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255" r:id="rId1"/>
    <p:sldMasterId id="2147498292" r:id="rId2"/>
  </p:sldMasterIdLst>
  <p:notesMasterIdLst>
    <p:notesMasterId r:id="rId3"/>
  </p:notesMasterIdLst>
  <p:sldIdLst>
    <p:sldId id="7180" r:id="rId4"/>
    <p:sldId id="7184" r:id="rId5"/>
    <p:sldId id="7189" r:id="rId6"/>
    <p:sldId id="7194" r:id="rId7"/>
    <p:sldId id="7201" r:id="rId9"/>
    <p:sldId id="7204" r:id="rId10"/>
    <p:sldId id="7207" r:id="rId11"/>
    <p:sldId id="7211" r:id="rId12"/>
    <p:sldId id="7218" r:id="rId14"/>
    <p:sldId id="7221" r:id="rId15"/>
    <p:sldId id="7224" r:id="rId16"/>
    <p:sldId id="7227" r:id="rId17"/>
    <p:sldId id="7231" r:id="rId18"/>
    <p:sldId id="7238" r:id="rId20"/>
    <p:sldId id="7241" r:id="rId21"/>
    <p:sldId id="7244" r:id="rId22"/>
    <p:sldId id="7247" r:id="rId23"/>
    <p:sldId id="7251" r:id="rId24"/>
    <p:sldId id="7258" r:id="rId26"/>
    <p:sldId id="7261" r:id="rId27"/>
    <p:sldId id="7264" r:id="rId28"/>
    <p:sldId id="7267" r:id="rId29"/>
    <p:sldId id="7271" r:id="rId30"/>
    <p:sldId id="7278" r:id="rId32"/>
    <p:sldId id="7281" r:id="rId33"/>
    <p:sldId id="728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256" r:id="rId1"/>
    <p:sldLayoutId id="2147498257" r:id="rId2"/>
    <p:sldLayoutId id="2147498258" r:id="rId3"/>
    <p:sldLayoutId id="2147498259" r:id="rId4"/>
    <p:sldLayoutId id="2147498260" r:id="rId5"/>
    <p:sldLayoutId id="2147498261" r:id="rId6"/>
    <p:sldLayoutId id="2147498262" r:id="rId7"/>
    <p:sldLayoutId id="2147498263" r:id="rId8"/>
    <p:sldLayoutId id="2147498264" r:id="rId9"/>
    <p:sldLayoutId id="2147498265" r:id="rId10"/>
    <p:sldLayoutId id="21474982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293" r:id="rId1"/>
    <p:sldLayoutId id="2147498294" r:id="rId2"/>
    <p:sldLayoutId id="2147498295" r:id="rId3"/>
    <p:sldLayoutId id="2147498296" r:id="rId4"/>
    <p:sldLayoutId id="2147498297" r:id="rId5"/>
    <p:sldLayoutId id="2147498298" r:id="rId6"/>
    <p:sldLayoutId id="2147498299" r:id="rId7"/>
    <p:sldLayoutId id="2147498300" r:id="rId8"/>
    <p:sldLayoutId id="2147498301" r:id="rId9"/>
    <p:sldLayoutId id="2147498302" r:id="rId10"/>
    <p:sldLayoutId id="21474983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2024年房地产市场变化与前景展望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当前房地产市场现状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925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2024年房地产市场变化预测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房地产市场前景展望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房地产企业应对策略建议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当前房地产市场现状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489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2024年房地产市场规模：包括新房、二手房、租赁市场等规模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增长趋势：过去几年及未来几年的增长率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不同城市或地区的市场规模及增长趋势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市场规模及增长趋势的影响因素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0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政策调控：政府对房地产市场的调控措施，如限购、限贷等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税收政策：政府对房地产税收政策的调整，如房产税、土地增值税等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金融政策：政府对房地产金融政策的调整，如利率、贷款政策等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土地供应：政府对土地供应的调整，如增加土地供应、调整土地出让方式等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行业主要问题</a:t>
            </a:r>
            <a:endParaRPr altLang="en-US" lang="zh-CN"/>
          </a:p>
        </p:txBody>
      </p:sp>
      <p:sp>
        <p:nvSpPr>
          <p:cNvPr id="10491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房价高涨：房价不断上涨，超出普通人的承受能力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供求失衡：房地产市场供求关系不平衡，导致房价上涨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政策调控：政府对房地产市场进行调控，限制房价上涨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金融风险：房地产市场存在金融风险，需要加强监管和防范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2024年房地产市场变化预测</a:t>
            </a:r>
            <a:endParaRPr altLang="en-US" dirty="0" lang="zh-CN"/>
          </a:p>
        </p:txBody>
      </p:sp>
      <p:sp>
        <p:nvSpPr>
          <p:cNvPr id="10491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政策调控影响</a:t>
            </a:r>
            <a:endParaRPr altLang="en-US" lang="zh-CN"/>
          </a:p>
        </p:txBody>
      </p:sp>
      <p:sp>
        <p:nvSpPr>
          <p:cNvPr id="10492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政策调控目标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政策调控背景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政策调控措施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政策调控对房地产市场的影响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</a:t>
            </a:r>
            <a:endParaRPr altLang="en-US" lang="zh-CN"/>
          </a:p>
        </p:txBody>
      </p:sp>
      <p:sp>
        <p:nvSpPr>
          <p:cNvPr id="10493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城市化进程推动城市住房需求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人口增长带来的住房需求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政策调控对市场需求的影响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消费者购房观念的变化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价格走势分析</a:t>
            </a:r>
            <a:endParaRPr altLang="en-US" lang="zh-CN"/>
          </a:p>
        </p:txBody>
      </p:sp>
      <p:sp>
        <p:nvSpPr>
          <p:cNvPr id="104936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6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6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7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7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7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76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房价上涨趋势：随着城市化进程加速，人口流动增加，房地产市场需求持续增长，房价呈上涨趋势。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政策调控影响：政府对房地产市场的调控政策对房价走势产生重要影响，如限购、限贷等政策措施会抑制房价上涨。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区域差异：不同城市、不同区域的房价走势存在差异，一些热门城市和区域房价上涨较快，而一些非热门城市和区域房价上涨较慢。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未来展望：随着城市化进程的加速和人口流动的增加，未来几年房地产市场仍然存在上涨趋势，但政府调控政策将继续发挥作用，抑制房价过快上涨。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行业结构调整</a:t>
            </a:r>
            <a:endParaRPr altLang="en-US" lang="zh-CN"/>
          </a:p>
        </p:txBody>
      </p:sp>
      <p:sp>
        <p:nvSpPr>
          <p:cNvPr id="104942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房地产市场供求关系变化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2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政策调控对行业结构的影响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3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开发商竞争格局的调整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3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未来发展趋势及预测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房地产市场前景展望</a:t>
            </a:r>
            <a:endParaRPr altLang="en-US" dirty="0" lang="zh-CN"/>
          </a:p>
        </p:txBody>
      </p:sp>
      <p:sp>
        <p:nvSpPr>
          <p:cNvPr id="10494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长期发展趋势</a:t>
            </a:r>
            <a:endParaRPr altLang="en-US" lang="zh-CN"/>
          </a:p>
        </p:txBody>
      </p:sp>
      <p:sp>
        <p:nvSpPr>
          <p:cNvPr id="104955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城市化进程加速：随着城市化进程的加速，房地产市场需求将持续增长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政策调控影响：政策调控对房地产市场的影响将逐渐减弱，市场将更加稳定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多元化发展：房地产市场将向多元化方向发展，包括租赁市场、共有产权房等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绿色建筑和智能化发展：未来房地产市场将更加注重绿色建筑和智能化发展，提高居住品质和效率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未来增长动力</a:t>
            </a:r>
            <a:endParaRPr altLang="en-US" lang="zh-CN"/>
          </a:p>
        </p:txBody>
      </p:sp>
      <p:sp>
        <p:nvSpPr>
          <p:cNvPr id="10496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城市化进程加速：随着城市化进程的加速，房地产市场需求将持续增长。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经济增长：随着经济的增长，人们收入水平提高，对房地产的需求也将增加。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创新驱动：房地产企业需要不断创新，提高产品质量和服务水平，以满足市场需求。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政策支持：政府将继续出台相关政策，支持房地产市场的发展。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创新与转型方向</a:t>
            </a:r>
            <a:endParaRPr altLang="en-US" lang="zh-CN"/>
          </a:p>
        </p:txBody>
      </p:sp>
      <p:sp>
        <p:nvSpPr>
          <p:cNvPr id="10496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绿色建筑与可持续发展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数字化与智能化技术的应用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多元化与综合性的房地产产品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社区服务与配套设施的完善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行业风险与挑战</a:t>
            </a:r>
            <a:endParaRPr altLang="en-US" lang="zh-CN"/>
          </a:p>
        </p:txBody>
      </p:sp>
      <p:sp>
        <p:nvSpPr>
          <p:cNvPr id="10497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政策风险：政府调控政策对房地产市场的影响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经济风险：经济波动对房地产市场的影响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市场风险：供需关系变化对房地产市场的影响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金融风险：金融市场波动对房地产市场的影响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房地产企业应对策略建议</a:t>
            </a:r>
            <a:endParaRPr altLang="en-US" dirty="0" lang="zh-CN"/>
          </a:p>
        </p:txBody>
      </p:sp>
      <p:sp>
        <p:nvSpPr>
          <p:cNvPr id="10497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政策调整应对策略</a:t>
            </a:r>
            <a:endParaRPr altLang="en-US" lang="zh-CN"/>
          </a:p>
        </p:txBody>
      </p:sp>
      <p:sp>
        <p:nvSpPr>
          <p:cNvPr id="10498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加强风险控制：建立风险预警机制，降低投资风险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关注政策变化：及时了解政策调整，把握市场动态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调整投资策略：根据政策调整投资方向，优化投资组合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提升服务质量：提高服务水平，增强客户满意度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市场变化应对策略</a:t>
            </a:r>
            <a:endParaRPr altLang="en-US" lang="zh-CN"/>
          </a:p>
        </p:txBody>
      </p:sp>
      <p:sp>
        <p:nvSpPr>
          <p:cNvPr id="10499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调整产品策略：根据市场需求变化，调整产品类型、设计、价格等方面，提高产品竞争力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加强营销策略：通过多种渠道进行宣传和推广，提高品牌知名度和美誉度，吸引更多潜在客户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拓展融资渠道：积极寻求多元化的融资方式，降低融资成本，增强企业资金实力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加强风险控制：建立健全风险管理体系，对市场变化进行及时跟踪和预警，确保企业稳健发展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创新发展策略建议</a:t>
            </a:r>
            <a:endParaRPr altLang="en-US" lang="zh-CN"/>
          </a:p>
        </p:txBody>
      </p:sp>
      <p:sp>
        <p:nvSpPr>
          <p:cNvPr id="10499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多元化发展：拓展业务领域，开发多元化产品线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数字化转型：利用互联网、大数据等技术提升运营效率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绿色发展：推广绿色建筑、节能减排等环保理念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国际化拓展：积极参与国际竞争，拓展海外市场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风险防控策略建议</a:t>
            </a:r>
            <a:endParaRPr altLang="en-US" lang="zh-CN"/>
          </a:p>
        </p:txBody>
      </p:sp>
      <p:sp>
        <p:nvSpPr>
          <p:cNvPr id="10500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建立完善的风险管理体系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加强资金管理，确保资金安全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优化投资策略，降低投资风险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加强市场研究，及时掌握市场动态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1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未来市场前景展望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2024年房地产市场变化趋势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政策建议与措施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2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消费者应理性看待购房需求，避免盲目跟风，合理规划个人财务。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金融机构应加强对房地产市场的风险评估和预警，为市场提供稳定、可持续的融资支持。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政府应加大对房地产市场的监管力度，稳定市场秩序，促进健康发展。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开发商应注重产品质量和售后服务，提高消费者满意度，树立良好口碑。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7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7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7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2023-12-17T20:40:49Z</dcterms:created>
  <dcterms:modified xsi:type="dcterms:W3CDTF">2023-12-17T20:40:49Z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70f27d71e3374696b25650041b69cb19_21</vt:lpwstr>
  </property>
</Properties>
</file>