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53" r:id="rId1"/>
    <p:sldMasterId id="2147486990" r:id="rId2"/>
  </p:sldMasterIdLst>
  <p:notesMasterIdLst>
    <p:notesMasterId r:id="rId3"/>
  </p:notesMasterIdLst>
  <p:sldIdLst>
    <p:sldId id="1752" r:id="rId4"/>
    <p:sldId id="1756" r:id="rId5"/>
    <p:sldId id="1759" r:id="rId6"/>
    <p:sldId id="1762" r:id="rId7"/>
    <p:sldId id="1765" r:id="rId8"/>
    <p:sldId id="1768" r:id="rId9"/>
    <p:sldId id="1771" r:id="rId10"/>
    <p:sldId id="1774" r:id="rId11"/>
    <p:sldId id="1777" r:id="rId12"/>
    <p:sldId id="1780" r:id="rId13"/>
    <p:sldId id="1783" r:id="rId14"/>
    <p:sldId id="1786" r:id="rId15"/>
    <p:sldId id="1789" r:id="rId16"/>
    <p:sldId id="1792" r:id="rId17"/>
    <p:sldId id="1795" r:id="rId18"/>
    <p:sldId id="1798" r:id="rId19"/>
    <p:sldId id="1801" r:id="rId20"/>
    <p:sldId id="1804" r:id="rId21"/>
    <p:sldId id="1807" r:id="rId22"/>
    <p:sldId id="1810" r:id="rId23"/>
    <p:sldId id="1813" r:id="rId24"/>
    <p:sldId id="1816" r:id="rId25"/>
    <p:sldId id="1819" r:id="rId26"/>
    <p:sldId id="1822" r:id="rId27"/>
    <p:sldId id="1825" r:id="rId28"/>
    <p:sldId id="1828" r:id="rId29"/>
    <p:sldId id="1831" r:id="rId30"/>
    <p:sldId id="1834" r:id="rId31"/>
    <p:sldId id="1837" r:id="rId32"/>
    <p:sldId id="1840" r:id="rId33"/>
    <p:sldId id="1843" r:id="rId34"/>
    <p:sldId id="1846" r:id="rId35"/>
    <p:sldId id="184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image" Target="../media/image4.png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5.png"/><Relationship Id="rId3" Type="http://schemas.openxmlformats.org/officeDocument/2006/relationships/tags" Target="../tags/tag21.xml"/><Relationship Id="rId4" Type="http://schemas.openxmlformats.org/officeDocument/2006/relationships/image" Target="../media/image6.png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image" Target="../media/image7.png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background_封面" descr="C:/Users/kingsoft/AppData/Local/Temp/fig2wpp/@png2x_background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9" name="@png2x_main_封面" descr="C:/Users/kingsoft/AppData/Local/Temp/fig2wpp/@png2x_main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86968" y="694944"/>
            <a:ext cx="5980363" cy="3392424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886968" y="4270248"/>
            <a:ext cx="5980363" cy="1261872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gradFill flip="none" rotWithShape="1">
                  <a:gsLst>
                    <a:gs pos="0">
                      <a:schemeClr val="accent3">
                        <a:alpha val="55000"/>
                      </a:schemeClr>
                    </a:gs>
                    <a:gs pos="66000">
                      <a:schemeClr val="accent1"/>
                    </a:gs>
                    <a:gs pos="100000">
                      <a:schemeClr val="accent6">
                        <a:alpha val="73000"/>
                      </a:schemeClr>
                    </a:gs>
                  </a:gsLst>
                  <a:lin ang="0" scaled="1"/>
                </a:gra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86968" y="5522976"/>
            <a:ext cx="6345936" cy="74066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2x_background_目录" descr="C:/Users/kingsoft/AppData/Local/Temp/fig2wpp/@png2x_background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3" name="@png2x_main_目录" descr="C:/Users/kingsoft/AppData/Local/Temp/fig2wpp/@png2x_main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77900" y="0"/>
            <a:ext cx="11210290" cy="5486400"/>
          </a:xfrm>
          <a:prstGeom prst="rect"/>
        </p:spPr>
      </p:pic>
      <p:sp>
        <p:nvSpPr>
          <p:cNvPr id="1048688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8200" y="1207008"/>
            <a:ext cx="1279165" cy="4443984"/>
          </a:xfrm>
          <a:noFill/>
        </p:spPr>
        <p:txBody>
          <a:bodyPr anchor="ctr" wrap="square">
            <a:normAutofit/>
          </a:bodyPr>
          <a:lstStyle>
            <a:lvl1pPr algn="ctr">
              <a:defRPr b="0" sz="6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background_章节" descr="C:/Users/kingsoft/AppData/Local/Temp/fig2wpp/@png2x_background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7" name="@png2x_main_章节" descr="C:/Users/kingsoft/AppData/Local/Temp/fig2wpp/@png2x_main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64795"/>
            <a:ext cx="5595620" cy="6482715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208776" y="3456432"/>
            <a:ext cx="4709160" cy="2807208"/>
          </a:xfrm>
          <a:noFill/>
        </p:spPr>
        <p:txBody>
          <a:bodyPr anchor="t" wrap="square">
            <a:normAutofit/>
          </a:bodyPr>
          <a:lstStyle>
            <a:lvl1pPr algn="r">
              <a:defRPr b="0" sz="5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4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6208776" y="923544"/>
            <a:ext cx="4709160" cy="2505456"/>
          </a:xfrm>
          <a:noFill/>
        </p:spPr>
        <p:txBody>
          <a:bodyPr anchor="b" wrap="square">
            <a:normAutofit/>
          </a:bodyPr>
          <a:lstStyle>
            <a:lvl1pPr algn="r" indent="0" marL="0">
              <a:buNone/>
              <a:defRPr b="0" sz="5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r>
              <a:rPr altLang="en-US" dirty="0" lang="zh-CN"/>
              <a:t>样式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background_结束" descr="C:/Users/kingsoft/AppData/Local/Temp/fig2wpp/@png2x_background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71" name="@png2x_main_结束" descr="C:/Users/kingsoft/AppData/Local/Temp/fig2wpp/@png2x_main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7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758952" y="1077437"/>
            <a:ext cx="6345936" cy="2734056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58952" y="4111690"/>
            <a:ext cx="6345936" cy="1959926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.xml"/><Relationship Id="rId13" Type="http://schemas.openxmlformats.org/officeDocument/2006/relationships/image" Target="../media/image8.png"/><Relationship Id="rId14" Type="http://schemas.openxmlformats.org/officeDocument/2006/relationships/tags" Target="../tags/tag65.xml"/><Relationship Id="rId15" Type="http://schemas.openxmlformats.org/officeDocument/2006/relationships/image" Target="../media/image9.png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ags" Target="../tags/tag70.xml"/><Relationship Id="rId21" Type="http://schemas.openxmlformats.org/officeDocument/2006/relationships/tags" Target="../tags/tag7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54" r:id="rId1"/>
    <p:sldLayoutId id="2147486955" r:id="rId2"/>
    <p:sldLayoutId id="2147486956" r:id="rId3"/>
    <p:sldLayoutId id="2147486957" r:id="rId4"/>
    <p:sldLayoutId id="2147486958" r:id="rId5"/>
    <p:sldLayoutId id="2147486959" r:id="rId6"/>
    <p:sldLayoutId id="2147486960" r:id="rId7"/>
    <p:sldLayoutId id="2147486961" r:id="rId8"/>
    <p:sldLayoutId id="2147486962" r:id="rId9"/>
    <p:sldLayoutId id="2147486963" r:id="rId10"/>
    <p:sldLayoutId id="21474869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right_正文" descr="C:/Users/kingsoft/AppData/Local/Temp/fig2wpp/@png2x_right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3035300" y="1179195"/>
            <a:ext cx="9152890" cy="5678170"/>
          </a:xfrm>
          <a:prstGeom prst="rect"/>
        </p:spPr>
      </p:pic>
      <p:pic>
        <p:nvPicPr>
          <p:cNvPr id="2097155" name="@png2x_left_正文" descr="C:/Users/kingsoft/AppData/Local/Temp/fig2wpp/@png2x_left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2578100"/>
            <a:ext cx="6409690" cy="4279265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725714"/>
            <a:ext cx="10158984" cy="8013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991" r:id="rId1"/>
    <p:sldLayoutId id="2147486992" r:id="rId2"/>
    <p:sldLayoutId id="2147486993" r:id="rId3"/>
    <p:sldLayoutId id="2147486994" r:id="rId4"/>
    <p:sldLayoutId id="2147486995" r:id="rId5"/>
    <p:sldLayoutId id="2147486996" r:id="rId6"/>
    <p:sldLayoutId id="2147486997" r:id="rId7"/>
    <p:sldLayoutId id="2147486998" r:id="rId8"/>
    <p:sldLayoutId id="2147486999" r:id="rId9"/>
    <p:sldLayoutId id="2147487000" r:id="rId10"/>
    <p:sldLayoutId id="214748700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4000" kern="1200">
          <a:solidFill>
            <a:schemeClr val="tx1"/>
          </a:solidFill>
          <a:latin typeface="+mj-ea"/>
          <a:ea typeface="+mj-ea"/>
          <a:cs typeface="MiSans Demibold" panose="000007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tags" Target="../tags/tag172.xml"/><Relationship Id="rId22" Type="http://schemas.openxmlformats.org/officeDocument/2006/relationships/tags" Target="../tags/tag173.xml"/><Relationship Id="rId23" Type="http://schemas.openxmlformats.org/officeDocument/2006/relationships/tags" Target="../tags/tag174.xml"/><Relationship Id="rId24" Type="http://schemas.openxmlformats.org/officeDocument/2006/relationships/tags" Target="../tags/tag175.xml"/><Relationship Id="rId25" Type="http://schemas.openxmlformats.org/officeDocument/2006/relationships/tags" Target="../tags/tag176.xml"/><Relationship Id="rId26" Type="http://schemas.openxmlformats.org/officeDocument/2006/relationships/tags" Target="../tags/tag177.xml"/><Relationship Id="rId27" Type="http://schemas.openxmlformats.org/officeDocument/2006/relationships/tags" Target="../tags/tag178.xml"/><Relationship Id="rId28" Type="http://schemas.openxmlformats.org/officeDocument/2006/relationships/tags" Target="../tags/tag179.xml"/><Relationship Id="rId29" Type="http://schemas.openxmlformats.org/officeDocument/2006/relationships/tags" Target="../tags/tag180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tags" Target="../tags/tag279.xml"/><Relationship Id="rId22" Type="http://schemas.openxmlformats.org/officeDocument/2006/relationships/tags" Target="../tags/tag280.xml"/><Relationship Id="rId23" Type="http://schemas.openxmlformats.org/officeDocument/2006/relationships/tags" Target="../tags/tag281.xml"/><Relationship Id="rId24" Type="http://schemas.openxmlformats.org/officeDocument/2006/relationships/tags" Target="../tags/tag282.xml"/><Relationship Id="rId25" Type="http://schemas.openxmlformats.org/officeDocument/2006/relationships/tags" Target="../tags/tag283.xml"/><Relationship Id="rId26" Type="http://schemas.openxmlformats.org/officeDocument/2006/relationships/tags" Target="../tags/tag284.xml"/><Relationship Id="rId27" Type="http://schemas.openxmlformats.org/officeDocument/2006/relationships/tags" Target="../tags/tag285.xml"/><Relationship Id="rId28" Type="http://schemas.openxmlformats.org/officeDocument/2006/relationships/tags" Target="../tags/tag286.xml"/><Relationship Id="rId29" Type="http://schemas.openxmlformats.org/officeDocument/2006/relationships/tags" Target="../tags/tag287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tags" Target="../tags/tag380.xml"/><Relationship Id="rId16" Type="http://schemas.openxmlformats.org/officeDocument/2006/relationships/tags" Target="../tags/tag381.xml"/><Relationship Id="rId17" Type="http://schemas.openxmlformats.org/officeDocument/2006/relationships/tags" Target="../tags/tag382.xml"/><Relationship Id="rId18" Type="http://schemas.openxmlformats.org/officeDocument/2006/relationships/tags" Target="../tags/tag383.xml"/><Relationship Id="rId19" Type="http://schemas.openxmlformats.org/officeDocument/2006/relationships/tags" Target="../tags/tag384.xml"/><Relationship Id="rId20" Type="http://schemas.openxmlformats.org/officeDocument/2006/relationships/tags" Target="../tags/tag385.xml"/><Relationship Id="rId21" Type="http://schemas.openxmlformats.org/officeDocument/2006/relationships/tags" Target="../tags/tag386.xml"/><Relationship Id="rId22" Type="http://schemas.openxmlformats.org/officeDocument/2006/relationships/tags" Target="../tags/tag387.xml"/><Relationship Id="rId23" Type="http://schemas.openxmlformats.org/officeDocument/2006/relationships/tags" Target="../tags/tag388.xml"/><Relationship Id="rId24" Type="http://schemas.openxmlformats.org/officeDocument/2006/relationships/tags" Target="../tags/tag389.xml"/><Relationship Id="rId25" Type="http://schemas.openxmlformats.org/officeDocument/2006/relationships/tags" Target="../tags/tag390.xml"/><Relationship Id="rId26" Type="http://schemas.openxmlformats.org/officeDocument/2006/relationships/tags" Target="../tags/tag391.xml"/><Relationship Id="rId27" Type="http://schemas.openxmlformats.org/officeDocument/2006/relationships/tags" Target="../tags/tag392.xml"/><Relationship Id="rId28" Type="http://schemas.openxmlformats.org/officeDocument/2006/relationships/tags" Target="../tags/tag393.xml"/><Relationship Id="rId29" Type="http://schemas.openxmlformats.org/officeDocument/2006/relationships/tags" Target="../tags/tag394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2024年人工智能教育工具开发与普及方案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 A CLICK TO UNLIMITED POSSIBILITIES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207008"/>
            <a:ext cx="1279165" cy="4443984"/>
          </a:xfrm>
        </p:spPr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2"/>
            </p:custDataLst>
          </p:nvPr>
        </p:nvSpPr>
        <p:spPr>
          <a:xfrm>
            <a:off x="3711575" y="418338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2" name="项标题"/>
          <p:cNvSpPr txBox="1"/>
          <p:nvPr>
            <p:custDataLst>
              <p:tags r:id="rId3"/>
            </p:custDataLst>
          </p:nvPr>
        </p:nvSpPr>
        <p:spPr>
          <a:xfrm>
            <a:off x="4799330" y="421513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1900" lang="zh-CN" spc="300">
                <a:latin typeface="+mj-ea"/>
                <a:ea typeface="+mj-ea"/>
                <a:cs typeface="MiSans Demibold" panose="00000700000000000000" charset="-122"/>
              </a:rPr>
              <a:t>方案背景</a:t>
            </a:r>
            <a:endParaRPr altLang="en-US" dirty="0" sz="19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4" name="序号"/>
          <p:cNvSpPr txBox="1"/>
          <p:nvPr>
            <p:custDataLst>
              <p:tags r:id="rId4"/>
            </p:custDataLst>
          </p:nvPr>
        </p:nvSpPr>
        <p:spPr>
          <a:xfrm>
            <a:off x="7483475" y="418338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6" name="项标题"/>
          <p:cNvSpPr txBox="1"/>
          <p:nvPr>
            <p:custDataLst>
              <p:tags r:id="rId5"/>
            </p:custDataLst>
          </p:nvPr>
        </p:nvSpPr>
        <p:spPr>
          <a:xfrm>
            <a:off x="8571230" y="421513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1900" lang="zh-CN" spc="300">
                <a:latin typeface="+mj-ea"/>
                <a:ea typeface="+mj-ea"/>
                <a:cs typeface="MiSans Demibold" panose="00000700000000000000" charset="-122"/>
              </a:rPr>
              <a:t>工具开发</a:t>
            </a:r>
            <a:endParaRPr altLang="en-US" dirty="0" sz="19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8" name="序号"/>
          <p:cNvSpPr txBox="1"/>
          <p:nvPr>
            <p:custDataLst>
              <p:tags r:id="rId6"/>
            </p:custDataLst>
          </p:nvPr>
        </p:nvSpPr>
        <p:spPr>
          <a:xfrm>
            <a:off x="3711575" y="499745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0" name="项标题"/>
          <p:cNvSpPr txBox="1"/>
          <p:nvPr>
            <p:custDataLst>
              <p:tags r:id="rId7"/>
            </p:custDataLst>
          </p:nvPr>
        </p:nvSpPr>
        <p:spPr>
          <a:xfrm>
            <a:off x="4799330" y="502920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1900" lang="zh-CN" spc="300">
                <a:latin typeface="+mj-ea"/>
                <a:ea typeface="+mj-ea"/>
                <a:cs typeface="MiSans Demibold" panose="00000700000000000000" charset="-122"/>
              </a:rPr>
              <a:t>工具特点与优势</a:t>
            </a:r>
            <a:endParaRPr altLang="en-US" dirty="0" sz="19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8"/>
            </p:custDataLst>
          </p:nvPr>
        </p:nvSpPr>
        <p:spPr>
          <a:xfrm>
            <a:off x="7483475" y="499745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4" name="项标题"/>
          <p:cNvSpPr txBox="1"/>
          <p:nvPr>
            <p:custDataLst>
              <p:tags r:id="rId9"/>
            </p:custDataLst>
          </p:nvPr>
        </p:nvSpPr>
        <p:spPr>
          <a:xfrm>
            <a:off x="8571230" y="502920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1900" lang="zh-CN" spc="300">
                <a:latin typeface="+mj-ea"/>
                <a:ea typeface="+mj-ea"/>
                <a:cs typeface="MiSans Demibold" panose="00000700000000000000" charset="-122"/>
              </a:rPr>
              <a:t>普及推广策略</a:t>
            </a:r>
            <a:endParaRPr altLang="en-US" dirty="0" sz="19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6" name="序号"/>
          <p:cNvSpPr txBox="1"/>
          <p:nvPr>
            <p:custDataLst>
              <p:tags r:id="rId10"/>
            </p:custDataLst>
          </p:nvPr>
        </p:nvSpPr>
        <p:spPr>
          <a:xfrm>
            <a:off x="3711575" y="581152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8" name="项标题"/>
          <p:cNvSpPr txBox="1"/>
          <p:nvPr>
            <p:custDataLst>
              <p:tags r:id="rId11"/>
            </p:custDataLst>
          </p:nvPr>
        </p:nvSpPr>
        <p:spPr>
          <a:xfrm>
            <a:off x="4799330" y="584327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1900" lang="zh-CN" spc="300">
                <a:latin typeface="+mj-ea"/>
                <a:ea typeface="+mj-ea"/>
                <a:cs typeface="MiSans Demibold" panose="00000700000000000000" charset="-122"/>
              </a:rPr>
              <a:t>预期成果与影响</a:t>
            </a:r>
            <a:endParaRPr altLang="en-US" dirty="0" sz="19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10" name="序号"/>
          <p:cNvSpPr txBox="1"/>
          <p:nvPr>
            <p:custDataLst>
              <p:tags r:id="rId12"/>
            </p:custDataLst>
          </p:nvPr>
        </p:nvSpPr>
        <p:spPr>
          <a:xfrm>
            <a:off x="7483475" y="581152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12" name="项标题"/>
          <p:cNvSpPr txBox="1"/>
          <p:nvPr>
            <p:custDataLst>
              <p:tags r:id="rId13"/>
            </p:custDataLst>
          </p:nvPr>
        </p:nvSpPr>
        <p:spPr>
          <a:xfrm>
            <a:off x="8571230" y="584327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 fontScale="77407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风险评估与应对策略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方案背景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教育行业现状</a:t>
            </a:r>
            <a:endParaRPr altLang="en-US" lang="zh-CN"/>
          </a:p>
        </p:txBody>
      </p:sp>
      <p:sp>
        <p:nvSpPr>
          <p:cNvPr id="1048880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教育资源分布不均：城乡之间、不同地区之间的教育资源差异较大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2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教育信息化程度低：许多学校和教师缺乏信息技术方面的知识和技能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教育内容与市场需求脱节：教育内容过于传统，无法满足市场需求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教师素质参差不齐：教师的专业素养和教学能力存在差异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人工智能在教育领域的应用</a:t>
            </a:r>
            <a:endParaRPr altLang="en-US" lang="zh-CN"/>
          </a:p>
        </p:txBody>
      </p:sp>
      <p:sp>
        <p:nvSpPr>
          <p:cNvPr id="1048922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人工智能技术能够提供个性化的学习体验，提高学习效果。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人工智能可以辅助教师进行教学管理，减轻工作负担。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人工智能可以分析学生的学习数据，为教学提供科学依据。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人工智能可以丰富教学资源，打破地域限制，促进教育公平。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开发与普及的必要性</a:t>
            </a:r>
            <a:endParaRPr altLang="en-US" lang="zh-CN"/>
          </a:p>
        </p:txBody>
      </p:sp>
      <p:sp>
        <p:nvSpPr>
          <p:cNvPr id="104898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降低教育成本：利用人工智能工具，降低教育成本，让更多人接受优质教育。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提高教育质量：通过人工智能技术，实现个性化教育，提高教育质量。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促进教育公平：通过普及人工智能教育工具，打破地域限制，让不同地区的学生都能享受到平等的教育机会。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 fontScale="85714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适应未来发展：随着科技的不断发展，人工智能技术已成为未来发展的重要趋势，普及人工智能教育工具是适应未来发展的需要。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方案目标</a:t>
            </a:r>
            <a:endParaRPr altLang="en-US" lang="zh-CN"/>
          </a:p>
        </p:txBody>
      </p:sp>
      <p:sp>
        <p:nvSpPr>
          <p:cNvPr id="1049030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提高教育质量：通过人工智能技术，优化教育资源，提高教育质量和效率。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促进教育公平：让更多的孩子受益于优质的教育资源，缩小教育资源差距。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培养创新人才：通过人工智能教育工具，培养学生的创新思维和实践能力。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推动教育改革：促进教育行业的技术创新和模式变革，适应未来社会的发展需求。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工具开发</a:t>
            </a:r>
            <a:endParaRPr altLang="en-US" lang="zh-CN"/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需求分析</a:t>
            </a:r>
            <a:endParaRPr altLang="en-US" lang="zh-CN"/>
          </a:p>
        </p:txBody>
      </p:sp>
      <p:sp>
        <p:nvSpPr>
          <p:cNvPr id="1049124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市场需求：随着在线教育的普及，越来越多的用户需要使用人工智能教育工具来提高学习效率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用户需求：提供个性化教育服务，满足不同年龄段和学习水平的需求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技术需求：具备自然语言处理、机器学习等技术能力，实现智能化教育辅导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政策需求：符合国家教育政策，推动教育公平和数字化转型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技术选型</a:t>
            </a:r>
            <a:endParaRPr altLang="en-US" lang="zh-CN"/>
          </a:p>
        </p:txBody>
      </p:sp>
      <p:sp>
        <p:nvSpPr>
          <p:cNvPr id="1049174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6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8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人工智能技术：自然语言处理、机器学习、深度学习等技术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2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4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开发语言：Python、Java等编程语言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0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开发框架：TensorFlow、PyTorch等深度学习框架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6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开发工具：Visual Studio Code、PyCharm等集成开发环境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功能模块设计</a:t>
            </a:r>
            <a:endParaRPr altLang="en-US" lang="zh-CN"/>
          </a:p>
        </p:txBody>
      </p:sp>
      <p:sp>
        <p:nvSpPr>
          <p:cNvPr id="104923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用户管理模块：实现用户注册、登录、信息修改等功能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数据分析模块：对用户学习行为进行分析，为个性化推荐提供支持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互动教学模块：支持在线视频通话、实时讨论、在线测试等功能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内容管理模块：提供课程资源上传、编辑、分类等功能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界面设计</a:t>
            </a:r>
            <a:endParaRPr altLang="en-US" lang="zh-CN"/>
          </a:p>
        </p:txBody>
      </p:sp>
      <p:sp>
        <p:nvSpPr>
          <p:cNvPr id="1049310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简洁明了：界面布局清晰，功能按钮一目了然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6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操作便捷：设计符合用户习惯，方便快捷地进行操作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2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适应性：界面适应不同设备和屏幕分辨率，确保良好的用户体验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8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个性化：提供个性化设置选项，满足用户的不同需求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工具特点与优势</a:t>
            </a:r>
            <a:endParaRPr altLang="en-US" lang="zh-CN"/>
          </a:p>
        </p:txBody>
      </p:sp>
      <p:sp>
        <p:nvSpPr>
          <p:cNvPr id="10493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个性化教学</a:t>
            </a:r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针对不同学生的需求和能力，提供个性化的教学内容和教学计划。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利用人工智能技术分析学生的学习习惯和进度，提供定制化的学习建议和反馈。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通过智能化的评估和诊断，帮助学生了解自己的学习状况和需要改进的方面。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借助虚拟现实和增强现实等技术，为学生提供沉浸式的学习体验和互动式的学习环境。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智能化评估</a:t>
            </a:r>
            <a:endParaRPr altLang="en-US" lang="zh-CN"/>
          </a:p>
        </p:txBody>
      </p:sp>
      <p:sp>
        <p:nvSpPr>
          <p:cNvPr id="10494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8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工具特点：自动化评估学生的学习进度和能力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4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优势：减少人工干预，提高评估效率和准确性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0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应用场景：在线课程、自适应学习等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2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6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技术支持：机器学习、大数据分析等技术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互动性增强</a:t>
            </a:r>
            <a:endParaRPr altLang="en-US" lang="zh-CN"/>
          </a:p>
        </p:txBody>
      </p:sp>
      <p:sp>
        <p:nvSpPr>
          <p:cNvPr id="1049504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实时反馈：工具能够根据学生的表现和问题，实时提供反馈和指导，帮助学生更好地理解和掌握知识。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多样化互动：工具支持多种形式的互动，如在线讨论、小组合作、互动游戏等，激发学生的学习兴趣和参与度。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个性化教学：工具能够根据学生的学习情况和需求，提供个性化的教学方案和资源，满足不同学生的需求。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数据分析与优化：工具能够对学生的学习数据进行分析和优化，帮助教师更好地了解学生的学习情况，优化教学方案和提高教学质量。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资源共享</a:t>
            </a:r>
            <a:endParaRPr altLang="en-US" lang="zh-CN"/>
          </a:p>
        </p:txBody>
      </p:sp>
      <p:sp>
        <p:nvSpPr>
          <p:cNvPr id="104956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提供丰富的教育资源库，方便用户下载和使用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工具支持多人同时在线编辑，实现资源实时共享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支持跨平台协作，方便团队成员随时随地开展工作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工具内置实时讨论功能，方便团队成员沟通交流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普及推广策略</a:t>
            </a:r>
            <a:endParaRPr altLang="en-US" lang="zh-CN"/>
          </a:p>
        </p:txBody>
      </p:sp>
      <p:sp>
        <p:nvSpPr>
          <p:cNvPr id="10496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合作模式</a:t>
            </a:r>
            <a:endParaRPr altLang="en-US" lang="zh-CN"/>
          </a:p>
        </p:txBody>
      </p:sp>
      <p:sp>
        <p:nvSpPr>
          <p:cNvPr id="104964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政府合作：与政府教育部门合作，共同推广人工智能教育工具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企业合作：与相关企业合作，共同研发和推广人工智能教育工具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学校合作：与学校合作，将人工智能教育工具纳入学校教育体系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社会组织合作：与相关社会组织合作，共同推广人工智能教育工具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培训与支持</a:t>
            </a:r>
            <a:endParaRPr altLang="en-US" lang="zh-CN"/>
          </a:p>
        </p:txBody>
      </p:sp>
      <p:sp>
        <p:nvSpPr>
          <p:cNvPr id="104970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制定培训计划，分阶段进行培训，确保教师逐步掌握人工智能教育工具的应用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定期举办培训活动，加强教师之间的交流与合作，共同提升教学水平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提供培训课程，帮助教师掌握人工智能教育工具的使用方法和技巧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建立技术支持团队，为教师提供实时在线解答和技术支持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宣传与推广</a:t>
            </a:r>
            <a:endParaRPr altLang="en-US" lang="zh-CN"/>
          </a:p>
        </p:txBody>
      </p:sp>
      <p:sp>
        <p:nvSpPr>
          <p:cNvPr id="1049764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利用社交媒体平台进行宣传，如微信、微博等。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制作宣传资料，如海报、宣传片等，提高用户对人工智能教育工具的认知度。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举办线上或线下活动，吸引更多用户了解和使用人工智能教育工具。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合作与教育机构合作，共同推广人工智能教育工具。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持续优化与更新</a:t>
            </a:r>
            <a:endParaRPr altLang="en-US" lang="zh-CN"/>
          </a:p>
        </p:txBody>
      </p:sp>
      <p:sp>
        <p:nvSpPr>
          <p:cNvPr id="1049842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定期开展培训和研讨会，提升用户使用体验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定期收集用户反馈，针对问题进行优化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保持与最新技术的同步，不断更新工具功能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建立社区，鼓励用户分享使用心得和经验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预期成果与影响</a:t>
            </a:r>
            <a:endParaRPr altLang="en-US" lang="zh-CN"/>
          </a:p>
        </p:txBody>
      </p:sp>
      <p:sp>
        <p:nvSpPr>
          <p:cNvPr id="10499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提高教育质量</a:t>
            </a:r>
            <a:endParaRPr altLang="en-US" lang="zh-CN"/>
          </a:p>
        </p:txBody>
      </p:sp>
      <p:sp>
        <p:nvSpPr>
          <p:cNvPr id="104994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提升学生学习兴趣和能力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促进教师教学水平的提高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培养更多具备创新精神的人才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降低教育成本</a:t>
            </a:r>
            <a:endParaRPr altLang="en-US" lang="zh-CN"/>
          </a:p>
        </p:txBody>
      </p:sp>
      <p:sp>
        <p:nvSpPr>
          <p:cNvPr id="104998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通过数据分析优化教育资源分配，降低教育资源浪费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促进教育公平，让更多人享受到优质教育资源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减少人工教师需求，降低人力成本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智能教育工具提供个性化学习方案，提高学习效率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5004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降低教育资源门槛，让更多人享受到优质教育资源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缩小城乡教育差距，提高农村地区教育水平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促进教育机会公平，让每个人都有平等受教育的权利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提高教育质量，培养更多具备创新能力和实践能力的人才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对教育行业的深远影响</a:t>
            </a:r>
            <a:endParaRPr altLang="en-US" lang="zh-CN"/>
          </a:p>
        </p:txBody>
      </p:sp>
      <p:sp>
        <p:nvSpPr>
          <p:cNvPr id="105010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提升教育质量：人工智能教育工具能够提供个性化的学习体验，帮助学生更好地掌握知识和技能。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扩大教育范围：人工智能教育工具可以覆盖更广泛的学生群体，无论地域、经济条件，都能接受到优质的教育资源。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变革教学方式：人工智能教育工具可以推动教学方式从传统的“教师中心”向“学生中心”转变，培养学生的自主学习和创新能力。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促进教育公平：人工智能教育工具可以消除地域和社会经济等因素的限制，让每个学生都有平等接受教育的机会。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风险评估与应对策略</a:t>
            </a:r>
            <a:endParaRPr altLang="en-US" lang="zh-CN"/>
          </a:p>
        </p:txBody>
      </p:sp>
      <p:sp>
        <p:nvSpPr>
          <p:cNvPr id="1050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</a:t>
            </a:r>
            <a:endParaRPr altLang="en-US" lang="zh-CN"/>
          </a:p>
        </p:txBody>
      </p:sp>
      <p:sp>
        <p:nvSpPr>
          <p:cNvPr id="105019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技术依赖风险：避免过度依赖单一技术导致的问题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数据安全风险：保护学生个人信息不被泄露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技术更新风险：确保教育工具与最新技术同步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技术稳定性风险：确保教育工具在各种情况下都能稳定运行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安全风险</a:t>
            </a:r>
            <a:endParaRPr altLang="en-US" lang="zh-CN"/>
          </a:p>
        </p:txBody>
      </p:sp>
      <p:sp>
        <p:nvSpPr>
          <p:cNvPr id="105026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数据安全风险：保护学生个人信息不被泄露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法律风险：遵守相关法律法规，保护学生权益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隐私风险：防止学生信息被滥用或泄露给第三方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技术风险：确保工具的稳定性和可靠性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法律风险</a:t>
            </a:r>
            <a:endParaRPr altLang="en-US" lang="zh-CN"/>
          </a:p>
        </p:txBody>
      </p:sp>
      <p:sp>
        <p:nvSpPr>
          <p:cNvPr id="105034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隐私泄露风险：人工智能教育工具在收集、处理、存储和使用个人信息时可能存在隐私泄露的风险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知识产权风险：人工智能教育工具可能涉及侵犯知识产权的风险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法律监管风险：不同国家和地区对人工智能教育工具的法律监管要求不同，可能存在合规风险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法律责任风险：人工智能教育工具在出现错误或造成损失时，可能面临法律责任风险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应对策略与措施</a:t>
            </a:r>
            <a:endParaRPr altLang="en-US" lang="zh-CN"/>
          </a:p>
        </p:txBody>
      </p:sp>
      <p:sp>
        <p:nvSpPr>
          <p:cNvPr id="105039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7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定期更新与维护：对人工智能教育工具进行定期更新与维护，确保其安全性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建立应急响应机制：对突发风险事件进行快速响应，降低风险损失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8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建立风险评估机制：对人工智能教育工具进行全面评估，识别潜在风险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1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制定风险应对计划：针对不同风险制定相应的应对措施，确保风险可控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58952" y="1077437"/>
            <a:ext cx="6345936" cy="2734056"/>
          </a:xfrm>
        </p:spPr>
        <p:txBody>
          <a:bodyPr wrap="square">
            <a:normAutofit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4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758952" y="4111690"/>
            <a:ext cx="6345936" cy="1959926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7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7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7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7_1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单击此处 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7_1*b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WPS, A CLICK TO UNLIMITED POSSIBILITIES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17_1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汇报人：WPS"/>
</p:tagLst>
</file>

<file path=ppt/tags/tag75.xml><?xml version="1.0" encoding="utf-8"?>
<p:tagLst xmlns:p="http://schemas.openxmlformats.org/presentationml/2006/main">
  <p:tag name="KSO_WM_SLIDE_ID" val="custom202314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7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6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7_6*l_h_i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7_6*l_h_a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7_6*l_h_i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7_6*l_h_a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7_6*l_h_i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7_6*l_h_a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7_6*l_h_i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7_6*l_h_a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7_6*l_h_i*1_5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7_6*l_h_a*1_5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7_6*l_h_i*1_6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6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7_6*l_h_a*1_6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SLIDE_ID" val="custom202314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92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1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5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4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6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49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17.xml><?xml version="1.0" encoding="utf-8"?>
<p:tagLst xmlns:p="http://schemas.openxmlformats.org/presentationml/2006/main">
  <p:tag name="KSO_WM_SLIDE_ID" val="custom202314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7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">
      <a:dk1>
        <a:sysClr lastClr="000000" val="windowText"/>
      </a:dk1>
      <a:lt1>
        <a:sysClr lastClr="FFFFFF" val="window"/>
      </a:lt1>
      <a:dk2>
        <a:srgbClr val="000A54"/>
      </a:dk2>
      <a:lt2>
        <a:srgbClr val="F5F3FF"/>
      </a:lt2>
      <a:accent1>
        <a:srgbClr val="1DD4FC"/>
      </a:accent1>
      <a:accent2>
        <a:srgbClr val="1C77FE"/>
      </a:accent2>
      <a:accent3>
        <a:srgbClr val="9772FE"/>
      </a:accent3>
      <a:accent4>
        <a:srgbClr val="15EADD"/>
      </a:accent4>
      <a:accent5>
        <a:srgbClr val="FFB458"/>
      </a:accent5>
      <a:accent6>
        <a:srgbClr val="FF4B70"/>
      </a:accent6>
      <a:hlink>
        <a:srgbClr val="658BD5"/>
      </a:hlink>
      <a:folHlink>
        <a:srgbClr val="A16AA5"/>
      </a:folHlink>
    </a:clrScheme>
    <a:fontScheme name="自定义 34">
      <a:majorFont>
        <a:latin typeface="MiSans Demibold"/>
        <a:ea typeface="MiSans Demi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2024-01-05T13:22:18Z</dcterms:created>
  <dcterms:modified xsi:type="dcterms:W3CDTF">2024-01-05T13:22:18Z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8c0b0b6ef5ed4f6fbc721822d05944ad_21</vt:lpwstr>
  </property>
</Properties>
</file>