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84" r:id="rId1"/>
    <p:sldMasterId id="2147483721" r:id="rId2"/>
  </p:sldMasterIdLst>
  <p:notesMasterIdLst>
    <p:notesMasterId r:id="rId3"/>
  </p:notesMasterIdLst>
  <p:sldIdLst>
    <p:sldId id="299" r:id="rId4"/>
    <p:sldId id="303" r:id="rId5"/>
    <p:sldId id="306" r:id="rId6"/>
    <p:sldId id="309" r:id="rId7"/>
    <p:sldId id="312" r:id="rId8"/>
    <p:sldId id="315" r:id="rId9"/>
    <p:sldId id="318" r:id="rId10"/>
    <p:sldId id="321" r:id="rId11"/>
    <p:sldId id="324" r:id="rId12"/>
    <p:sldId id="327" r:id="rId13"/>
    <p:sldId id="330" r:id="rId14"/>
    <p:sldId id="333" r:id="rId15"/>
    <p:sldId id="336" r:id="rId16"/>
    <p:sldId id="339" r:id="rId17"/>
    <p:sldId id="342" r:id="rId18"/>
    <p:sldId id="345" r:id="rId19"/>
    <p:sldId id="348" r:id="rId20"/>
    <p:sldId id="351" r:id="rId21"/>
    <p:sldId id="354" r:id="rId22"/>
    <p:sldId id="357" r:id="rId23"/>
    <p:sldId id="360" r:id="rId24"/>
    <p:sldId id="363" r:id="rId25"/>
    <p:sldId id="366" r:id="rId26"/>
    <p:sldId id="369" r:id="rId27"/>
    <p:sldId id="372" r:id="rId28"/>
    <p:sldId id="375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tags" Target="../tags/tag145.xml"/><Relationship Id="rId18" Type="http://schemas.openxmlformats.org/officeDocument/2006/relationships/tags" Target="../tags/tag146.xml"/><Relationship Id="rId19" Type="http://schemas.openxmlformats.org/officeDocument/2006/relationships/tags" Target="../tags/tag147.xml"/><Relationship Id="rId20" Type="http://schemas.openxmlformats.org/officeDocument/2006/relationships/tags" Target="../tags/tag148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tags" Target="../tags/tag196.xml"/><Relationship Id="rId18" Type="http://schemas.openxmlformats.org/officeDocument/2006/relationships/tags" Target="../tags/tag197.xml"/><Relationship Id="rId19" Type="http://schemas.openxmlformats.org/officeDocument/2006/relationships/tags" Target="../tags/tag198.xml"/><Relationship Id="rId20" Type="http://schemas.openxmlformats.org/officeDocument/2006/relationships/tags" Target="../tags/tag199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tags" Target="../tags/tag216.xml"/><Relationship Id="rId18" Type="http://schemas.openxmlformats.org/officeDocument/2006/relationships/tags" Target="../tags/tag217.xml"/><Relationship Id="rId19" Type="http://schemas.openxmlformats.org/officeDocument/2006/relationships/tags" Target="../tags/tag218.xml"/><Relationship Id="rId20" Type="http://schemas.openxmlformats.org/officeDocument/2006/relationships/tags" Target="../tags/tag219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初中生科学教育中的科学方法与实验探究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科学方法在初中生科学教育中的重要性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初中生科学教育中常见的科学方法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实验探究在初中生科学教育中的应用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如何提高初中生在科学教育中运用科学方法与实验探究的能力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初中生科学教育中科学方法与实验探究的未来发展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科学方法在初中生科学教育中的重要性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培养科学思维和解决问题的能力</a:t>
            </a:r>
            <a:endParaRPr altLang="en-US" lang="zh-CN"/>
          </a:p>
        </p:txBody>
      </p:sp>
      <p:sp>
        <p:nvSpPr>
          <p:cNvPr id="10489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科学方法能够帮助学生理解和掌握科学知识，提高科学素养。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科学方法有助于培养学生的创新思维和批判性思维，激发探索未知领域的兴趣。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在科学教育中强调科学方法，有助于学生更好地应对现实生活中的问题，提高解决问题的能力。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通过科学实验探究，学生可以培养观察、分析和解决问题的能力，增强实践能力。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促进对科学知识的理解和掌握</a:t>
            </a:r>
            <a:endParaRPr altLang="en-US" lang="zh-CN"/>
          </a:p>
        </p:txBody>
      </p:sp>
      <p:sp>
        <p:nvSpPr>
          <p:cNvPr id="104901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提高实验探究能力：科学方法为初中生提供了实验探究的框架和步骤，有助于提高他们的实验设计和操作能力。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促进对科学知识的理解和掌握：通过科学方法，初中生可以更深入地理解科学概念和原理，掌握科学知识。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培养科学思维：科学方法有助于初中生形成科学思维，学会用科学的方法解决问题，提高解决问题的能力。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增强创新意识：通过科学方法，初中生可以发现新的问题、提出新的假设，并设计实验进行验证，有助于培养他们的创新意识。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为未来的科学研究奠定基础</a:t>
            </a:r>
            <a:endParaRPr altLang="en-US" lang="zh-CN"/>
          </a:p>
        </p:txBody>
      </p:sp>
      <p:sp>
        <p:nvSpPr>
          <p:cNvPr id="1049072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74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2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76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培养科学思维：初中生通过科学方法的学习，能够逐渐形成科学思维，为未来的科学研究提供基础。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78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80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82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84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掌握研究工具：科学方法不仅是一种思维方式，更是一种研究工具。初中生通过实践科学方法，能够逐渐掌握科学研究的基本技能和工具。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86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88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90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92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激发创新精神：科学方法鼓励初中生不断探索、尝试和实验，有助于激发他们的创新精神，为未来的科学研究和创新提供动力。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94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96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98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00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培养合作精神：在科学研究和实验中，通常需要团队合作。初中生通过科学方法的学习和实践，能够逐渐培养合作精神和团队意识，为未来的科学研究提供更好的合作基础。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02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初中生科学教育中常见的科学方法</a:t>
            </a:r>
            <a:endParaRPr altLang="en-US" lang="zh-CN"/>
          </a:p>
        </p:txBody>
      </p:sp>
      <p:sp>
        <p:nvSpPr>
          <p:cNvPr id="104914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观察法：培养学生观察和描述实验现象的能力</a:t>
            </a:r>
            <a:endParaRPr altLang="en-US" lang="zh-CN"/>
          </a:p>
        </p:txBody>
      </p:sp>
      <p:sp>
        <p:nvSpPr>
          <p:cNvPr id="10491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定义：观察法是一种通过直接感知和记录实验现象来获取科学知识的方法。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实施步骤：确定观察对象、制定观察计划、记录观察结果、分析观察数据、得出结论。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注意事项：观察法需要细心、耐心和科学态度，同时需要排除主观偏见，确保观察结果的客观性和准确性。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目的：培养学生观察和描述实验现象的能力，从而加深对科学知识的理解。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实验法：通过实验设计和操作，探究科学规律</a:t>
            </a:r>
            <a:endParaRPr altLang="en-US" lang="zh-CN"/>
          </a:p>
        </p:txBody>
      </p:sp>
      <p:sp>
        <p:nvSpPr>
          <p:cNvPr id="1049270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72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7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74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实验法定义：通过实验设计和操作，探究科学规律的方法。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76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278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80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9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82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实验法目的：验证科学规律、探究未知现象。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84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286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88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1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90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实验法步骤：设计实验方案、准备实验器材、进行实验操作、记录实验数据、分析实验结果。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92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294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96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3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98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实验法应用：在初中生科学教育中，实验法是探究科学规律的重要手段，通过实验可以帮助学生理解科学概念、掌握科学方法、培养科学素养。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00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推理法：基于已知事实进行逻辑推理，得出结论</a:t>
            </a:r>
            <a:endParaRPr altLang="en-US" lang="zh-CN"/>
          </a:p>
        </p:txBody>
      </p:sp>
      <p:sp>
        <p:nvSpPr>
          <p:cNvPr id="104934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定义：推理法是根据已知事实和前提条件，通过逻辑推理得出结论的方法。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4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特点：推理法具有严谨的逻辑性和科学性，所得出的结论具有可靠性和准确性。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5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应用：在初中科学教育中，推理法常用于探究自然现象和实验数据的分析，例如在化学、物理、生物等学科中。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6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注意事项：在使用推理法时，需要确保已知事实和前提条件的准确性和可靠性，避免出现逻辑错误或结论偏差。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2778"/>
          </a:bodyPr>
          <a:p>
            <a:r>
              <a:rPr altLang="en-US" lang="zh-CN"/>
              <a:t>对比法：通过比较不同实验条件下的结果，分析原因</a:t>
            </a:r>
            <a:endParaRPr altLang="en-US" lang="zh-CN"/>
          </a:p>
        </p:txBody>
      </p:sp>
      <p:sp>
        <p:nvSpPr>
          <p:cNvPr id="104940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适用范围：适用于探究各种物理、化学、生物等实验中变量之间的关系。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定义：对比法是一种常用的科学实验方法，通过比较不同实验条件下的结果，分析原因，探究事物的本质和规律。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实验步骤：首先确定实验目的，然后设计实验方案，选择适当的实验材料和设备，进行实验操作并记录数据，最后分析实验结果并得出结论。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注意事项：在实验过程中要保证实验条件的可比性，避免其他因素的干扰；同时要注意实验的重复性和可靠性，以提高实验结果的准确性和可靠性。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实验探究在初中生科学教育中的应用</a:t>
            </a:r>
            <a:endParaRPr altLang="en-US" lang="zh-CN"/>
          </a:p>
        </p:txBody>
      </p:sp>
      <p:sp>
        <p:nvSpPr>
          <p:cNvPr id="104946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基础实验：培养学生实验操作技能和观察能力</a:t>
            </a:r>
            <a:endParaRPr altLang="en-US" lang="zh-CN"/>
          </a:p>
        </p:txBody>
      </p:sp>
      <p:sp>
        <p:nvSpPr>
          <p:cNvPr id="104950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基础实验的重要性：为学生打下坚实的实验基础，培养实验操作技能和观察能力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实验内容选择：贴近学生生活，符合学生认知水平，激发学习兴趣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实验过程指导：教师引导学生进行实验操作，规范实验步骤，培养实验技能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实验结果分析：学生观察实验结果，分析数据，培养观察力和分析能力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探究性实验：引导学生自主设计实验，解决问题</a:t>
            </a:r>
            <a:endParaRPr altLang="en-US" lang="zh-CN"/>
          </a:p>
        </p:txBody>
      </p:sp>
      <p:sp>
        <p:nvSpPr>
          <p:cNvPr id="104957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定义：探究性实验是一种教学方法，引导学生自主设计实验，通过观察、分析、总结等方式解决问题。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目的：培养学生的科学素养和实践能力，提高学生对科学探究的兴趣和积极性。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实施方式：教师给出实验主题，学生自行设计实验方案，选择实验器材，进行实验操作，记录实验数据，分析实验结果，得出结论。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优势：探究性实验能够激发学生的学习兴趣和创造力，培养学生的独立思考和解决问题的能力，提高学生的实践能力和科学素养。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创新性实验：鼓励学生创新思维，拓展实验领域</a:t>
            </a:r>
            <a:endParaRPr altLang="en-US" lang="zh-CN"/>
          </a:p>
        </p:txBody>
      </p:sp>
      <p:sp>
        <p:nvSpPr>
          <p:cNvPr id="10496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2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创新性实验的定义和特点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2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创新性实验在初中生科学教育中的重要性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3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创新性实验的具体实施方法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4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创新性实验的案例分析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跨学科实验：结合其他学科知识，提升综合素养</a:t>
            </a:r>
            <a:endParaRPr altLang="en-US" lang="zh-CN"/>
          </a:p>
        </p:txBody>
      </p:sp>
      <p:sp>
        <p:nvSpPr>
          <p:cNvPr id="104968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结合物理、化学等学科知识，进行跨学科实验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9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培养学生综合运用知识的能力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9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促进学科之间的融合与交流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0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提升学生的综合素养和创新能力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如何提高初中生在科学教育中运用科学方法与实验探究的能力</a:t>
            </a:r>
            <a:endParaRPr altLang="en-US" lang="zh-CN"/>
          </a:p>
        </p:txBody>
      </p:sp>
      <p:sp>
        <p:nvSpPr>
          <p:cNvPr id="104974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加强实验教学，注重实践操作</a:t>
            </a:r>
            <a:endParaRPr altLang="en-US" lang="zh-CN"/>
          </a:p>
        </p:txBody>
      </p:sp>
      <p:sp>
        <p:nvSpPr>
          <p:cNvPr id="104979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注重实验教学的质量，提高教师的实验教学水平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鼓励学生参与实验设计和探究，培养其创新能力和实践能力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提供充足的实验器材和设备，确保学生能够亲自动手操作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强化实验教学的课程设置，增加实验课时和实验内容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引导学生自主探究，培养创新精神</a:t>
            </a:r>
            <a:endParaRPr altLang="en-US" lang="zh-CN"/>
          </a:p>
        </p:txBody>
      </p:sp>
      <p:sp>
        <p:nvSpPr>
          <p:cNvPr id="10498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创造良好的探究环境，激发学生的探究欲望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引导学生发现问题，提出假设，设计实验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鼓励学生自主探究，培养创新思维和实践能力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注重探究过程，强调科学方法的运用和实验技能的培养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结合生活实际，解决实际问题</a:t>
            </a:r>
            <a:endParaRPr altLang="en-US" lang="zh-CN"/>
          </a:p>
        </p:txBody>
      </p:sp>
      <p:sp>
        <p:nvSpPr>
          <p:cNvPr id="104992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实际应用：引导学生运用科学方法与实验探究解决生活中的实际问题，培养其解决问题的能力。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引入生活实例：将科学方法与实验探究与日常生活相结合，激发学生的学习兴趣和探究欲望。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案例分析：通过具体案例的分析，让学生了解科学方法与实验探究在解决实际问题中的应用，提高其应用能力。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实践操作：组织学生进行实践操作，通过亲身体验加深对科学方法与实验探究的理解，提高其实践能力。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提高教师素质，加强教学方法的改进</a:t>
            </a:r>
            <a:endParaRPr altLang="en-US" lang="zh-CN"/>
          </a:p>
        </p:txBody>
      </p:sp>
      <p:sp>
        <p:nvSpPr>
          <p:cNvPr id="104997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提高教师的科学素养和教学能力，使其能够更好地引导学生进行科学方法和实验探究。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8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定期开展教学方法的培训和交流，鼓励教师尝试新的教学方法和手段，提高教学效果。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9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加强实验教学，提高实验教学的质量和效果，培养学生的实验探究能力和实践能力。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9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建立科学教育评价体系，对教师的教学效果进行评估和反馈，促进教师不断改进教学方法和提高教学质量。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初中生科学教育中科学方法与实验探究的未来发展</a:t>
            </a:r>
            <a:endParaRPr altLang="en-US" lang="zh-CN"/>
          </a:p>
        </p:txBody>
      </p:sp>
      <p:sp>
        <p:nvSpPr>
          <p:cNvPr id="105004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借助信息技术手段，提升实验教学水平</a:t>
            </a:r>
            <a:endParaRPr altLang="en-US" lang="zh-CN"/>
          </a:p>
        </p:txBody>
      </p:sp>
      <p:sp>
        <p:nvSpPr>
          <p:cNvPr id="105008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9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信息技术在实验教学中的应用，如虚拟实验、在线学习等，能够提高实验教学的效果和效率。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9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信息技术的发展为实验教学提供了更多的可能性，如增强现实、虚拟现实等技术可以模拟真实实验环境，提高实验的安全性和可操作性。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0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借助信息技术手段，教师可以更好地了解学生的学习情况，及时调整教学策略，提高教学质量。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1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信息技术的发展也为实验探究提供了更多的数据分析和处理工具，有助于学生更好地理解和掌握实验结果。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8333"/>
          </a:bodyPr>
          <a:p>
            <a:r>
              <a:rPr altLang="en-US" lang="zh-CN"/>
              <a:t>加强与其他学科的交叉融合，拓展科学教育的领域</a:t>
            </a:r>
            <a:endParaRPr altLang="en-US" lang="zh-CN"/>
          </a:p>
        </p:txBody>
      </p:sp>
      <p:sp>
        <p:nvSpPr>
          <p:cNvPr id="10501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5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科学方法与实验探究可以与数学、物理、化学等学科进行交叉融合，提高学生对科学知识的理解和应用能力。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6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加强科学教育与艺术、文学等领域的联系，拓展学生的创新思维和想象力。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6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结合现代科技手段，如虚拟现实、人工智能等，开展跨学科的科学教育活动，提高学生的实践能力和创新精神。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7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鼓励初中生参与科研项目，加强科学方法与实验探究与其他学科的交叉融合，培养具有跨学科背景的复合型人才。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注重培养学生的创新能力和实践能力，为未来科学研究输送人才</a:t>
            </a:r>
            <a:endParaRPr altLang="en-US" lang="zh-CN"/>
          </a:p>
        </p:txBody>
      </p:sp>
      <p:sp>
        <p:nvSpPr>
          <p:cNvPr id="10502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创新能力的培养：鼓励学生自主探究，发现新问题，提出新观点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实践能力的培养：加强实验操作，提高动手能力，将理论知识转化为实际操作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为未来科学研究输送人才：培养具备科学素养和探究精神的初中生，为未来的科学研究提供人才支持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持续关注科技发展：引导学生关注科技前沿，培养其科学预测和判断能力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280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7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79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4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42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8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8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3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32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7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71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2023-12-31T17:43:15Z</dcterms:created>
  <dcterms:modified xsi:type="dcterms:W3CDTF">2023-12-31T17:43:15Z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713e39aef4d9455a9547f1701b3e3c7f_21</vt:lpwstr>
  </property>
</Properties>
</file>