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colors7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layout6.xml" ContentType="application/vnd.openxmlformats-officedocument.drawingml.diagramLayout+xml"/>
  <Override PartName="/ppt/diagrams/layout7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diagrams/quickStyle5.xml" ContentType="application/vnd.openxmlformats-officedocument.drawingml.diagramStyle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4"/>
  </p:notesMasterIdLst>
  <p:handoutMasterIdLst>
    <p:handoutMasterId r:id="rId46"/>
  </p:handoutMasterIdLst>
  <p:sldIdLst>
    <p:sldId id="272" r:id="rId3"/>
    <p:sldId id="264" r:id="rId4"/>
    <p:sldId id="260" r:id="rId5"/>
    <p:sldId id="322" r:id="rId6"/>
    <p:sldId id="278" r:id="rId7"/>
    <p:sldId id="279" r:id="rId8"/>
    <p:sldId id="283" r:id="rId9"/>
    <p:sldId id="284" r:id="rId10"/>
    <p:sldId id="285" r:id="rId11"/>
    <p:sldId id="286" r:id="rId12"/>
    <p:sldId id="321" r:id="rId13"/>
    <p:sldId id="327" r:id="rId14"/>
    <p:sldId id="287" r:id="rId15"/>
    <p:sldId id="288" r:id="rId16"/>
    <p:sldId id="290" r:id="rId17"/>
    <p:sldId id="294" r:id="rId18"/>
    <p:sldId id="292" r:id="rId19"/>
    <p:sldId id="293" r:id="rId20"/>
    <p:sldId id="295" r:id="rId21"/>
    <p:sldId id="300" r:id="rId22"/>
    <p:sldId id="282" r:id="rId23"/>
    <p:sldId id="296" r:id="rId24"/>
    <p:sldId id="297" r:id="rId25"/>
    <p:sldId id="301" r:id="rId26"/>
    <p:sldId id="323" r:id="rId27"/>
    <p:sldId id="306" r:id="rId28"/>
    <p:sldId id="307" r:id="rId29"/>
    <p:sldId id="308" r:id="rId30"/>
    <p:sldId id="309" r:id="rId31"/>
    <p:sldId id="310" r:id="rId32"/>
    <p:sldId id="311" r:id="rId33"/>
    <p:sldId id="328" r:id="rId34"/>
    <p:sldId id="304" r:id="rId35"/>
    <p:sldId id="324" r:id="rId36"/>
    <p:sldId id="312" r:id="rId37"/>
    <p:sldId id="313" r:id="rId38"/>
    <p:sldId id="314" r:id="rId39"/>
    <p:sldId id="319" r:id="rId40"/>
    <p:sldId id="303" r:id="rId41"/>
    <p:sldId id="317" r:id="rId42"/>
    <p:sldId id="318" r:id="rId43"/>
    <p:sldId id="326" r:id="rId45"/>
  </p:sldIdLst>
  <p:sldSz cx="9144000" cy="5143500" type="screen16x9"/>
  <p:notesSz cx="6858000" cy="9144000"/>
  <p:custDataLst>
    <p:tags r:id="rId5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HaxpJuMwZjErgH6YhOF9LA==" hashData="cMsn9wSqqC6A2lAnL5aUnd4/jbA="/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E66"/>
    <a:srgbClr val="00A27B"/>
    <a:srgbClr val="78C2AF"/>
    <a:srgbClr val="3BB898"/>
    <a:srgbClr val="EFF3EA"/>
    <a:srgbClr val="449A83"/>
    <a:srgbClr val="E4F8F6"/>
    <a:srgbClr val="DDF3EB"/>
    <a:srgbClr val="00C092"/>
    <a:srgbClr val="00D2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120" d="100"/>
          <a:sy n="120" d="100"/>
        </p:scale>
        <p:origin x="-1374" y="-48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3690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0" Type="http://schemas.openxmlformats.org/officeDocument/2006/relationships/tags" Target="tags/tag1.xml"/><Relationship Id="rId5" Type="http://schemas.openxmlformats.org/officeDocument/2006/relationships/slide" Target="slides/slide3.xml"/><Relationship Id="rId49" Type="http://schemas.openxmlformats.org/officeDocument/2006/relationships/tableStyles" Target="tableStyles.xml"/><Relationship Id="rId48" Type="http://schemas.openxmlformats.org/officeDocument/2006/relationships/viewProps" Target="viewProps.xml"/><Relationship Id="rId47" Type="http://schemas.openxmlformats.org/officeDocument/2006/relationships/presProps" Target="presProps.xml"/><Relationship Id="rId46" Type="http://schemas.openxmlformats.org/officeDocument/2006/relationships/handoutMaster" Target="handoutMasters/handoutMaster1.xml"/><Relationship Id="rId45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I:\&#21508;&#31867;&#30003;&#25253;\&#24494;&#35838;&#22530;\2021\&#21442;&#32771;&#22270;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1.xml"/><Relationship Id="rId1" Type="http://schemas.openxmlformats.org/officeDocument/2006/relationships/oleObject" Target="file:///C:\Documents%20and%20Settings\Administrator\&#26700;&#38754;\&#24494;&#35838;&#22530;\&#22270;&#34920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3.231\a-&#26434;&#20132;&#30244;\report\&#23454;&#39564;&#24635;&#32467;\PPT\&#24555;&#36895;&#20813;&#30123;&#32467;&#26524;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2.xml"/><Relationship Id="rId1" Type="http://schemas.openxmlformats.org/officeDocument/2006/relationships/oleObject" Target="file:///E:\&#25239;&#29420;&#29305;&#22411;&#40736;&#21333;&#25239;\&#21333;&#25239;\&#25239;&#29420;&#29305;&#24615;&#25239;&#20307;&#25968;&#25454;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3.xml"/><Relationship Id="rId1" Type="http://schemas.openxmlformats.org/officeDocument/2006/relationships/oleObject" Target="file:///C:\Documents%20and%20Settings\Administrator\&#26700;&#38754;\&#24494;&#35838;&#22530;\&#22270;&#34920;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themeOverride" Target="../theme/themeOverride4.xml"/><Relationship Id="rId1" Type="http://schemas.openxmlformats.org/officeDocument/2006/relationships/oleObject" Target="file:///C:\Documents%20and%20Settings\Administrator\&#26700;&#38754;\&#24494;&#35838;&#22530;\&#22270;&#34920;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themeOverride" Target="../theme/themeOverride5.xml"/><Relationship Id="rId1" Type="http://schemas.openxmlformats.org/officeDocument/2006/relationships/oleObject" Target="file:///C:\Documents%20and%20Settings\Administrator\&#26700;&#38754;\&#24494;&#35838;&#22530;\&#22270;&#34920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\Desktop\anti-ID&#26032;&#25968;&#25454;\QL22&#36136;&#25511;&#32467;&#26524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\Desktop\anti-ID&#26032;&#25968;&#25454;\QL22&#36136;&#25511;&#32467;&#26524;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\Desktop\anti-ID&#26032;&#25968;&#25454;\QL22&#36136;&#25511;&#32467;&#26524;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\Desktop\anti-ID&#26032;&#25968;&#25454;\QL22&#36136;&#25511;&#32467;&#26524;.xlsx" TargetMode="Externa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6.xml"/><Relationship Id="rId1" Type="http://schemas.openxmlformats.org/officeDocument/2006/relationships/oleObject" Target="file:///\\192.168.3.231\f-elisa\E-WXM\to%20&#26472;&#22025;&#24935;\&#25968;&#25454;&#27719;&#24635;1111.xls" TargetMode="Externa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7.xml"/><Relationship Id="rId1" Type="http://schemas.openxmlformats.org/officeDocument/2006/relationships/oleObject" Target="file:///\\192.168.3.231\f-elisa\E-WXM\to%20&#26472;&#22025;&#24935;\&#25968;&#25454;&#27719;&#24635;1111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1800" b="1" i="0" u="none" strike="noStrike" kern="1200" baseline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  <a:cs typeface="+mn-cs"/>
              </a:defRPr>
            </a:pPr>
            <a:r>
              <a:rPr lang="en-US" dirty="0" smtClean="0"/>
              <a:t>FDA</a:t>
            </a:r>
            <a:r>
              <a:rPr lang="zh-CN" dirty="0" smtClean="0"/>
              <a:t>批准抗体</a:t>
            </a:r>
            <a:r>
              <a:rPr lang="zh-CN" dirty="0"/>
              <a:t>药物数量</a:t>
            </a:r>
            <a:endParaRPr lang="zh-CN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7E66"/>
            </a:solidFill>
          </c:spPr>
          <c:invertIfNegative val="0"/>
          <c:dLbls>
            <c:delete val="1"/>
          </c:dLbls>
          <c:cat>
            <c:numRef>
              <c:f>Sheet1!$F$29:$F$53</c:f>
              <c:numCache>
                <c:formatCode>General</c:formatCode>
                <c:ptCount val="25"/>
                <c:pt idx="0">
                  <c:v>1986</c:v>
                </c:pt>
                <c:pt idx="1">
                  <c:v>1994</c:v>
                </c:pt>
                <c:pt idx="2">
                  <c:v>1997</c:v>
                </c:pt>
                <c:pt idx="3">
                  <c:v>1998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  <c:pt idx="24">
                  <c:v>2021</c:v>
                </c:pt>
              </c:numCache>
            </c:numRef>
          </c:cat>
          <c:val>
            <c:numRef>
              <c:f>Sheet1!$G$29:$G$53</c:f>
              <c:numCache>
                <c:formatCode>General</c:formatCode>
                <c:ptCount val="25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3</c:v>
                </c:pt>
                <c:pt idx="8">
                  <c:v>3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4</c:v>
                </c:pt>
                <c:pt idx="13">
                  <c:v>2</c:v>
                </c:pt>
                <c:pt idx="14">
                  <c:v>3</c:v>
                </c:pt>
                <c:pt idx="15">
                  <c:v>2</c:v>
                </c:pt>
                <c:pt idx="16">
                  <c:v>2</c:v>
                </c:pt>
                <c:pt idx="17">
                  <c:v>6</c:v>
                </c:pt>
                <c:pt idx="18">
                  <c:v>9</c:v>
                </c:pt>
                <c:pt idx="19">
                  <c:v>7</c:v>
                </c:pt>
                <c:pt idx="20">
                  <c:v>10</c:v>
                </c:pt>
                <c:pt idx="21">
                  <c:v>12</c:v>
                </c:pt>
                <c:pt idx="22">
                  <c:v>8</c:v>
                </c:pt>
                <c:pt idx="23">
                  <c:v>12</c:v>
                </c:pt>
                <c:pt idx="24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8371200"/>
        <c:axId val="198518656"/>
      </c:barChart>
      <c:catAx>
        <c:axId val="158371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  <a:cs typeface="+mn-cs"/>
              </a:defRPr>
            </a:pPr>
          </a:p>
        </c:txPr>
        <c:crossAx val="198518656"/>
        <c:crosses val="autoZero"/>
        <c:auto val="1"/>
        <c:lblAlgn val="ctr"/>
        <c:lblOffset val="100"/>
        <c:noMultiLvlLbl val="0"/>
      </c:catAx>
      <c:valAx>
        <c:axId val="198518656"/>
        <c:scaling>
          <c:orientation val="minMax"/>
        </c:scaling>
        <c:delete val="0"/>
        <c:axPos val="l"/>
        <c:majorGridlines/>
        <c:title>
          <c:tx>
            <c:rich>
              <a:bodyPr rot="-5400000" spcFirstLastPara="0" vertOverflow="ellipsis" vert="horz" wrap="square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/>
                    </a:solidFill>
                    <a:latin typeface="思源黑体 CN Normal" pitchFamily="34" charset="-122"/>
                    <a:ea typeface="思源黑体 CN Normal" pitchFamily="34" charset="-122"/>
                    <a:cs typeface="+mn-cs"/>
                  </a:defRPr>
                </a:pPr>
                <a:r>
                  <a:rPr lang="zh-CN"/>
                  <a:t>抗体类药物数量</a:t>
                </a:r>
                <a:endParaRPr lang="zh-CN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  <a:cs typeface="+mn-cs"/>
              </a:defRPr>
            </a:pPr>
          </a:p>
        </c:txPr>
        <c:crossAx val="158371200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bg1">
          <a:lumMod val="85000"/>
        </a:schemeClr>
      </a:solidFill>
    </a:ln>
  </c:spPr>
  <c:txPr>
    <a:bodyPr/>
    <a:lstStyle/>
    <a:p>
      <a:pPr>
        <a:defRPr lang="zh-CN">
          <a:latin typeface="思源黑体 CN Normal" pitchFamily="34" charset="-122"/>
          <a:ea typeface="思源黑体 CN Normal" pitchFamily="34" charset="-122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35"/>
    </mc:Choice>
    <mc:Fallback>
      <c:style val="3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1080" b="1" i="0" u="none" strike="noStrike" kern="1200" baseline="0">
                <a:solidFill>
                  <a:schemeClr val="dk1"/>
                </a:solidFill>
                <a:latin typeface="思源黑体 CN Normal" pitchFamily="34" charset="-122"/>
                <a:ea typeface="思源黑体 CN Normal" pitchFamily="34" charset="-122"/>
                <a:cs typeface="+mn-cs"/>
              </a:defRPr>
            </a:pPr>
            <a:r>
              <a:rPr lang="zh-CN"/>
              <a:t>不同免疫方式兔血清效价比较</a:t>
            </a:r>
            <a:endParaRPr lang="zh-CN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75756706168435"/>
          <c:y val="0.208469129133778"/>
          <c:w val="0.601584403533962"/>
          <c:h val="0.5576065135872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快速免疫</c:f>
              <c:strCache>
                <c:ptCount val="1"/>
                <c:pt idx="0">
                  <c:v>快速免疫</c:v>
                </c:pt>
              </c:strCache>
            </c:strRef>
          </c:tx>
          <c:spPr>
            <a:solidFill>
              <a:srgbClr val="397F6D"/>
            </a:solidFill>
            <a:ln w="6350" cap="flat" cmpd="sng" algn="ctr">
              <a:noFill/>
              <a:prstDash val="solid"/>
              <a:round/>
            </a:ln>
          </c:spPr>
          <c:invertIfNegative val="0"/>
          <c:dLbls>
            <c:delete val="1"/>
          </c:dLbls>
          <c:val>
            <c:numRef>
              <c:f>快速免疫!$E$6:$E$17</c:f>
              <c:numCache>
                <c:formatCode>General</c:formatCode>
                <c:ptCount val="12"/>
                <c:pt idx="0">
                  <c:v>1.8</c:v>
                </c:pt>
                <c:pt idx="1">
                  <c:v>0.184</c:v>
                </c:pt>
                <c:pt idx="2">
                  <c:v>0.639000000000007</c:v>
                </c:pt>
                <c:pt idx="3">
                  <c:v>0.742000000000007</c:v>
                </c:pt>
                <c:pt idx="4">
                  <c:v>0.15</c:v>
                </c:pt>
                <c:pt idx="5">
                  <c:v>0.881</c:v>
                </c:pt>
                <c:pt idx="6">
                  <c:v>0.395000000000004</c:v>
                </c:pt>
                <c:pt idx="7">
                  <c:v>0.06</c:v>
                </c:pt>
                <c:pt idx="8">
                  <c:v>0.134</c:v>
                </c:pt>
                <c:pt idx="9">
                  <c:v>0.1451</c:v>
                </c:pt>
                <c:pt idx="10">
                  <c:v>0.205</c:v>
                </c:pt>
                <c:pt idx="11">
                  <c:v>0.063</c:v>
                </c:pt>
              </c:numCache>
            </c:numRef>
          </c:val>
        </c:ser>
        <c:ser>
          <c:idx val="1"/>
          <c:order val="1"/>
          <c:tx>
            <c:strRef>
              <c:f>常规免疫</c:f>
              <c:strCache>
                <c:ptCount val="1"/>
                <c:pt idx="0">
                  <c:v>常规免疫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dLbls>
            <c:delete val="1"/>
          </c:dLbls>
          <c:val>
            <c:numRef>
              <c:f>快速免疫!$F$6:$F$17</c:f>
              <c:numCache>
                <c:formatCode>General</c:formatCode>
                <c:ptCount val="12"/>
                <c:pt idx="0">
                  <c:v>0.782</c:v>
                </c:pt>
                <c:pt idx="1">
                  <c:v>1.048</c:v>
                </c:pt>
                <c:pt idx="2">
                  <c:v>1.834</c:v>
                </c:pt>
                <c:pt idx="3">
                  <c:v>0.562000000000001</c:v>
                </c:pt>
                <c:pt idx="4">
                  <c:v>0.443</c:v>
                </c:pt>
                <c:pt idx="5">
                  <c:v>1.195</c:v>
                </c:pt>
                <c:pt idx="6">
                  <c:v>0.369</c:v>
                </c:pt>
                <c:pt idx="7">
                  <c:v>0.144</c:v>
                </c:pt>
                <c:pt idx="8">
                  <c:v>0.175</c:v>
                </c:pt>
                <c:pt idx="9">
                  <c:v>0.182</c:v>
                </c:pt>
                <c:pt idx="10">
                  <c:v>0.229</c:v>
                </c:pt>
                <c:pt idx="11">
                  <c:v>0.068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191424"/>
        <c:axId val="142771712"/>
      </c:barChart>
      <c:catAx>
        <c:axId val="143191424"/>
        <c:scaling>
          <c:orientation val="minMax"/>
        </c:scaling>
        <c:delete val="0"/>
        <c:axPos val="b"/>
        <c:title>
          <c:tx>
            <c:rich>
              <a:bodyPr rot="0" spcFirstLastPara="0" vertOverflow="ellipsis" vert="horz" wrap="square" anchor="ctr" anchorCtr="1"/>
              <a:lstStyle/>
              <a:p>
                <a:pPr>
                  <a:defRPr lang="zh-CN" sz="900" b="1" i="0" u="none" strike="noStrike" kern="1200" baseline="0">
                    <a:solidFill>
                      <a:schemeClr val="dk1"/>
                    </a:solidFill>
                    <a:latin typeface="思源黑体 CN Normal" pitchFamily="34" charset="-122"/>
                    <a:ea typeface="思源黑体 CN Normal" pitchFamily="34" charset="-122"/>
                    <a:cs typeface="+mn-cs"/>
                  </a:defRPr>
                </a:pPr>
                <a:r>
                  <a:rPr lang="zh-CN"/>
                  <a:t>免疫靶点</a:t>
                </a:r>
                <a:endParaRPr lang="zh-CN"/>
              </a:p>
            </c:rich>
          </c:tx>
          <c:layout/>
          <c:overlay val="0"/>
        </c:title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dk1"/>
                </a:solidFill>
                <a:latin typeface="思源黑体 CN Normal" pitchFamily="34" charset="-122"/>
                <a:ea typeface="思源黑体 CN Normal" pitchFamily="34" charset="-122"/>
                <a:cs typeface="+mn-cs"/>
              </a:defRPr>
            </a:pPr>
          </a:p>
        </c:txPr>
        <c:crossAx val="142771712"/>
        <c:crosses val="autoZero"/>
        <c:auto val="1"/>
        <c:lblAlgn val="ctr"/>
        <c:lblOffset val="100"/>
        <c:noMultiLvlLbl val="0"/>
      </c:catAx>
      <c:valAx>
        <c:axId val="142771712"/>
        <c:scaling>
          <c:orientation val="minMax"/>
        </c:scaling>
        <c:delete val="0"/>
        <c:axPos val="l"/>
        <c:majorGridlines/>
        <c:title>
          <c:tx>
            <c:rich>
              <a:bodyPr rot="-5400000" spcFirstLastPara="0" vertOverflow="ellipsis" vert="horz" wrap="square" anchor="ctr" anchorCtr="1"/>
              <a:lstStyle/>
              <a:p>
                <a:pPr>
                  <a:defRPr lang="zh-CN" sz="900" b="1" i="0" u="none" strike="noStrike" kern="1200" baseline="0">
                    <a:solidFill>
                      <a:schemeClr val="dk1"/>
                    </a:solidFill>
                    <a:latin typeface="思源黑体 CN Normal" pitchFamily="34" charset="-122"/>
                    <a:ea typeface="思源黑体 CN Normal" pitchFamily="34" charset="-122"/>
                    <a:cs typeface="+mn-cs"/>
                  </a:defRPr>
                </a:pPr>
                <a:r>
                  <a:rPr lang="en-US" altLang="zh-CN" dirty="0" smtClean="0"/>
                  <a:t>0.1ug/ml</a:t>
                </a:r>
                <a:r>
                  <a:rPr lang="zh-CN" altLang="en-US" dirty="0" smtClean="0"/>
                  <a:t>包被免疫原</a:t>
                </a:r>
                <a:endParaRPr lang="en-US" altLang="zh-CN" dirty="0" smtClean="0"/>
              </a:p>
              <a:p>
                <a:pPr>
                  <a:defRPr lang="zh-CN" sz="900" b="1" i="0" u="none" strike="noStrike" kern="1200" baseline="0">
                    <a:solidFill>
                      <a:schemeClr val="dk1"/>
                    </a:solidFill>
                    <a:latin typeface="思源黑体 CN Normal" pitchFamily="34" charset="-122"/>
                    <a:ea typeface="思源黑体 CN Normal" pitchFamily="34" charset="-122"/>
                    <a:cs typeface="+mn-cs"/>
                  </a:defRPr>
                </a:pPr>
                <a:r>
                  <a:rPr lang="zh-CN" dirty="0" smtClean="0"/>
                  <a:t>血清</a:t>
                </a:r>
                <a:r>
                  <a:rPr lang="zh-CN" dirty="0"/>
                  <a:t>稀释</a:t>
                </a:r>
                <a:r>
                  <a:rPr lang="en-US" dirty="0"/>
                  <a:t>1:25k OD-B</a:t>
                </a:r>
                <a:r>
                  <a:rPr lang="zh-CN" dirty="0"/>
                  <a:t>值</a:t>
                </a:r>
                <a:endParaRPr lang="zh-CN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dk1"/>
                </a:solidFill>
                <a:latin typeface="思源黑体 CN Normal" pitchFamily="34" charset="-122"/>
                <a:ea typeface="思源黑体 CN Normal" pitchFamily="34" charset="-122"/>
                <a:cs typeface="+mn-cs"/>
              </a:defRPr>
            </a:pPr>
          </a:p>
        </c:txPr>
        <c:crossAx val="143191424"/>
        <c:crosses val="autoZero"/>
        <c:crossBetween val="between"/>
        <c:majorUnit val="0.2"/>
      </c:valAx>
    </c:plotArea>
    <c:legend>
      <c:legendPos val="r"/>
      <c:layout/>
      <c:overlay val="0"/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dk1"/>
              </a:solidFill>
              <a:latin typeface="思源黑体 CN Normal" pitchFamily="34" charset="-122"/>
              <a:ea typeface="思源黑体 CN Normal" pitchFamily="34" charset="-122"/>
              <a:cs typeface="+mn-cs"/>
            </a:defRPr>
          </a:pPr>
        </a:p>
      </c:txPr>
    </c:legend>
    <c:plotVisOnly val="1"/>
    <c:dispBlanksAs val="gap"/>
    <c:showDLblsOverMax val="0"/>
  </c:chart>
  <c:spPr>
    <a:ln w="6350" cap="flat" cmpd="sng" algn="ctr">
      <a:solidFill>
        <a:sysClr val="window" lastClr="FFFFFF">
          <a:lumMod val="85000"/>
        </a:sysClr>
      </a:solidFill>
      <a:prstDash val="solid"/>
      <a:round/>
    </a:ln>
  </c:spPr>
  <c:txPr>
    <a:bodyPr/>
    <a:lstStyle/>
    <a:p>
      <a:pPr>
        <a:defRPr lang="zh-CN" sz="900">
          <a:latin typeface="思源黑体 CN Normal" pitchFamily="34" charset="-122"/>
          <a:ea typeface="思源黑体 CN Normal" pitchFamily="34" charset="-122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1080" b="1" i="0" u="none" strike="noStrike" kern="1200" baseline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  <a:cs typeface="+mn-cs"/>
              </a:defRPr>
            </a:pPr>
            <a:r>
              <a:rPr lang="zh-CN" dirty="0"/>
              <a:t>不同免疫方式小</a:t>
            </a:r>
            <a:r>
              <a:rPr lang="zh-CN" dirty="0" smtClean="0"/>
              <a:t>鼠</a:t>
            </a:r>
            <a:r>
              <a:rPr lang="zh-CN" altLang="en-US" dirty="0" smtClean="0"/>
              <a:t>血清效价</a:t>
            </a:r>
            <a:r>
              <a:rPr lang="zh-CN" dirty="0" smtClean="0"/>
              <a:t>比较</a:t>
            </a:r>
            <a:endParaRPr lang="zh-CN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72794149461171"/>
          <c:y val="0.208161748611627"/>
          <c:w val="0.621021390790808"/>
          <c:h val="0.5495305068727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快速免疫</c:f>
              <c:strCache>
                <c:ptCount val="1"/>
                <c:pt idx="0">
                  <c:v>快速免疫</c:v>
                </c:pt>
              </c:strCache>
            </c:strRef>
          </c:tx>
          <c:spPr>
            <a:solidFill>
              <a:srgbClr val="007E66"/>
            </a:solidFill>
          </c:spPr>
          <c:invertIfNegative val="0"/>
          <c:dLbls>
            <c:delete val="1"/>
          </c:dLbls>
          <c:val>
            <c:numRef>
              <c:f>效价比较总结!$D$87:$D$100</c:f>
              <c:numCache>
                <c:formatCode>General</c:formatCode>
                <c:ptCount val="14"/>
                <c:pt idx="0">
                  <c:v>1.61793333333333</c:v>
                </c:pt>
                <c:pt idx="1">
                  <c:v>0.899</c:v>
                </c:pt>
                <c:pt idx="2">
                  <c:v>0.733666666666667</c:v>
                </c:pt>
                <c:pt idx="3">
                  <c:v>2.04223333333333</c:v>
                </c:pt>
                <c:pt idx="4">
                  <c:v>1.23233333333333</c:v>
                </c:pt>
                <c:pt idx="5">
                  <c:v>2.56266666666667</c:v>
                </c:pt>
                <c:pt idx="6">
                  <c:v>1.27123333333333</c:v>
                </c:pt>
                <c:pt idx="7">
                  <c:v>1.27316666666667</c:v>
                </c:pt>
                <c:pt idx="8">
                  <c:v>1.31516666666667</c:v>
                </c:pt>
                <c:pt idx="9">
                  <c:v>1.2552</c:v>
                </c:pt>
                <c:pt idx="10">
                  <c:v>1.30356666666667</c:v>
                </c:pt>
                <c:pt idx="11">
                  <c:v>1.09046666666667</c:v>
                </c:pt>
                <c:pt idx="12">
                  <c:v>2.25413333333333</c:v>
                </c:pt>
                <c:pt idx="13">
                  <c:v>0.219233333333334</c:v>
                </c:pt>
              </c:numCache>
            </c:numRef>
          </c:val>
        </c:ser>
        <c:ser>
          <c:idx val="1"/>
          <c:order val="1"/>
          <c:tx>
            <c:strRef>
              <c:f>常规免疫</c:f>
              <c:strCache>
                <c:ptCount val="1"/>
                <c:pt idx="0">
                  <c:v>常规免疫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delete val="1"/>
          </c:dLbls>
          <c:val>
            <c:numRef>
              <c:f>效价比较总结!$E$87:$E$100</c:f>
              <c:numCache>
                <c:formatCode>General</c:formatCode>
                <c:ptCount val="14"/>
                <c:pt idx="0">
                  <c:v>1.72536666666667</c:v>
                </c:pt>
                <c:pt idx="1">
                  <c:v>0.9294</c:v>
                </c:pt>
                <c:pt idx="2">
                  <c:v>1.37566666666667</c:v>
                </c:pt>
                <c:pt idx="3">
                  <c:v>2.06023333333333</c:v>
                </c:pt>
                <c:pt idx="4">
                  <c:v>1.5858</c:v>
                </c:pt>
                <c:pt idx="5">
                  <c:v>1.64026</c:v>
                </c:pt>
                <c:pt idx="6">
                  <c:v>1.86176666666667</c:v>
                </c:pt>
                <c:pt idx="7">
                  <c:v>2.09363333333333</c:v>
                </c:pt>
                <c:pt idx="8">
                  <c:v>1.92046666666667</c:v>
                </c:pt>
                <c:pt idx="9">
                  <c:v>2.2192</c:v>
                </c:pt>
                <c:pt idx="10">
                  <c:v>1.26096666666667</c:v>
                </c:pt>
                <c:pt idx="11">
                  <c:v>1.6181</c:v>
                </c:pt>
                <c:pt idx="12">
                  <c:v>2.51292</c:v>
                </c:pt>
                <c:pt idx="13">
                  <c:v>0.597219999999998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2788864"/>
        <c:axId val="143176064"/>
      </c:barChart>
      <c:catAx>
        <c:axId val="142788864"/>
        <c:scaling>
          <c:orientation val="minMax"/>
        </c:scaling>
        <c:delete val="0"/>
        <c:axPos val="b"/>
        <c:title>
          <c:tx>
            <c:rich>
              <a:bodyPr rot="0" spcFirstLastPara="0" vertOverflow="ellipsis" vert="horz" wrap="square" anchor="ctr" anchorCtr="1"/>
              <a:lstStyle/>
              <a:p>
                <a:pPr>
                  <a:defRPr lang="zh-CN" sz="900" b="1" i="0" u="none" strike="noStrike" kern="1200" baseline="0">
                    <a:solidFill>
                      <a:schemeClr val="tx1"/>
                    </a:solidFill>
                    <a:latin typeface="思源黑体 CN Normal" pitchFamily="34" charset="-122"/>
                    <a:ea typeface="思源黑体 CN Normal" pitchFamily="34" charset="-122"/>
                    <a:cs typeface="+mn-cs"/>
                  </a:defRPr>
                </a:pPr>
                <a:r>
                  <a:rPr lang="zh-CN"/>
                  <a:t>免疫靶点</a:t>
                </a:r>
                <a:endParaRPr lang="zh-CN"/>
              </a:p>
            </c:rich>
          </c:tx>
          <c:layout>
            <c:manualLayout>
              <c:xMode val="edge"/>
              <c:yMode val="edge"/>
              <c:x val="0.420500861017126"/>
              <c:y val="0.875663220549786"/>
            </c:manualLayout>
          </c:layout>
          <c:overlay val="0"/>
        </c:title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  <a:cs typeface="+mn-cs"/>
              </a:defRPr>
            </a:pPr>
          </a:p>
        </c:txPr>
        <c:crossAx val="143176064"/>
        <c:crosses val="autoZero"/>
        <c:auto val="1"/>
        <c:lblAlgn val="ctr"/>
        <c:lblOffset val="100"/>
        <c:noMultiLvlLbl val="0"/>
      </c:catAx>
      <c:valAx>
        <c:axId val="143176064"/>
        <c:scaling>
          <c:orientation val="minMax"/>
        </c:scaling>
        <c:delete val="0"/>
        <c:axPos val="l"/>
        <c:majorGridlines/>
        <c:title>
          <c:tx>
            <c:rich>
              <a:bodyPr rot="-5400000" spcFirstLastPara="0" vertOverflow="ellipsis" vert="horz" wrap="square" anchor="ctr" anchorCtr="1"/>
              <a:lstStyle/>
              <a:p>
                <a:pPr>
                  <a:defRPr lang="zh-CN" sz="900" b="1" i="0" u="none" strike="noStrike" kern="1200" baseline="0">
                    <a:solidFill>
                      <a:schemeClr val="tx1"/>
                    </a:solidFill>
                    <a:latin typeface="思源黑体 CN Normal" pitchFamily="34" charset="-122"/>
                    <a:ea typeface="思源黑体 CN Normal" pitchFamily="34" charset="-122"/>
                    <a:cs typeface="+mn-cs"/>
                  </a:defRPr>
                </a:pPr>
                <a:r>
                  <a:rPr lang="en-US" altLang="zh-CN" dirty="0" smtClean="0"/>
                  <a:t>5ug/ml</a:t>
                </a:r>
                <a:r>
                  <a:rPr lang="zh-CN" altLang="en-US" dirty="0" smtClean="0"/>
                  <a:t>包被免疫原</a:t>
                </a:r>
                <a:endParaRPr lang="en-US" altLang="zh-CN" dirty="0" smtClean="0"/>
              </a:p>
              <a:p>
                <a:pPr>
                  <a:defRPr lang="zh-CN" sz="900" b="1" i="0" u="none" strike="noStrike" kern="1200" baseline="0">
                    <a:solidFill>
                      <a:schemeClr val="tx1"/>
                    </a:solidFill>
                    <a:latin typeface="思源黑体 CN Normal" pitchFamily="34" charset="-122"/>
                    <a:ea typeface="思源黑体 CN Normal" pitchFamily="34" charset="-122"/>
                    <a:cs typeface="+mn-cs"/>
                  </a:defRPr>
                </a:pPr>
                <a:r>
                  <a:rPr lang="zh-CN" dirty="0" smtClean="0"/>
                  <a:t>血清</a:t>
                </a:r>
                <a:r>
                  <a:rPr lang="zh-CN" dirty="0"/>
                  <a:t>稀释</a:t>
                </a:r>
                <a:r>
                  <a:rPr lang="en-US" dirty="0"/>
                  <a:t>1:16k</a:t>
                </a:r>
                <a:r>
                  <a:rPr lang="zh-CN" dirty="0"/>
                  <a:t> </a:t>
                </a:r>
                <a:r>
                  <a:rPr lang="en-US" dirty="0"/>
                  <a:t>OD-B</a:t>
                </a:r>
                <a:r>
                  <a:rPr lang="zh-CN" dirty="0"/>
                  <a:t>值</a:t>
                </a:r>
                <a:endParaRPr lang="zh-CN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  <a:cs typeface="+mn-cs"/>
              </a:defRPr>
            </a:pPr>
          </a:p>
        </c:txPr>
        <c:crossAx val="142788864"/>
        <c:crosses val="autoZero"/>
        <c:crossBetween val="between"/>
      </c:valAx>
      <c:spPr>
        <a:solidFill>
          <a:srgbClr val="E4F8F6"/>
        </a:solidFill>
      </c:spPr>
    </c:plotArea>
    <c:legend>
      <c:legendPos val="r"/>
      <c:layout/>
      <c:overlay val="0"/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/>
              </a:solidFill>
              <a:latin typeface="思源黑体 CN Normal" pitchFamily="34" charset="-122"/>
              <a:ea typeface="思源黑体 CN Normal" pitchFamily="34" charset="-122"/>
              <a:cs typeface="+mn-cs"/>
            </a:defRPr>
          </a:pPr>
        </a:p>
      </c:txPr>
    </c:legend>
    <c:plotVisOnly val="1"/>
    <c:dispBlanksAs val="gap"/>
    <c:showDLblsOverMax val="0"/>
  </c:chart>
  <c:spPr>
    <a:ln>
      <a:solidFill>
        <a:schemeClr val="bg1">
          <a:lumMod val="85000"/>
        </a:schemeClr>
      </a:solidFill>
    </a:ln>
  </c:spPr>
  <c:txPr>
    <a:bodyPr/>
    <a:lstStyle/>
    <a:p>
      <a:pPr>
        <a:defRPr lang="zh-CN" sz="900">
          <a:latin typeface="思源黑体 CN Normal" pitchFamily="34" charset="-122"/>
          <a:ea typeface="思源黑体 CN Normal" pitchFamily="34" charset="-122"/>
        </a:defRPr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24"/>
    </mc:Choice>
    <mc:Fallback>
      <c:style val="2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主克隆抑制率</c:f>
              <c:strCache>
                <c:ptCount val="1"/>
                <c:pt idx="0">
                  <c:v>主克隆抑制率</c:v>
                </c:pt>
              </c:strCache>
            </c:strRef>
          </c:tx>
          <c:spPr>
            <a:ln w="31750" cap="rnd" cmpd="sng" algn="ctr">
              <a:solidFill>
                <a:srgbClr val="BBE0E3">
                  <a:lumMod val="75000"/>
                </a:srgbClr>
              </a:solidFill>
              <a:prstDash val="solid"/>
              <a:round/>
            </a:ln>
          </c:spPr>
          <c:marker>
            <c:symbol val="diamond"/>
            <c:size val="5"/>
            <c:spPr>
              <a:solidFill>
                <a:srgbClr val="BBE0E3">
                  <a:lumMod val="75000"/>
                </a:srgbClr>
              </a:solidFill>
              <a:ln w="6350" cap="flat" cmpd="sng" algn="ctr">
                <a:solidFill>
                  <a:srgbClr val="BBE0E3">
                    <a:lumMod val="75000"/>
                  </a:srgbClr>
                </a:solidFill>
                <a:prstDash val="solid"/>
                <a:round/>
              </a:ln>
            </c:spPr>
          </c:marker>
          <c:dLbls>
            <c:delete val="1"/>
          </c:dLbls>
          <c:val>
            <c:numRef>
              <c:f>各次筛选结果是否一致!$J$65:$J$87</c:f>
              <c:numCache>
                <c:formatCode>0.00%</c:formatCode>
                <c:ptCount val="23"/>
                <c:pt idx="0">
                  <c:v>0.126</c:v>
                </c:pt>
                <c:pt idx="1">
                  <c:v>0.42</c:v>
                </c:pt>
                <c:pt idx="2">
                  <c:v>0.45</c:v>
                </c:pt>
                <c:pt idx="3">
                  <c:v>0.35</c:v>
                </c:pt>
                <c:pt idx="4">
                  <c:v>0.320000000000008</c:v>
                </c:pt>
                <c:pt idx="5">
                  <c:v>0.15</c:v>
                </c:pt>
                <c:pt idx="6">
                  <c:v>0.18</c:v>
                </c:pt>
                <c:pt idx="7">
                  <c:v>0.37830000000001</c:v>
                </c:pt>
                <c:pt idx="8">
                  <c:v>0.5092</c:v>
                </c:pt>
                <c:pt idx="9">
                  <c:v>0.965100000000001</c:v>
                </c:pt>
                <c:pt idx="10">
                  <c:v>0.741700000000017</c:v>
                </c:pt>
                <c:pt idx="11">
                  <c:v>1.2</c:v>
                </c:pt>
                <c:pt idx="12">
                  <c:v>1.2</c:v>
                </c:pt>
                <c:pt idx="13">
                  <c:v>0.216900000000004</c:v>
                </c:pt>
                <c:pt idx="14">
                  <c:v>0.05</c:v>
                </c:pt>
                <c:pt idx="15">
                  <c:v>0.24</c:v>
                </c:pt>
                <c:pt idx="16">
                  <c:v>0.87000000000001</c:v>
                </c:pt>
                <c:pt idx="17">
                  <c:v>1.2</c:v>
                </c:pt>
                <c:pt idx="18">
                  <c:v>1.2</c:v>
                </c:pt>
                <c:pt idx="19">
                  <c:v>0.840000000000001</c:v>
                </c:pt>
                <c:pt idx="20">
                  <c:v>0.11</c:v>
                </c:pt>
                <c:pt idx="21">
                  <c:v>0.600000000000001</c:v>
                </c:pt>
                <c:pt idx="22">
                  <c:v>0.185700000000004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亚克隆抑制率</c:f>
              <c:strCache>
                <c:ptCount val="1"/>
                <c:pt idx="0">
                  <c:v>亚克隆抑制率</c:v>
                </c:pt>
              </c:strCache>
            </c:strRef>
          </c:tx>
          <c:spPr>
            <a:ln w="31750" cap="rnd" cmpd="sng" algn="ctr">
              <a:solidFill>
                <a:srgbClr val="4DA991"/>
              </a:solidFill>
              <a:prstDash val="solid"/>
              <a:round/>
            </a:ln>
          </c:spPr>
          <c:marker>
            <c:symbol val="x"/>
            <c:size val="4"/>
            <c:spPr>
              <a:solidFill>
                <a:srgbClr val="4DA991"/>
              </a:solidFill>
              <a:ln w="6350" cap="flat" cmpd="sng" algn="ctr">
                <a:noFill/>
                <a:prstDash val="solid"/>
                <a:round/>
              </a:ln>
            </c:spPr>
          </c:marker>
          <c:dLbls>
            <c:delete val="1"/>
          </c:dLbls>
          <c:val>
            <c:numRef>
              <c:f>各次筛选结果是否一致!$K$65:$K$87</c:f>
              <c:numCache>
                <c:formatCode>0.00%</c:formatCode>
                <c:ptCount val="23"/>
                <c:pt idx="0">
                  <c:v>-0.0322</c:v>
                </c:pt>
                <c:pt idx="1">
                  <c:v>0.320000000000008</c:v>
                </c:pt>
                <c:pt idx="2">
                  <c:v>0.46</c:v>
                </c:pt>
                <c:pt idx="3">
                  <c:v>0.2</c:v>
                </c:pt>
                <c:pt idx="4">
                  <c:v>0.53</c:v>
                </c:pt>
                <c:pt idx="5">
                  <c:v>0.47</c:v>
                </c:pt>
                <c:pt idx="6">
                  <c:v>0.600000000000001</c:v>
                </c:pt>
                <c:pt idx="7">
                  <c:v>0.640000000000016</c:v>
                </c:pt>
                <c:pt idx="8">
                  <c:v>0.3</c:v>
                </c:pt>
                <c:pt idx="9">
                  <c:v>0.81</c:v>
                </c:pt>
                <c:pt idx="10">
                  <c:v>0.970000000000001</c:v>
                </c:pt>
                <c:pt idx="11">
                  <c:v>1.2</c:v>
                </c:pt>
                <c:pt idx="12">
                  <c:v>0.99</c:v>
                </c:pt>
                <c:pt idx="13">
                  <c:v>0.18</c:v>
                </c:pt>
                <c:pt idx="14">
                  <c:v>0.19</c:v>
                </c:pt>
                <c:pt idx="15">
                  <c:v>1.2</c:v>
                </c:pt>
                <c:pt idx="16">
                  <c:v>0.940000000000001</c:v>
                </c:pt>
                <c:pt idx="17">
                  <c:v>1.2</c:v>
                </c:pt>
                <c:pt idx="18">
                  <c:v>1.2</c:v>
                </c:pt>
                <c:pt idx="19">
                  <c:v>0.970000000000001</c:v>
                </c:pt>
                <c:pt idx="20">
                  <c:v>0.02</c:v>
                </c:pt>
                <c:pt idx="21">
                  <c:v>0.92</c:v>
                </c:pt>
                <c:pt idx="22">
                  <c:v>0.15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纯化后抗体抑制率</c:f>
              <c:strCache>
                <c:ptCount val="1"/>
                <c:pt idx="0">
                  <c:v>纯化后抗体抑制率</c:v>
                </c:pt>
              </c:strCache>
            </c:strRef>
          </c:tx>
          <c:spPr>
            <a:ln w="31750" cap="rnd" cmpd="sng" algn="ctr">
              <a:solidFill>
                <a:srgbClr val="377D6C"/>
              </a:solidFill>
              <a:prstDash val="solid"/>
              <a:round/>
            </a:ln>
          </c:spPr>
          <c:marker>
            <c:symbol val="triangle"/>
            <c:size val="5"/>
            <c:spPr>
              <a:solidFill>
                <a:srgbClr val="377D6C"/>
              </a:solidFill>
              <a:ln w="6350" cap="flat" cmpd="sng" algn="ctr">
                <a:noFill/>
                <a:prstDash val="solid"/>
                <a:round/>
              </a:ln>
            </c:spPr>
          </c:marker>
          <c:dLbls>
            <c:delete val="1"/>
          </c:dLbls>
          <c:val>
            <c:numRef>
              <c:f>各次筛选结果是否一致!$L$65:$L$87</c:f>
              <c:numCache>
                <c:formatCode>0.00%</c:formatCode>
                <c:ptCount val="23"/>
                <c:pt idx="0">
                  <c:v>0.158000000000001</c:v>
                </c:pt>
                <c:pt idx="1">
                  <c:v>0.457051282051282</c:v>
                </c:pt>
                <c:pt idx="2">
                  <c:v>0.544444444444444</c:v>
                </c:pt>
                <c:pt idx="3">
                  <c:v>0.652432432432433</c:v>
                </c:pt>
                <c:pt idx="4">
                  <c:v>0.221693121693122</c:v>
                </c:pt>
                <c:pt idx="5">
                  <c:v>0.711711711711712</c:v>
                </c:pt>
                <c:pt idx="6">
                  <c:v>0.816824644549785</c:v>
                </c:pt>
                <c:pt idx="7">
                  <c:v>0.787</c:v>
                </c:pt>
                <c:pt idx="8">
                  <c:v>0.78</c:v>
                </c:pt>
                <c:pt idx="9">
                  <c:v>0.993</c:v>
                </c:pt>
                <c:pt idx="10">
                  <c:v>0.99</c:v>
                </c:pt>
                <c:pt idx="11">
                  <c:v>0.996</c:v>
                </c:pt>
                <c:pt idx="12">
                  <c:v>0.987</c:v>
                </c:pt>
                <c:pt idx="13">
                  <c:v>-0.016</c:v>
                </c:pt>
                <c:pt idx="14">
                  <c:v>-0.11</c:v>
                </c:pt>
                <c:pt idx="15">
                  <c:v>0.995</c:v>
                </c:pt>
                <c:pt idx="16">
                  <c:v>0.954000000000001</c:v>
                </c:pt>
                <c:pt idx="17">
                  <c:v>0.455</c:v>
                </c:pt>
                <c:pt idx="18">
                  <c:v>1.022</c:v>
                </c:pt>
                <c:pt idx="19">
                  <c:v>0.994</c:v>
                </c:pt>
                <c:pt idx="20">
                  <c:v>0.06</c:v>
                </c:pt>
                <c:pt idx="21">
                  <c:v>0.997</c:v>
                </c:pt>
                <c:pt idx="22">
                  <c:v>-0.028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3806464"/>
        <c:axId val="143808384"/>
      </c:lineChart>
      <c:catAx>
        <c:axId val="1438064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  <a:cs typeface="+mn-cs"/>
              </a:defRPr>
            </a:pPr>
          </a:p>
        </c:txPr>
        <c:crossAx val="143808384"/>
        <c:crossesAt val="0"/>
        <c:auto val="1"/>
        <c:lblAlgn val="ctr"/>
        <c:lblOffset val="100"/>
        <c:noMultiLvlLbl val="0"/>
      </c:catAx>
      <c:valAx>
        <c:axId val="143808384"/>
        <c:scaling>
          <c:orientation val="minMax"/>
          <c:max val="1.4"/>
          <c:min val="-0.4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  <a:cs typeface="+mn-cs"/>
              </a:defRPr>
            </a:pPr>
          </a:p>
        </c:txPr>
        <c:crossAx val="143806464"/>
        <c:crosses val="autoZero"/>
        <c:crossBetween val="between"/>
        <c:majorUnit val="0.4"/>
      </c:valAx>
    </c:plotArea>
    <c:legend>
      <c:legendPos val="r"/>
      <c:layout/>
      <c:overlay val="0"/>
      <c:txPr>
        <a:bodyPr rot="0" spcFirstLastPara="0" vertOverflow="ellipsis" vert="horz" wrap="square" anchor="ctr" anchorCtr="1"/>
        <a:lstStyle/>
        <a:p>
          <a:pPr>
            <a:defRPr lang="zh-CN" sz="1100" b="0" i="0" u="none" strike="noStrike" kern="1200" baseline="0">
              <a:solidFill>
                <a:schemeClr val="tx1"/>
              </a:solidFill>
              <a:latin typeface="思源黑体 CN Normal" pitchFamily="34" charset="-122"/>
              <a:ea typeface="思源黑体 CN Normal" pitchFamily="34" charset="-122"/>
              <a:cs typeface="+mn-cs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lang="zh-CN" sz="1100">
          <a:latin typeface="思源黑体 CN Normal" pitchFamily="34" charset="-122"/>
          <a:ea typeface="思源黑体 CN Normal" pitchFamily="34" charset="-122"/>
        </a:defRPr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克隆1</c:f>
              <c:strCache>
                <c:ptCount val="1"/>
                <c:pt idx="0">
                  <c:v>克隆1</c:v>
                </c:pt>
              </c:strCache>
            </c:strRef>
          </c:tx>
          <c:spPr>
            <a:solidFill>
              <a:srgbClr val="CEE8E1"/>
            </a:solidFill>
          </c:spPr>
          <c:invertIfNegative val="0"/>
          <c:dLbls>
            <c:delete val="1"/>
          </c:dLbls>
          <c:cat>
            <c:strRef>
              <c:f>'\\192.168.3.231\a-杂交瘤\JIE\work report\0项目QL2-5(TS10)-Fab\[QL2-5鉴定.xlsx]Sheet2'!$G$21:$G$23</c:f>
              <c:strCache>
                <c:ptCount val="3"/>
                <c:pt idx="0">
                  <c:v>抗体药</c:v>
                </c:pt>
                <c:pt idx="1">
                  <c:v>同型对照人IgG</c:v>
                </c:pt>
                <c:pt idx="2">
                  <c:v>总人IgG</c:v>
                </c:pt>
              </c:strCache>
            </c:strRef>
          </c:cat>
          <c:val>
            <c:numRef>
              <c:f>'\\192.168.3.231\a-杂交瘤\JIE\work report\0项目QL2-5(TS10)-Fab\[QL2-5鉴定.xlsx]Sheet2'!$F$9:$H$9</c:f>
              <c:numCache>
                <c:formatCode>General</c:formatCode>
                <c:ptCount val="3"/>
                <c:pt idx="0">
                  <c:v>2.7815</c:v>
                </c:pt>
                <c:pt idx="1">
                  <c:v>0.01</c:v>
                </c:pt>
                <c:pt idx="2">
                  <c:v>0.011</c:v>
                </c:pt>
              </c:numCache>
            </c:numRef>
          </c:val>
        </c:ser>
        <c:ser>
          <c:idx val="1"/>
          <c:order val="1"/>
          <c:tx>
            <c:strRef>
              <c:f>克隆2</c:f>
              <c:strCache>
                <c:ptCount val="1"/>
                <c:pt idx="0">
                  <c:v>克隆2</c:v>
                </c:pt>
              </c:strCache>
            </c:strRef>
          </c:tx>
          <c:spPr>
            <a:solidFill>
              <a:srgbClr val="B2DCD1"/>
            </a:solidFill>
          </c:spPr>
          <c:invertIfNegative val="0"/>
          <c:dLbls>
            <c:delete val="1"/>
          </c:dLbls>
          <c:cat>
            <c:strRef>
              <c:f>'\\192.168.3.231\a-杂交瘤\JIE\work report\0项目QL2-5(TS10)-Fab\[QL2-5鉴定.xlsx]Sheet2'!$G$21:$G$23</c:f>
              <c:strCache>
                <c:ptCount val="3"/>
                <c:pt idx="0">
                  <c:v>抗体药</c:v>
                </c:pt>
                <c:pt idx="1">
                  <c:v>同型对照人IgG</c:v>
                </c:pt>
                <c:pt idx="2">
                  <c:v>总人IgG</c:v>
                </c:pt>
              </c:strCache>
            </c:strRef>
          </c:cat>
          <c:val>
            <c:numRef>
              <c:f>'\\192.168.3.231\a-杂交瘤\JIE\work report\0项目QL2-5(TS10)-Fab\[QL2-5鉴定.xlsx]Sheet2'!$F$10:$H$10</c:f>
              <c:numCache>
                <c:formatCode>General</c:formatCode>
                <c:ptCount val="3"/>
                <c:pt idx="0">
                  <c:v>2.828</c:v>
                </c:pt>
                <c:pt idx="1">
                  <c:v>0.01</c:v>
                </c:pt>
                <c:pt idx="2">
                  <c:v>-0.00950000000000002</c:v>
                </c:pt>
              </c:numCache>
            </c:numRef>
          </c:val>
        </c:ser>
        <c:ser>
          <c:idx val="2"/>
          <c:order val="2"/>
          <c:tx>
            <c:strRef>
              <c:f>克隆3</c:f>
              <c:strCache>
                <c:ptCount val="1"/>
                <c:pt idx="0">
                  <c:v>克隆3</c:v>
                </c:pt>
              </c:strCache>
            </c:strRef>
          </c:tx>
          <c:spPr>
            <a:solidFill>
              <a:srgbClr val="8ECCBC"/>
            </a:solidFill>
          </c:spPr>
          <c:invertIfNegative val="0"/>
          <c:dLbls>
            <c:delete val="1"/>
          </c:dLbls>
          <c:cat>
            <c:strRef>
              <c:f>'\\192.168.3.231\a-杂交瘤\JIE\work report\0项目QL2-5(TS10)-Fab\[QL2-5鉴定.xlsx]Sheet2'!$G$21:$G$23</c:f>
              <c:strCache>
                <c:ptCount val="3"/>
                <c:pt idx="0">
                  <c:v>抗体药</c:v>
                </c:pt>
                <c:pt idx="1">
                  <c:v>同型对照人IgG</c:v>
                </c:pt>
                <c:pt idx="2">
                  <c:v>总人IgG</c:v>
                </c:pt>
              </c:strCache>
            </c:strRef>
          </c:cat>
          <c:val>
            <c:numRef>
              <c:f>'\\192.168.3.231\a-杂交瘤\JIE\work report\0项目QL2-5(TS10)-Fab\[QL2-5鉴定.xlsx]Sheet2'!$F$11:$H$11</c:f>
              <c:numCache>
                <c:formatCode>General</c:formatCode>
                <c:ptCount val="3"/>
                <c:pt idx="0">
                  <c:v>3.0075</c:v>
                </c:pt>
                <c:pt idx="1">
                  <c:v>0.01</c:v>
                </c:pt>
                <c:pt idx="2">
                  <c:v>0.01</c:v>
                </c:pt>
              </c:numCache>
            </c:numRef>
          </c:val>
        </c:ser>
        <c:ser>
          <c:idx val="3"/>
          <c:order val="3"/>
          <c:tx>
            <c:strRef>
              <c:f>克隆4</c:f>
              <c:strCache>
                <c:ptCount val="1"/>
                <c:pt idx="0">
                  <c:v>克隆4</c:v>
                </c:pt>
              </c:strCache>
            </c:strRef>
          </c:tx>
          <c:spPr>
            <a:solidFill>
              <a:srgbClr val="53B198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78C2AF"/>
              </a:solidFill>
            </c:spPr>
          </c:dPt>
          <c:dLbls>
            <c:delete val="1"/>
          </c:dLbls>
          <c:cat>
            <c:strRef>
              <c:f>'\\192.168.3.231\a-杂交瘤\JIE\work report\0项目QL2-5(TS10)-Fab\[QL2-5鉴定.xlsx]Sheet2'!$G$21:$G$23</c:f>
              <c:strCache>
                <c:ptCount val="3"/>
                <c:pt idx="0">
                  <c:v>抗体药</c:v>
                </c:pt>
                <c:pt idx="1">
                  <c:v>同型对照人IgG</c:v>
                </c:pt>
                <c:pt idx="2">
                  <c:v>总人IgG</c:v>
                </c:pt>
              </c:strCache>
            </c:strRef>
          </c:cat>
          <c:val>
            <c:numRef>
              <c:f>'\\192.168.3.231\a-杂交瘤\JIE\work report\0项目QL2-5(TS10)-Fab\[QL2-5鉴定.xlsx]Sheet2'!$F$12:$H$12</c:f>
              <c:numCache>
                <c:formatCode>General</c:formatCode>
                <c:ptCount val="3"/>
                <c:pt idx="0">
                  <c:v>2.9205</c:v>
                </c:pt>
                <c:pt idx="1">
                  <c:v>0.01</c:v>
                </c:pt>
                <c:pt idx="2">
                  <c:v>0.014</c:v>
                </c:pt>
              </c:numCache>
            </c:numRef>
          </c:val>
        </c:ser>
        <c:ser>
          <c:idx val="4"/>
          <c:order val="4"/>
          <c:tx>
            <c:strRef>
              <c:f>克隆5</c:f>
              <c:strCache>
                <c:ptCount val="1"/>
                <c:pt idx="0">
                  <c:v>克隆5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66BAA4"/>
              </a:solidFill>
            </c:spPr>
          </c:dPt>
          <c:dLbls>
            <c:delete val="1"/>
          </c:dLbls>
          <c:cat>
            <c:strRef>
              <c:f>'\\192.168.3.231\a-杂交瘤\JIE\work report\0项目QL2-5(TS10)-Fab\[QL2-5鉴定.xlsx]Sheet2'!$G$21:$G$23</c:f>
              <c:strCache>
                <c:ptCount val="3"/>
                <c:pt idx="0">
                  <c:v>抗体药</c:v>
                </c:pt>
                <c:pt idx="1">
                  <c:v>同型对照人IgG</c:v>
                </c:pt>
                <c:pt idx="2">
                  <c:v>总人IgG</c:v>
                </c:pt>
              </c:strCache>
            </c:strRef>
          </c:cat>
          <c:val>
            <c:numRef>
              <c:f>'\\192.168.3.231\a-杂交瘤\JIE\work report\0项目QL2-5(TS10)-Fab\[QL2-5鉴定.xlsx]Sheet2'!$F$13:$H$13</c:f>
              <c:numCache>
                <c:formatCode>General</c:formatCode>
                <c:ptCount val="3"/>
                <c:pt idx="0">
                  <c:v>3.1115</c:v>
                </c:pt>
                <c:pt idx="1">
                  <c:v>0.01</c:v>
                </c:pt>
                <c:pt idx="2">
                  <c:v>0.026</c:v>
                </c:pt>
              </c:numCache>
            </c:numRef>
          </c:val>
        </c:ser>
        <c:ser>
          <c:idx val="5"/>
          <c:order val="5"/>
          <c:tx>
            <c:strRef>
              <c:f>克隆6</c:f>
              <c:strCache>
                <c:ptCount val="1"/>
                <c:pt idx="0">
                  <c:v>克隆6</c:v>
                </c:pt>
              </c:strCache>
            </c:strRef>
          </c:tx>
          <c:spPr>
            <a:solidFill>
              <a:srgbClr val="4DA991"/>
            </a:solidFill>
          </c:spPr>
          <c:invertIfNegative val="0"/>
          <c:dLbls>
            <c:delete val="1"/>
          </c:dLbls>
          <c:cat>
            <c:strRef>
              <c:f>'\\192.168.3.231\a-杂交瘤\JIE\work report\0项目QL2-5(TS10)-Fab\[QL2-5鉴定.xlsx]Sheet2'!$G$21:$G$23</c:f>
              <c:strCache>
                <c:ptCount val="3"/>
                <c:pt idx="0">
                  <c:v>抗体药</c:v>
                </c:pt>
                <c:pt idx="1">
                  <c:v>同型对照人IgG</c:v>
                </c:pt>
                <c:pt idx="2">
                  <c:v>总人IgG</c:v>
                </c:pt>
              </c:strCache>
            </c:strRef>
          </c:cat>
          <c:val>
            <c:numRef>
              <c:f>'\\192.168.3.231\a-杂交瘤\JIE\work report\0项目QL2-5(TS10)-Fab\[QL2-5鉴定.xlsx]Sheet2'!$F$14:$H$14</c:f>
              <c:numCache>
                <c:formatCode>General</c:formatCode>
                <c:ptCount val="3"/>
                <c:pt idx="0">
                  <c:v>2.7145</c:v>
                </c:pt>
                <c:pt idx="1">
                  <c:v>0.01</c:v>
                </c:pt>
                <c:pt idx="2">
                  <c:v>0.0310000000000001</c:v>
                </c:pt>
              </c:numCache>
            </c:numRef>
          </c:val>
        </c:ser>
        <c:ser>
          <c:idx val="6"/>
          <c:order val="6"/>
          <c:tx>
            <c:strRef>
              <c:f>克隆7</c:f>
              <c:strCache>
                <c:ptCount val="1"/>
                <c:pt idx="0">
                  <c:v>克隆7</c:v>
                </c:pt>
              </c:strCache>
            </c:strRef>
          </c:tx>
          <c:spPr>
            <a:solidFill>
              <a:srgbClr val="418F7B"/>
            </a:solidFill>
          </c:spPr>
          <c:invertIfNegative val="0"/>
          <c:dLbls>
            <c:delete val="1"/>
          </c:dLbls>
          <c:cat>
            <c:strRef>
              <c:f>'\\192.168.3.231\a-杂交瘤\JIE\work report\0项目QL2-5(TS10)-Fab\[QL2-5鉴定.xlsx]Sheet2'!$G$21:$G$23</c:f>
              <c:strCache>
                <c:ptCount val="3"/>
                <c:pt idx="0">
                  <c:v>抗体药</c:v>
                </c:pt>
                <c:pt idx="1">
                  <c:v>同型对照人IgG</c:v>
                </c:pt>
                <c:pt idx="2">
                  <c:v>总人IgG</c:v>
                </c:pt>
              </c:strCache>
            </c:strRef>
          </c:cat>
          <c:val>
            <c:numRef>
              <c:f>'\\192.168.3.231\a-杂交瘤\JIE\work report\0项目QL2-5(TS10)-Fab\[QL2-5鉴定.xlsx]Sheet2'!$F$15:$H$15</c:f>
              <c:numCache>
                <c:formatCode>General</c:formatCode>
                <c:ptCount val="3"/>
                <c:pt idx="0">
                  <c:v>2.777</c:v>
                </c:pt>
                <c:pt idx="1">
                  <c:v>0.01</c:v>
                </c:pt>
                <c:pt idx="2">
                  <c:v>0.0235</c:v>
                </c:pt>
              </c:numCache>
            </c:numRef>
          </c:val>
        </c:ser>
        <c:ser>
          <c:idx val="7"/>
          <c:order val="7"/>
          <c:tx>
            <c:strRef>
              <c:f>克隆8</c:f>
              <c:strCache>
                <c:ptCount val="1"/>
                <c:pt idx="0">
                  <c:v>克隆8</c:v>
                </c:pt>
              </c:strCache>
            </c:strRef>
          </c:tx>
          <c:spPr>
            <a:solidFill>
              <a:srgbClr val="397F6D"/>
            </a:solidFill>
          </c:spPr>
          <c:invertIfNegative val="0"/>
          <c:dLbls>
            <c:delete val="1"/>
          </c:dLbls>
          <c:cat>
            <c:strRef>
              <c:f>'\\192.168.3.231\a-杂交瘤\JIE\work report\0项目QL2-5(TS10)-Fab\[QL2-5鉴定.xlsx]Sheet2'!$G$21:$G$23</c:f>
              <c:strCache>
                <c:ptCount val="3"/>
                <c:pt idx="0">
                  <c:v>抗体药</c:v>
                </c:pt>
                <c:pt idx="1">
                  <c:v>同型对照人IgG</c:v>
                </c:pt>
                <c:pt idx="2">
                  <c:v>总人IgG</c:v>
                </c:pt>
              </c:strCache>
            </c:strRef>
          </c:cat>
          <c:val>
            <c:numRef>
              <c:f>'\\192.168.3.231\a-杂交瘤\JIE\work report\0项目QL2-5(TS10)-Fab\[QL2-5鉴定.xlsx]Sheet2'!$F$16:$H$16</c:f>
              <c:numCache>
                <c:formatCode>General</c:formatCode>
                <c:ptCount val="3"/>
                <c:pt idx="0">
                  <c:v>3.0175</c:v>
                </c:pt>
                <c:pt idx="1">
                  <c:v>0.01</c:v>
                </c:pt>
                <c:pt idx="2">
                  <c:v>0.017</c:v>
                </c:pt>
              </c:numCache>
            </c:numRef>
          </c:val>
        </c:ser>
        <c:ser>
          <c:idx val="8"/>
          <c:order val="8"/>
          <c:tx>
            <c:strRef>
              <c:f>克隆9</c:f>
              <c:strCache>
                <c:ptCount val="1"/>
                <c:pt idx="0">
                  <c:v>克隆9</c:v>
                </c:pt>
              </c:strCache>
            </c:strRef>
          </c:tx>
          <c:spPr>
            <a:solidFill>
              <a:srgbClr val="367262"/>
            </a:solidFill>
          </c:spPr>
          <c:invertIfNegative val="0"/>
          <c:dLbls>
            <c:delete val="1"/>
          </c:dLbls>
          <c:cat>
            <c:strRef>
              <c:f>'\\192.168.3.231\a-杂交瘤\JIE\work report\0项目QL2-5(TS10)-Fab\[QL2-5鉴定.xlsx]Sheet2'!$G$21:$G$23</c:f>
              <c:strCache>
                <c:ptCount val="3"/>
                <c:pt idx="0">
                  <c:v>抗体药</c:v>
                </c:pt>
                <c:pt idx="1">
                  <c:v>同型对照人IgG</c:v>
                </c:pt>
                <c:pt idx="2">
                  <c:v>总人IgG</c:v>
                </c:pt>
              </c:strCache>
            </c:strRef>
          </c:cat>
          <c:val>
            <c:numRef>
              <c:f>'\\192.168.3.231\a-杂交瘤\JIE\work report\0项目QL2-5(TS10)-Fab\[QL2-5鉴定.xlsx]Sheet2'!$F$17:$H$17</c:f>
              <c:numCache>
                <c:formatCode>General</c:formatCode>
                <c:ptCount val="3"/>
                <c:pt idx="0">
                  <c:v>2.97249999999993</c:v>
                </c:pt>
                <c:pt idx="1">
                  <c:v>0.043</c:v>
                </c:pt>
                <c:pt idx="2">
                  <c:v>0.1305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990784"/>
        <c:axId val="143992320"/>
      </c:barChart>
      <c:catAx>
        <c:axId val="1439907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  <a:cs typeface="+mn-cs"/>
              </a:defRPr>
            </a:pPr>
          </a:p>
        </c:txPr>
        <c:crossAx val="143992320"/>
        <c:crosses val="autoZero"/>
        <c:auto val="1"/>
        <c:lblAlgn val="ctr"/>
        <c:lblOffset val="100"/>
        <c:noMultiLvlLbl val="0"/>
      </c:catAx>
      <c:valAx>
        <c:axId val="143992320"/>
        <c:scaling>
          <c:orientation val="minMax"/>
        </c:scaling>
        <c:delete val="0"/>
        <c:axPos val="l"/>
        <c:majorGridlines/>
        <c:numFmt formatCode="#,##0.0_);[Red]\(#,##0.0\)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  <a:cs typeface="+mn-cs"/>
              </a:defRPr>
            </a:pPr>
          </a:p>
        </c:txPr>
        <c:crossAx val="1439907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85043960426893"/>
          <c:y val="0.168676246145399"/>
          <c:w val="0.107226599983855"/>
          <c:h val="0.662647167947118"/>
        </c:manualLayout>
      </c:layout>
      <c:overlay val="0"/>
      <c:spPr>
        <a:noFill/>
        <a:ln>
          <a:noFill/>
        </a:ln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/>
              </a:solidFill>
              <a:latin typeface="思源黑体 CN Normal" pitchFamily="34" charset="-122"/>
              <a:ea typeface="思源黑体 CN Normal" pitchFamily="34" charset="-122"/>
              <a:cs typeface="+mn-cs"/>
            </a:defRPr>
          </a:pPr>
        </a:p>
      </c:txPr>
    </c:legend>
    <c:plotVisOnly val="1"/>
    <c:dispBlanksAs val="gap"/>
    <c:showDLblsOverMax val="0"/>
  </c:chart>
  <c:spPr>
    <a:noFill/>
  </c:spPr>
  <c:txPr>
    <a:bodyPr/>
    <a:lstStyle/>
    <a:p>
      <a:pPr>
        <a:defRPr lang="zh-CN">
          <a:latin typeface="思源黑体 CN Normal" pitchFamily="34" charset="-122"/>
          <a:ea typeface="思源黑体 CN Normal" pitchFamily="34" charset="-122"/>
        </a:defRPr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竞争型抗体A</c:f>
              <c:strCache>
                <c:ptCount val="1"/>
                <c:pt idx="0">
                  <c:v>竞争型抗体A</c:v>
                </c:pt>
              </c:strCache>
            </c:strRef>
          </c:tx>
          <c:spPr>
            <a:ln w="19050" cap="rnd" cmpd="sng" algn="ctr">
              <a:solidFill>
                <a:srgbClr val="367262"/>
              </a:solidFill>
              <a:prstDash val="solid"/>
              <a:round/>
            </a:ln>
          </c:spPr>
          <c:marker>
            <c:symbol val="diamond"/>
            <c:size val="5"/>
            <c:spPr>
              <a:solidFill>
                <a:srgbClr val="367262"/>
              </a:solidFill>
              <a:ln w="6350" cap="flat" cmpd="sng" algn="ctr">
                <a:noFill/>
                <a:prstDash val="solid"/>
                <a:round/>
              </a:ln>
            </c:spPr>
          </c:marker>
          <c:dLbls>
            <c:delete val="1"/>
          </c:dLbls>
          <c:cat>
            <c:numRef>
              <c:f>'\\192.168.3.231\a-杂交瘤\JIE\work report\1独特性抗体 PD1(MDX)\[鉴定结果.xls]Sheet1'!$D$51:$D$59</c:f>
              <c:numCache>
                <c:formatCode>General</c:formatCode>
                <c:ptCount val="9"/>
                <c:pt idx="0">
                  <c:v>0.125</c:v>
                </c:pt>
                <c:pt idx="1">
                  <c:v>0.25</c:v>
                </c:pt>
                <c:pt idx="2">
                  <c:v>0.5</c:v>
                </c:pt>
                <c:pt idx="3">
                  <c:v>1</c:v>
                </c:pt>
                <c:pt idx="4">
                  <c:v>2</c:v>
                </c:pt>
                <c:pt idx="5">
                  <c:v>4</c:v>
                </c:pt>
                <c:pt idx="6">
                  <c:v>8</c:v>
                </c:pt>
                <c:pt idx="7">
                  <c:v>16</c:v>
                </c:pt>
                <c:pt idx="8">
                  <c:v>32</c:v>
                </c:pt>
              </c:numCache>
            </c:numRef>
          </c:cat>
          <c:val>
            <c:numRef>
              <c:f>'\\192.168.3.231\a-杂交瘤\JIE\work report\1独特性抗体 PD1(MDX)\[鉴定结果.xls]Sheet1'!$L$57:$L$65</c:f>
              <c:numCache>
                <c:formatCode>General</c:formatCode>
                <c:ptCount val="9"/>
                <c:pt idx="0">
                  <c:v>0.144166666666667</c:v>
                </c:pt>
                <c:pt idx="1">
                  <c:v>0.30291666666668</c:v>
                </c:pt>
                <c:pt idx="2">
                  <c:v>0.467916666666677</c:v>
                </c:pt>
                <c:pt idx="3">
                  <c:v>0.570416666666667</c:v>
                </c:pt>
                <c:pt idx="4">
                  <c:v>0.648333333333334</c:v>
                </c:pt>
                <c:pt idx="5">
                  <c:v>0.700000000000001</c:v>
                </c:pt>
                <c:pt idx="6">
                  <c:v>0.730000000000001</c:v>
                </c:pt>
                <c:pt idx="7">
                  <c:v>0.766666666666667</c:v>
                </c:pt>
                <c:pt idx="8">
                  <c:v>0.816666666666667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竞争型抗体B</c:f>
              <c:strCache>
                <c:ptCount val="1"/>
                <c:pt idx="0">
                  <c:v>竞争型抗体B</c:v>
                </c:pt>
              </c:strCache>
            </c:strRef>
          </c:tx>
          <c:spPr>
            <a:ln w="19050" cap="rnd" cmpd="sng" algn="ctr">
              <a:solidFill>
                <a:srgbClr val="4DA991"/>
              </a:solidFill>
              <a:prstDash val="solid"/>
              <a:round/>
            </a:ln>
          </c:spPr>
          <c:marker>
            <c:symbol val="square"/>
            <c:size val="4"/>
            <c:spPr>
              <a:solidFill>
                <a:srgbClr val="4DA991"/>
              </a:solidFill>
              <a:ln w="6350" cap="flat" cmpd="sng" algn="ctr">
                <a:noFill/>
                <a:prstDash val="solid"/>
                <a:round/>
              </a:ln>
            </c:spPr>
          </c:marker>
          <c:dLbls>
            <c:delete val="1"/>
          </c:dLbls>
          <c:cat>
            <c:numRef>
              <c:f>'\\192.168.3.231\a-杂交瘤\JIE\work report\1独特性抗体 PD1(MDX)\[鉴定结果.xls]Sheet1'!$D$51:$D$59</c:f>
              <c:numCache>
                <c:formatCode>General</c:formatCode>
                <c:ptCount val="9"/>
                <c:pt idx="0">
                  <c:v>0.125</c:v>
                </c:pt>
                <c:pt idx="1">
                  <c:v>0.25</c:v>
                </c:pt>
                <c:pt idx="2">
                  <c:v>0.5</c:v>
                </c:pt>
                <c:pt idx="3">
                  <c:v>1</c:v>
                </c:pt>
                <c:pt idx="4">
                  <c:v>2</c:v>
                </c:pt>
                <c:pt idx="5">
                  <c:v>4</c:v>
                </c:pt>
                <c:pt idx="6">
                  <c:v>8</c:v>
                </c:pt>
                <c:pt idx="7">
                  <c:v>16</c:v>
                </c:pt>
                <c:pt idx="8">
                  <c:v>32</c:v>
                </c:pt>
              </c:numCache>
            </c:numRef>
          </c:cat>
          <c:val>
            <c:numRef>
              <c:f>'\\192.168.3.231\a-杂交瘤\JIE\work report\1独特性抗体 PD1(MDX)\[鉴定结果.xls]Sheet1'!$M$57:$M$65</c:f>
              <c:numCache>
                <c:formatCode>General</c:formatCode>
                <c:ptCount val="9"/>
                <c:pt idx="0">
                  <c:v>0.165625</c:v>
                </c:pt>
                <c:pt idx="1">
                  <c:v>0.31875</c:v>
                </c:pt>
                <c:pt idx="2">
                  <c:v>0.528125</c:v>
                </c:pt>
                <c:pt idx="3">
                  <c:v>0.57734375</c:v>
                </c:pt>
                <c:pt idx="4">
                  <c:v>0.6640625</c:v>
                </c:pt>
                <c:pt idx="5">
                  <c:v>0.74296875</c:v>
                </c:pt>
                <c:pt idx="6">
                  <c:v>0.80859375</c:v>
                </c:pt>
                <c:pt idx="7">
                  <c:v>0.8296875</c:v>
                </c:pt>
                <c:pt idx="8">
                  <c:v>0.8453125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竞争型抗体C</c:f>
              <c:strCache>
                <c:ptCount val="1"/>
                <c:pt idx="0">
                  <c:v>竞争型抗体C</c:v>
                </c:pt>
              </c:strCache>
            </c:strRef>
          </c:tx>
          <c:spPr>
            <a:ln w="19050" cap="rnd" cmpd="sng" algn="ctr">
              <a:solidFill>
                <a:srgbClr val="A0D4C6"/>
              </a:solidFill>
              <a:prstDash val="solid"/>
              <a:round/>
            </a:ln>
          </c:spPr>
          <c:marker>
            <c:symbol val="triangle"/>
            <c:size val="5"/>
            <c:spPr>
              <a:solidFill>
                <a:srgbClr val="A0D4C6"/>
              </a:solidFill>
              <a:ln w="6350" cap="flat" cmpd="sng" algn="ctr">
                <a:noFill/>
                <a:prstDash val="solid"/>
                <a:round/>
              </a:ln>
            </c:spPr>
          </c:marker>
          <c:dLbls>
            <c:delete val="1"/>
          </c:dLbls>
          <c:cat>
            <c:numRef>
              <c:f>'\\192.168.3.231\a-杂交瘤\JIE\work report\1独特性抗体 PD1(MDX)\[鉴定结果.xls]Sheet1'!$D$51:$D$59</c:f>
              <c:numCache>
                <c:formatCode>General</c:formatCode>
                <c:ptCount val="9"/>
                <c:pt idx="0">
                  <c:v>0.125</c:v>
                </c:pt>
                <c:pt idx="1">
                  <c:v>0.25</c:v>
                </c:pt>
                <c:pt idx="2">
                  <c:v>0.5</c:v>
                </c:pt>
                <c:pt idx="3">
                  <c:v>1</c:v>
                </c:pt>
                <c:pt idx="4">
                  <c:v>2</c:v>
                </c:pt>
                <c:pt idx="5">
                  <c:v>4</c:v>
                </c:pt>
                <c:pt idx="6">
                  <c:v>8</c:v>
                </c:pt>
                <c:pt idx="7">
                  <c:v>16</c:v>
                </c:pt>
                <c:pt idx="8">
                  <c:v>32</c:v>
                </c:pt>
              </c:numCache>
            </c:numRef>
          </c:cat>
          <c:val>
            <c:numRef>
              <c:f>'\\192.168.3.231\a-杂交瘤\JIE\work report\1独特性抗体 PD1(MDX)\[鉴定结果.xls]Sheet1'!$N$57:$N$65</c:f>
              <c:numCache>
                <c:formatCode>General</c:formatCode>
                <c:ptCount val="9"/>
                <c:pt idx="0">
                  <c:v>0.16171875</c:v>
                </c:pt>
                <c:pt idx="1">
                  <c:v>0.398437500000005</c:v>
                </c:pt>
                <c:pt idx="2">
                  <c:v>0.47890625</c:v>
                </c:pt>
                <c:pt idx="3">
                  <c:v>0.56484375</c:v>
                </c:pt>
                <c:pt idx="4">
                  <c:v>0.661718750000016</c:v>
                </c:pt>
                <c:pt idx="5">
                  <c:v>0.764843750000019</c:v>
                </c:pt>
                <c:pt idx="6">
                  <c:v>0.80703125</c:v>
                </c:pt>
                <c:pt idx="7">
                  <c:v>0.839843750000015</c:v>
                </c:pt>
                <c:pt idx="8">
                  <c:v>0.84609375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竞争型抗体D</c:f>
              <c:strCache>
                <c:ptCount val="1"/>
                <c:pt idx="0">
                  <c:v>竞争型抗体D</c:v>
                </c:pt>
              </c:strCache>
            </c:strRef>
          </c:tx>
          <c:spPr>
            <a:ln w="19050" cap="rnd" cmpd="sng" algn="ctr">
              <a:solidFill>
                <a:srgbClr val="BBE0E3">
                  <a:lumMod val="75000"/>
                </a:srgbClr>
              </a:solidFill>
              <a:prstDash val="solid"/>
              <a:round/>
            </a:ln>
          </c:spPr>
          <c:marker>
            <c:symbol val="circle"/>
            <c:size val="4"/>
            <c:spPr>
              <a:solidFill>
                <a:srgbClr val="BBE0E3">
                  <a:lumMod val="75000"/>
                </a:srgbClr>
              </a:solidFill>
              <a:ln w="6350" cap="flat" cmpd="sng" algn="ctr">
                <a:noFill/>
                <a:prstDash val="solid"/>
                <a:round/>
              </a:ln>
            </c:spPr>
          </c:marker>
          <c:dLbls>
            <c:delete val="1"/>
          </c:dLbls>
          <c:cat>
            <c:numRef>
              <c:f>'\\192.168.3.231\a-杂交瘤\JIE\work report\1独特性抗体 PD1(MDX)\[鉴定结果.xls]Sheet1'!$D$51:$D$59</c:f>
              <c:numCache>
                <c:formatCode>General</c:formatCode>
                <c:ptCount val="9"/>
                <c:pt idx="0">
                  <c:v>0.125</c:v>
                </c:pt>
                <c:pt idx="1">
                  <c:v>0.25</c:v>
                </c:pt>
                <c:pt idx="2">
                  <c:v>0.5</c:v>
                </c:pt>
                <c:pt idx="3">
                  <c:v>1</c:v>
                </c:pt>
                <c:pt idx="4">
                  <c:v>2</c:v>
                </c:pt>
                <c:pt idx="5">
                  <c:v>4</c:v>
                </c:pt>
                <c:pt idx="6">
                  <c:v>8</c:v>
                </c:pt>
                <c:pt idx="7">
                  <c:v>16</c:v>
                </c:pt>
                <c:pt idx="8">
                  <c:v>32</c:v>
                </c:pt>
              </c:numCache>
            </c:numRef>
          </c:cat>
          <c:val>
            <c:numRef>
              <c:f>'\\192.168.3.231\a-杂交瘤\JIE\work report\1独特性抗体 PD1(MDX)\[鉴定结果.xls]Sheet1'!$O$57:$O$65</c:f>
              <c:numCache>
                <c:formatCode>General</c:formatCode>
                <c:ptCount val="9"/>
                <c:pt idx="0">
                  <c:v>0.0906976744186047</c:v>
                </c:pt>
                <c:pt idx="1">
                  <c:v>0.189534883720937</c:v>
                </c:pt>
                <c:pt idx="2">
                  <c:v>0.35</c:v>
                </c:pt>
                <c:pt idx="3">
                  <c:v>0.433720930232569</c:v>
                </c:pt>
                <c:pt idx="4">
                  <c:v>0.559302325581395</c:v>
                </c:pt>
                <c:pt idx="5">
                  <c:v>0.66162790697676</c:v>
                </c:pt>
                <c:pt idx="6">
                  <c:v>0.7325581395349</c:v>
                </c:pt>
                <c:pt idx="7">
                  <c:v>0.806976744186046</c:v>
                </c:pt>
                <c:pt idx="8">
                  <c:v>0.826744186046527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非竞争型抗体</c:f>
              <c:strCache>
                <c:ptCount val="1"/>
                <c:pt idx="0">
                  <c:v>非竞争型抗体</c:v>
                </c:pt>
              </c:strCache>
            </c:strRef>
          </c:tx>
          <c:spPr>
            <a:ln w="19050" cap="rnd" cmpd="sng" algn="ctr">
              <a:solidFill>
                <a:srgbClr val="FFFFFF">
                  <a:lumMod val="65000"/>
                </a:srgbClr>
              </a:solidFill>
              <a:prstDash val="solid"/>
              <a:round/>
            </a:ln>
          </c:spPr>
          <c:marker>
            <c:symbol val="circle"/>
            <c:size val="5"/>
            <c:spPr>
              <a:solidFill>
                <a:srgbClr val="FFFFFF">
                  <a:lumMod val="65000"/>
                </a:srgbClr>
              </a:solidFill>
              <a:ln w="6350" cap="flat" cmpd="sng" algn="ctr">
                <a:solidFill>
                  <a:srgbClr val="FFFFFF">
                    <a:lumMod val="65000"/>
                  </a:srgbClr>
                </a:solidFill>
                <a:prstDash val="solid"/>
                <a:round/>
              </a:ln>
            </c:spPr>
          </c:marker>
          <c:dLbls>
            <c:delete val="1"/>
          </c:dLbls>
          <c:cat>
            <c:numRef>
              <c:f>'\\192.168.3.231\a-杂交瘤\JIE\work report\1独特性抗体 PD1(MDX)\[鉴定结果.xls]Sheet1'!$D$51:$D$59</c:f>
              <c:numCache>
                <c:formatCode>General</c:formatCode>
                <c:ptCount val="9"/>
                <c:pt idx="0">
                  <c:v>0.125</c:v>
                </c:pt>
                <c:pt idx="1">
                  <c:v>0.25</c:v>
                </c:pt>
                <c:pt idx="2">
                  <c:v>0.5</c:v>
                </c:pt>
                <c:pt idx="3">
                  <c:v>1</c:v>
                </c:pt>
                <c:pt idx="4">
                  <c:v>2</c:v>
                </c:pt>
                <c:pt idx="5">
                  <c:v>4</c:v>
                </c:pt>
                <c:pt idx="6">
                  <c:v>8</c:v>
                </c:pt>
                <c:pt idx="7">
                  <c:v>16</c:v>
                </c:pt>
                <c:pt idx="8">
                  <c:v>32</c:v>
                </c:pt>
              </c:numCache>
            </c:numRef>
          </c:cat>
          <c:val>
            <c:numRef>
              <c:f>'\\192.168.3.231\a-杂交瘤\JIE\work report\1独特性抗体 PD1(MDX)\[鉴定结果.xls]Sheet1'!$P$57:$P$65</c:f>
              <c:numCache>
                <c:formatCode>General</c:formatCode>
                <c:ptCount val="9"/>
                <c:pt idx="0">
                  <c:v>0.0601503759398497</c:v>
                </c:pt>
                <c:pt idx="1">
                  <c:v>0.0146616541353384</c:v>
                </c:pt>
                <c:pt idx="2">
                  <c:v>0.0624060150375941</c:v>
                </c:pt>
                <c:pt idx="3">
                  <c:v>0.0718045112781954</c:v>
                </c:pt>
                <c:pt idx="4">
                  <c:v>0.0229323308270687</c:v>
                </c:pt>
                <c:pt idx="5">
                  <c:v>0.044736842105263</c:v>
                </c:pt>
                <c:pt idx="6">
                  <c:v>0.0781954887218044</c:v>
                </c:pt>
                <c:pt idx="7">
                  <c:v>0.0868421052631577</c:v>
                </c:pt>
                <c:pt idx="8">
                  <c:v>0.107518796992481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3884672"/>
        <c:axId val="143886592"/>
      </c:lineChart>
      <c:catAx>
        <c:axId val="143884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  <a:cs typeface="+mn-cs"/>
              </a:defRPr>
            </a:pPr>
          </a:p>
        </c:txPr>
        <c:crossAx val="143886592"/>
        <c:crosses val="autoZero"/>
        <c:auto val="1"/>
        <c:lblAlgn val="ctr"/>
        <c:lblOffset val="100"/>
        <c:noMultiLvlLbl val="0"/>
      </c:catAx>
      <c:valAx>
        <c:axId val="143886592"/>
        <c:scaling>
          <c:orientation val="minMax"/>
        </c:scaling>
        <c:delete val="0"/>
        <c:axPos val="l"/>
        <c:majorGridlines/>
        <c:title>
          <c:tx>
            <c:rich>
              <a:bodyPr rot="-5400000" spcFirstLastPara="0" vertOverflow="ellipsis" vert="horz" wrap="square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/>
                    </a:solidFill>
                    <a:latin typeface="思源黑体 CN Normal" pitchFamily="34" charset="-122"/>
                    <a:ea typeface="思源黑体 CN Normal" pitchFamily="34" charset="-122"/>
                    <a:cs typeface="+mn-cs"/>
                  </a:defRPr>
                </a:pPr>
                <a:r>
                  <a:rPr lang="en-US"/>
                  <a:t>ELISA</a:t>
                </a:r>
                <a:r>
                  <a:rPr lang="zh-CN"/>
                  <a:t>竞争抑制率</a:t>
                </a:r>
                <a:endParaRPr lang="zh-CN"/>
              </a:p>
            </c:rich>
          </c:tx>
          <c:layout>
            <c:manualLayout>
              <c:xMode val="edge"/>
              <c:yMode val="edge"/>
              <c:x val="0.00903955338437557"/>
              <c:y val="0.26574311584651"/>
            </c:manualLayout>
          </c:layout>
          <c:overlay val="0"/>
        </c:title>
        <c:numFmt formatCode="0%" sourceLinked="0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  <a:cs typeface="+mn-cs"/>
              </a:defRPr>
            </a:pPr>
          </a:p>
        </c:txPr>
        <c:crossAx val="143884672"/>
        <c:crosses val="autoZero"/>
        <c:crossBetween val="between"/>
      </c:valAx>
    </c:plotArea>
    <c:legend>
      <c:legendPos val="r"/>
      <c:layout/>
      <c:overlay val="0"/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/>
              </a:solidFill>
              <a:latin typeface="思源黑体 CN Normal" pitchFamily="34" charset="-122"/>
              <a:ea typeface="思源黑体 CN Normal" pitchFamily="34" charset="-122"/>
              <a:cs typeface="+mn-cs"/>
            </a:defRPr>
          </a:pPr>
        </a:p>
      </c:txPr>
    </c:legend>
    <c:plotVisOnly val="1"/>
    <c:dispBlanksAs val="gap"/>
    <c:showDLblsOverMax val="0"/>
  </c:chart>
  <c:spPr>
    <a:noFill/>
  </c:spPr>
  <c:txPr>
    <a:bodyPr/>
    <a:lstStyle/>
    <a:p>
      <a:pPr>
        <a:defRPr lang="zh-CN">
          <a:latin typeface="思源黑体 CN Normal" pitchFamily="34" charset="-122"/>
          <a:ea typeface="思源黑体 CN Normal" pitchFamily="34" charset="-122"/>
        </a:defRPr>
      </a:pPr>
    </a:p>
  </c:txPr>
  <c:externalData r:id="rId1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976652458925"/>
          <c:y val="0.0618912149750079"/>
          <c:w val="0.562512076274785"/>
          <c:h val="0.876065385010204"/>
        </c:manualLayout>
      </c:layout>
      <c:lineChart>
        <c:grouping val="standard"/>
        <c:varyColors val="0"/>
        <c:ser>
          <c:idx val="0"/>
          <c:order val="0"/>
          <c:tx>
            <c:strRef>
              <c:f>竞争型抗体A</c:f>
              <c:strCache>
                <c:ptCount val="1"/>
                <c:pt idx="0">
                  <c:v>竞争型抗体A</c:v>
                </c:pt>
              </c:strCache>
            </c:strRef>
          </c:tx>
          <c:spPr>
            <a:ln w="19050" cap="rnd" cmpd="sng" algn="ctr">
              <a:solidFill>
                <a:srgbClr val="367262"/>
              </a:solidFill>
              <a:prstDash val="solid"/>
              <a:round/>
            </a:ln>
          </c:spPr>
          <c:marker>
            <c:symbol val="diamond"/>
            <c:size val="5"/>
            <c:spPr>
              <a:solidFill>
                <a:srgbClr val="367262"/>
              </a:solidFill>
              <a:ln w="6350" cap="flat" cmpd="sng" algn="ctr">
                <a:noFill/>
                <a:prstDash val="solid"/>
                <a:round/>
              </a:ln>
            </c:spPr>
          </c:marker>
          <c:dLbls>
            <c:delete val="1"/>
          </c:dLbls>
          <c:cat>
            <c:numRef>
              <c:f>'\\192.168.3.231\a-杂交瘤\JIE\work report\1独特性抗体 erbb2（SCT710)\[抗独特型抗体Erbb2检测结果(1).xlsx]Sheet1'!$D$22:$D$31</c:f>
              <c:numCache>
                <c:formatCode>General</c:formatCode>
                <c:ptCount val="10"/>
                <c:pt idx="0">
                  <c:v>0.0625</c:v>
                </c:pt>
                <c:pt idx="1">
                  <c:v>0.125</c:v>
                </c:pt>
                <c:pt idx="2">
                  <c:v>0.25</c:v>
                </c:pt>
                <c:pt idx="3">
                  <c:v>0.5</c:v>
                </c:pt>
                <c:pt idx="4">
                  <c:v>1</c:v>
                </c:pt>
                <c:pt idx="5">
                  <c:v>2</c:v>
                </c:pt>
                <c:pt idx="6">
                  <c:v>4</c:v>
                </c:pt>
                <c:pt idx="7">
                  <c:v>8</c:v>
                </c:pt>
                <c:pt idx="8">
                  <c:v>16</c:v>
                </c:pt>
                <c:pt idx="9">
                  <c:v>32</c:v>
                </c:pt>
              </c:numCache>
            </c:numRef>
          </c:cat>
          <c:val>
            <c:numRef>
              <c:f>'\\192.168.3.231\a-杂交瘤\JIE\work report\1独特性抗体 erbb2（SCT710)\[抗独特型抗体Erbb2检测结果(1).xlsx]Sheet1'!$P$22:$P$31</c:f>
              <c:numCache>
                <c:formatCode>General</c:formatCode>
                <c:ptCount val="10"/>
                <c:pt idx="0">
                  <c:v>-0.0104395604395604</c:v>
                </c:pt>
                <c:pt idx="1">
                  <c:v>0.0747252747252748</c:v>
                </c:pt>
                <c:pt idx="2">
                  <c:v>0.227106227106227</c:v>
                </c:pt>
                <c:pt idx="3">
                  <c:v>0.484249084249084</c:v>
                </c:pt>
                <c:pt idx="4">
                  <c:v>0.649633699633726</c:v>
                </c:pt>
                <c:pt idx="5">
                  <c:v>0.741941391941393</c:v>
                </c:pt>
                <c:pt idx="6">
                  <c:v>0.830769230769231</c:v>
                </c:pt>
                <c:pt idx="7">
                  <c:v>0.87692307692311</c:v>
                </c:pt>
                <c:pt idx="8">
                  <c:v>0.917582417582418</c:v>
                </c:pt>
                <c:pt idx="9">
                  <c:v>0.939010989010989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竞争型抗体B</c:f>
              <c:strCache>
                <c:ptCount val="1"/>
                <c:pt idx="0">
                  <c:v>竞争型抗体B</c:v>
                </c:pt>
              </c:strCache>
            </c:strRef>
          </c:tx>
          <c:spPr>
            <a:ln w="19050" cap="rnd" cmpd="sng" algn="ctr">
              <a:solidFill>
                <a:srgbClr val="4DA991"/>
              </a:solidFill>
              <a:prstDash val="solid"/>
              <a:round/>
            </a:ln>
          </c:spPr>
          <c:marker>
            <c:symbol val="square"/>
            <c:size val="4"/>
            <c:spPr>
              <a:solidFill>
                <a:srgbClr val="4DA991"/>
              </a:solidFill>
              <a:ln w="6350" cap="flat" cmpd="sng" algn="ctr">
                <a:noFill/>
                <a:prstDash val="solid"/>
                <a:round/>
              </a:ln>
            </c:spPr>
          </c:marker>
          <c:dLbls>
            <c:delete val="1"/>
          </c:dLbls>
          <c:cat>
            <c:numRef>
              <c:f>'\\192.168.3.231\a-杂交瘤\JIE\work report\1独特性抗体 erbb2（SCT710)\[抗独特型抗体Erbb2检测结果(1).xlsx]Sheet1'!$D$22:$D$31</c:f>
              <c:numCache>
                <c:formatCode>General</c:formatCode>
                <c:ptCount val="10"/>
                <c:pt idx="0">
                  <c:v>0.0625</c:v>
                </c:pt>
                <c:pt idx="1">
                  <c:v>0.125</c:v>
                </c:pt>
                <c:pt idx="2">
                  <c:v>0.25</c:v>
                </c:pt>
                <c:pt idx="3">
                  <c:v>0.5</c:v>
                </c:pt>
                <c:pt idx="4">
                  <c:v>1</c:v>
                </c:pt>
                <c:pt idx="5">
                  <c:v>2</c:v>
                </c:pt>
                <c:pt idx="6">
                  <c:v>4</c:v>
                </c:pt>
                <c:pt idx="7">
                  <c:v>8</c:v>
                </c:pt>
                <c:pt idx="8">
                  <c:v>16</c:v>
                </c:pt>
                <c:pt idx="9">
                  <c:v>32</c:v>
                </c:pt>
              </c:numCache>
            </c:numRef>
          </c:cat>
          <c:val>
            <c:numRef>
              <c:f>'\\192.168.3.231\a-杂交瘤\JIE\work report\1独特性抗体 erbb2（SCT710)\[抗独特型抗体Erbb2检测结果(1).xlsx]Sheet1'!$Q$22:$Q$31</c:f>
              <c:numCache>
                <c:formatCode>General</c:formatCode>
                <c:ptCount val="10"/>
                <c:pt idx="0">
                  <c:v>0.275510204081633</c:v>
                </c:pt>
                <c:pt idx="1">
                  <c:v>0.414455782312933</c:v>
                </c:pt>
                <c:pt idx="2">
                  <c:v>0.505442176870742</c:v>
                </c:pt>
                <c:pt idx="3">
                  <c:v>0.632142857142875</c:v>
                </c:pt>
                <c:pt idx="4">
                  <c:v>0.735374149659864</c:v>
                </c:pt>
                <c:pt idx="5">
                  <c:v>0.823469387755102</c:v>
                </c:pt>
                <c:pt idx="6">
                  <c:v>0.872108843537432</c:v>
                </c:pt>
                <c:pt idx="7">
                  <c:v>0.916666666666667</c:v>
                </c:pt>
                <c:pt idx="8">
                  <c:v>0.944897959183691</c:v>
                </c:pt>
                <c:pt idx="9">
                  <c:v>0.961564625850324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竞争型抗体C</c:f>
              <c:strCache>
                <c:ptCount val="1"/>
                <c:pt idx="0">
                  <c:v>竞争型抗体C</c:v>
                </c:pt>
              </c:strCache>
            </c:strRef>
          </c:tx>
          <c:spPr>
            <a:ln w="19050" cap="rnd" cmpd="sng" algn="ctr">
              <a:solidFill>
                <a:srgbClr val="A0D4C6"/>
              </a:solidFill>
              <a:prstDash val="solid"/>
              <a:round/>
            </a:ln>
          </c:spPr>
          <c:marker>
            <c:symbol val="triangle"/>
            <c:size val="5"/>
            <c:spPr>
              <a:solidFill>
                <a:srgbClr val="A0D4C6"/>
              </a:solidFill>
              <a:ln w="6350" cap="flat" cmpd="sng" algn="ctr">
                <a:noFill/>
                <a:prstDash val="solid"/>
                <a:round/>
              </a:ln>
            </c:spPr>
          </c:marker>
          <c:dLbls>
            <c:delete val="1"/>
          </c:dLbls>
          <c:cat>
            <c:numRef>
              <c:f>'\\192.168.3.231\a-杂交瘤\JIE\work report\1独特性抗体 erbb2（SCT710)\[抗独特型抗体Erbb2检测结果(1).xlsx]Sheet1'!$D$22:$D$31</c:f>
              <c:numCache>
                <c:formatCode>General</c:formatCode>
                <c:ptCount val="10"/>
                <c:pt idx="0">
                  <c:v>0.0625</c:v>
                </c:pt>
                <c:pt idx="1">
                  <c:v>0.125</c:v>
                </c:pt>
                <c:pt idx="2">
                  <c:v>0.25</c:v>
                </c:pt>
                <c:pt idx="3">
                  <c:v>0.5</c:v>
                </c:pt>
                <c:pt idx="4">
                  <c:v>1</c:v>
                </c:pt>
                <c:pt idx="5">
                  <c:v>2</c:v>
                </c:pt>
                <c:pt idx="6">
                  <c:v>4</c:v>
                </c:pt>
                <c:pt idx="7">
                  <c:v>8</c:v>
                </c:pt>
                <c:pt idx="8">
                  <c:v>16</c:v>
                </c:pt>
                <c:pt idx="9">
                  <c:v>32</c:v>
                </c:pt>
              </c:numCache>
            </c:numRef>
          </c:cat>
          <c:val>
            <c:numRef>
              <c:f>'\\192.168.3.231\a-杂交瘤\JIE\work report\1独特性抗体 erbb2（SCT710)\[抗独特型抗体Erbb2检测结果(1).xlsx]Sheet1'!$R$22:$R$31</c:f>
              <c:numCache>
                <c:formatCode>General</c:formatCode>
                <c:ptCount val="10"/>
                <c:pt idx="0">
                  <c:v>0.527960526315789</c:v>
                </c:pt>
                <c:pt idx="1">
                  <c:v>0.654934210526336</c:v>
                </c:pt>
                <c:pt idx="2">
                  <c:v>0.676973684210546</c:v>
                </c:pt>
                <c:pt idx="3">
                  <c:v>0.810197368421052</c:v>
                </c:pt>
                <c:pt idx="4">
                  <c:v>0.919736842105263</c:v>
                </c:pt>
                <c:pt idx="5">
                  <c:v>0.938486842105263</c:v>
                </c:pt>
                <c:pt idx="6">
                  <c:v>0.966776315789475</c:v>
                </c:pt>
                <c:pt idx="7">
                  <c:v>0.976315789473684</c:v>
                </c:pt>
                <c:pt idx="8">
                  <c:v>0.988815789473684</c:v>
                </c:pt>
                <c:pt idx="9">
                  <c:v>0.990789473684223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非竞争型抗体</c:f>
              <c:strCache>
                <c:ptCount val="1"/>
                <c:pt idx="0">
                  <c:v>非竞争型抗体</c:v>
                </c:pt>
              </c:strCache>
            </c:strRef>
          </c:tx>
          <c:spPr>
            <a:ln w="19050" cap="rnd" cmpd="sng" algn="ctr">
              <a:solidFill>
                <a:srgbClr val="FFFFFF">
                  <a:lumMod val="65000"/>
                </a:srgbClr>
              </a:solidFill>
              <a:prstDash val="solid"/>
              <a:round/>
            </a:ln>
          </c:spPr>
          <c:marker>
            <c:symbol val="circle"/>
            <c:size val="5"/>
            <c:spPr>
              <a:solidFill>
                <a:srgbClr val="FFFFFF">
                  <a:lumMod val="65000"/>
                </a:srgbClr>
              </a:solidFill>
              <a:ln w="6350" cap="flat" cmpd="sng" algn="ctr">
                <a:solidFill>
                  <a:srgbClr val="FFFFFF">
                    <a:lumMod val="65000"/>
                  </a:srgbClr>
                </a:solidFill>
                <a:prstDash val="solid"/>
                <a:round/>
              </a:ln>
            </c:spPr>
          </c:marker>
          <c:dLbls>
            <c:delete val="1"/>
          </c:dLbls>
          <c:cat>
            <c:numRef>
              <c:f>'\\192.168.3.231\a-杂交瘤\JIE\work report\1独特性抗体 erbb2（SCT710)\[抗独特型抗体Erbb2检测结果(1).xlsx]Sheet1'!$D$22:$D$31</c:f>
              <c:numCache>
                <c:formatCode>General</c:formatCode>
                <c:ptCount val="10"/>
                <c:pt idx="0">
                  <c:v>0.0625</c:v>
                </c:pt>
                <c:pt idx="1">
                  <c:v>0.125</c:v>
                </c:pt>
                <c:pt idx="2">
                  <c:v>0.25</c:v>
                </c:pt>
                <c:pt idx="3">
                  <c:v>0.5</c:v>
                </c:pt>
                <c:pt idx="4">
                  <c:v>1</c:v>
                </c:pt>
                <c:pt idx="5">
                  <c:v>2</c:v>
                </c:pt>
                <c:pt idx="6">
                  <c:v>4</c:v>
                </c:pt>
                <c:pt idx="7">
                  <c:v>8</c:v>
                </c:pt>
                <c:pt idx="8">
                  <c:v>16</c:v>
                </c:pt>
                <c:pt idx="9">
                  <c:v>32</c:v>
                </c:pt>
              </c:numCache>
            </c:numRef>
          </c:cat>
          <c:val>
            <c:numRef>
              <c:f>'\\192.168.3.231\a-杂交瘤\JIE\work report\1独特性抗体 erbb2（SCT710)\[抗独特型抗体Erbb2检测结果(1).xlsx]Sheet1'!$S$22:$S$31</c:f>
              <c:numCache>
                <c:formatCode>General</c:formatCode>
                <c:ptCount val="10"/>
                <c:pt idx="0">
                  <c:v>-0.03125</c:v>
                </c:pt>
                <c:pt idx="1">
                  <c:v>0.0383928571428575</c:v>
                </c:pt>
                <c:pt idx="2">
                  <c:v>0.119196428571433</c:v>
                </c:pt>
                <c:pt idx="3">
                  <c:v>0.0214285714285718</c:v>
                </c:pt>
                <c:pt idx="4">
                  <c:v>0.0388392857142858</c:v>
                </c:pt>
                <c:pt idx="5">
                  <c:v>0.0535714285714288</c:v>
                </c:pt>
                <c:pt idx="6">
                  <c:v>0.0714285714285717</c:v>
                </c:pt>
                <c:pt idx="7">
                  <c:v>0.0861607142857145</c:v>
                </c:pt>
                <c:pt idx="8">
                  <c:v>0.0433035714285719</c:v>
                </c:pt>
                <c:pt idx="9">
                  <c:v>0.0785714285714288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3757312"/>
        <c:axId val="143759232"/>
      </c:lineChart>
      <c:catAx>
        <c:axId val="143757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  <a:cs typeface="+mn-cs"/>
              </a:defRPr>
            </a:pPr>
          </a:p>
        </c:txPr>
        <c:crossAx val="143759232"/>
        <c:crosses val="autoZero"/>
        <c:auto val="1"/>
        <c:lblAlgn val="ctr"/>
        <c:lblOffset val="100"/>
        <c:noMultiLvlLbl val="0"/>
      </c:catAx>
      <c:valAx>
        <c:axId val="143759232"/>
        <c:scaling>
          <c:orientation val="minMax"/>
        </c:scaling>
        <c:delete val="0"/>
        <c:axPos val="l"/>
        <c:majorGridlines/>
        <c:title>
          <c:tx>
            <c:rich>
              <a:bodyPr rot="-5400000" spcFirstLastPara="0" vertOverflow="ellipsis" vert="horz" wrap="square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/>
                    </a:solidFill>
                    <a:latin typeface="思源黑体 CN Normal" pitchFamily="34" charset="-122"/>
                    <a:ea typeface="思源黑体 CN Normal" pitchFamily="34" charset="-122"/>
                    <a:cs typeface="+mn-cs"/>
                  </a:defRPr>
                </a:pPr>
                <a:r>
                  <a:rPr lang="en-US"/>
                  <a:t>ELISA</a:t>
                </a:r>
                <a:r>
                  <a:rPr lang="zh-CN"/>
                  <a:t>竞争抑制率</a:t>
                </a:r>
                <a:endParaRPr lang="zh-CN"/>
              </a:p>
            </c:rich>
          </c:tx>
          <c:layout/>
          <c:overlay val="0"/>
        </c:title>
        <c:numFmt formatCode="0%" sourceLinked="0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  <a:cs typeface="+mn-cs"/>
              </a:defRPr>
            </a:pPr>
          </a:p>
        </c:txPr>
        <c:crossAx val="1437573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113539355844"/>
          <c:y val="0.335324301294819"/>
          <c:w val="0.256019940436718"/>
          <c:h val="0.347584888025561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/>
              </a:solidFill>
              <a:latin typeface="思源黑体 CN Normal" pitchFamily="34" charset="-122"/>
              <a:ea typeface="思源黑体 CN Normal" pitchFamily="34" charset="-122"/>
              <a:cs typeface="+mn-cs"/>
            </a:defRPr>
          </a:pPr>
        </a:p>
      </c:txPr>
    </c:legend>
    <c:plotVisOnly val="1"/>
    <c:dispBlanksAs val="gap"/>
    <c:showDLblsOverMax val="0"/>
  </c:chart>
  <c:spPr>
    <a:noFill/>
  </c:spPr>
  <c:txPr>
    <a:bodyPr/>
    <a:lstStyle/>
    <a:p>
      <a:pPr>
        <a:defRPr lang="zh-CN">
          <a:latin typeface="思源黑体 CN Normal" pitchFamily="34" charset="-122"/>
          <a:ea typeface="思源黑体 CN Normal" pitchFamily="34" charset="-122"/>
        </a:defRPr>
      </a:pPr>
    </a:p>
  </c:txPr>
  <c:externalData r:id="rId1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960" b="1" i="0" u="none" strike="noStrike" kern="1200" baseline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  <a:cs typeface="+mn-cs"/>
              </a:defRPr>
            </a:pPr>
            <a:r>
              <a:rPr lang="en-US"/>
              <a:t>anti-ID </a:t>
            </a:r>
            <a:r>
              <a:rPr lang="zh-CN"/>
              <a:t>单抗配对标准曲线（靶点</a:t>
            </a:r>
            <a:r>
              <a:rPr lang="en-US"/>
              <a:t>A)</a:t>
            </a:r>
            <a:endParaRPr lang="zh-CN"/>
          </a:p>
        </c:rich>
      </c:tx>
      <c:layout>
        <c:manualLayout>
          <c:xMode val="edge"/>
          <c:yMode val="edge"/>
          <c:x val="0.222194444444444"/>
          <c:y val="0.0324074074074077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29832662088604"/>
          <c:y val="0.230967272320054"/>
          <c:w val="0.715024950039928"/>
          <c:h val="0.529365883703351"/>
        </c:manualLayout>
      </c:layout>
      <c:scatterChart>
        <c:scatterStyle val="lineMarker"/>
        <c:varyColors val="0"/>
        <c:ser>
          <c:idx val="0"/>
          <c:order val="0"/>
          <c:spPr>
            <a:ln w="28575" cap="rnd" cmpd="sng" algn="ctr">
              <a:noFill/>
              <a:prstDash val="solid"/>
              <a:round/>
            </a:ln>
          </c:spPr>
          <c:marker>
            <c:spPr>
              <a:solidFill>
                <a:srgbClr val="007E66"/>
              </a:solidFill>
              <a:ln w="9525" cap="flat" cmpd="sng" algn="ctr">
                <a:noFill/>
                <a:prstDash val="solid"/>
                <a:round/>
              </a:ln>
            </c:spPr>
          </c:marker>
          <c:dLbls>
            <c:delete val="1"/>
          </c:dLbls>
          <c:trendline>
            <c:spPr>
              <a:ln w="9525" cap="rnd" cmpd="sng" algn="ctr">
                <a:solidFill>
                  <a:srgbClr val="007E66"/>
                </a:solidFill>
                <a:prstDash val="solid"/>
                <a:round/>
              </a:ln>
            </c:spPr>
            <c:trendlineType val="linear"/>
            <c:dispRSqr val="1"/>
            <c:dispEq val="1"/>
            <c:trendlineLbl>
              <c:layout>
                <c:manualLayout>
                  <c:x val="-0.119667537218421"/>
                  <c:y val="-0.0389686161426692"/>
                </c:manualLayout>
              </c:layout>
              <c:numFmt formatCode="General" sourceLinked="0"/>
              <c:txPr>
                <a:bodyPr rot="0" spcFirstLastPara="0" vertOverflow="ellipsis" vert="horz" wrap="square" anchor="ctr" anchorCtr="1"/>
                <a:lstStyle/>
                <a:p>
                  <a:pPr>
                    <a:defRPr lang="zh-CN" sz="800" b="0" i="0" u="none" strike="noStrike" kern="1200" baseline="0">
                      <a:solidFill>
                        <a:schemeClr val="tx1"/>
                      </a:solidFill>
                      <a:latin typeface="思源黑体 CN Normal" pitchFamily="34" charset="-122"/>
                      <a:ea typeface="思源黑体 CN Normal" pitchFamily="34" charset="-122"/>
                      <a:cs typeface="+mn-cs"/>
                    </a:defRPr>
                  </a:pPr>
                </a:p>
              </c:txPr>
            </c:trendlineLbl>
          </c:trendline>
          <c:xVal>
            <c:numRef>
              <c:f>Sheet1!$D$201:$D$207</c:f>
              <c:numCache>
                <c:formatCode>General</c:formatCode>
                <c:ptCount val="7"/>
                <c:pt idx="0">
                  <c:v>0.1098</c:v>
                </c:pt>
                <c:pt idx="1">
                  <c:v>0.1918</c:v>
                </c:pt>
                <c:pt idx="2">
                  <c:v>0.336600000000001</c:v>
                </c:pt>
                <c:pt idx="3">
                  <c:v>0.627900000000001</c:v>
                </c:pt>
                <c:pt idx="4">
                  <c:v>1.1394</c:v>
                </c:pt>
                <c:pt idx="5">
                  <c:v>1.9539</c:v>
                </c:pt>
                <c:pt idx="6">
                  <c:v>3.2814</c:v>
                </c:pt>
              </c:numCache>
            </c:numRef>
          </c:xVal>
          <c:yVal>
            <c:numRef>
              <c:f>Sheet1!$G$201:$G$207</c:f>
              <c:numCache>
                <c:formatCode>0.0000_ </c:formatCode>
                <c:ptCount val="7"/>
                <c:pt idx="0">
                  <c:v>0.06525</c:v>
                </c:pt>
                <c:pt idx="1">
                  <c:v>0.1426</c:v>
                </c:pt>
                <c:pt idx="2">
                  <c:v>0.28745</c:v>
                </c:pt>
                <c:pt idx="3">
                  <c:v>0.5839</c:v>
                </c:pt>
                <c:pt idx="4">
                  <c:v>1.1259</c:v>
                </c:pt>
                <c:pt idx="5">
                  <c:v>1.93465</c:v>
                </c:pt>
                <c:pt idx="6">
                  <c:v>3.3313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3907072"/>
        <c:axId val="144089856"/>
      </c:scatterChart>
      <c:valAx>
        <c:axId val="143907072"/>
        <c:scaling>
          <c:orientation val="minMax"/>
        </c:scaling>
        <c:delete val="0"/>
        <c:axPos val="b"/>
        <c:title>
          <c:tx>
            <c:rich>
              <a:bodyPr rot="0" spcFirstLastPara="0" vertOverflow="ellipsis" vert="horz" wrap="square" anchor="ctr" anchorCtr="1"/>
              <a:lstStyle/>
              <a:p>
                <a:pPr>
                  <a:defRPr lang="zh-CN" sz="800" b="1" i="0" u="none" strike="noStrike" kern="1200" baseline="0">
                    <a:solidFill>
                      <a:schemeClr val="tx1"/>
                    </a:solidFill>
                    <a:latin typeface="思源黑体 CN Normal" pitchFamily="34" charset="-122"/>
                    <a:ea typeface="思源黑体 CN Normal" pitchFamily="34" charset="-122"/>
                    <a:cs typeface="+mn-cs"/>
                  </a:defRPr>
                </a:pPr>
                <a:r>
                  <a:rPr lang="zh-CN"/>
                  <a:t>抗体药使用量（</a:t>
                </a:r>
                <a:r>
                  <a:rPr lang="en-US"/>
                  <a:t>ng/ml</a:t>
                </a:r>
                <a:r>
                  <a:rPr lang="zh-CN"/>
                  <a:t>）</a:t>
                </a:r>
                <a:endParaRPr lang="zh-CN"/>
              </a:p>
            </c:rich>
          </c:tx>
          <c:layout>
            <c:manualLayout>
              <c:xMode val="edge"/>
              <c:yMode val="edge"/>
              <c:x val="0.352817428099491"/>
              <c:y val="0.876978638819678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  <a:cs typeface="+mn-cs"/>
              </a:defRPr>
            </a:pPr>
          </a:p>
        </c:txPr>
        <c:crossAx val="144089856"/>
        <c:crosses val="autoZero"/>
        <c:crossBetween val="midCat"/>
      </c:valAx>
      <c:valAx>
        <c:axId val="144089856"/>
        <c:scaling>
          <c:orientation val="minMax"/>
        </c:scaling>
        <c:delete val="0"/>
        <c:axPos val="l"/>
        <c:majorGridlines/>
        <c:title>
          <c:tx>
            <c:rich>
              <a:bodyPr rot="-5400000" spcFirstLastPara="0" vertOverflow="ellipsis" vert="horz" wrap="square" anchor="ctr" anchorCtr="1"/>
              <a:lstStyle/>
              <a:p>
                <a:pPr>
                  <a:defRPr lang="zh-CN" sz="800" b="1" i="0" u="none" strike="noStrike" kern="1200" baseline="0">
                    <a:solidFill>
                      <a:schemeClr val="tx1"/>
                    </a:solidFill>
                    <a:latin typeface="思源黑体 CN Normal" pitchFamily="34" charset="-122"/>
                    <a:ea typeface="思源黑体 CN Normal" pitchFamily="34" charset="-122"/>
                    <a:cs typeface="+mn-cs"/>
                  </a:defRPr>
                </a:pPr>
                <a:r>
                  <a:rPr lang="en-US"/>
                  <a:t>OD-B</a:t>
                </a:r>
                <a:endParaRPr lang="zh-CN"/>
              </a:p>
            </c:rich>
          </c:tx>
          <c:layout/>
          <c:overlay val="0"/>
        </c:title>
        <c:numFmt formatCode="0.00_ " sourceLinked="0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  <a:cs typeface="+mn-cs"/>
              </a:defRPr>
            </a:pPr>
          </a:p>
        </c:txPr>
        <c:crossAx val="143907072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lang="zh-CN" sz="800">
          <a:latin typeface="思源黑体 CN Normal" pitchFamily="34" charset="-122"/>
          <a:ea typeface="思源黑体 CN Normal" pitchFamily="34" charset="-122"/>
        </a:defRPr>
      </a:pPr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960" b="1" i="0" u="none" strike="noStrike" kern="1200" baseline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  <a:cs typeface="+mn-cs"/>
              </a:defRPr>
            </a:pPr>
            <a:r>
              <a:rPr lang="en-US" dirty="0"/>
              <a:t>anti-ID </a:t>
            </a:r>
            <a:r>
              <a:rPr lang="zh-CN" dirty="0"/>
              <a:t>单抗配对标准曲线（靶点</a:t>
            </a:r>
            <a:r>
              <a:rPr lang="en-US" dirty="0"/>
              <a:t>B)</a:t>
            </a:r>
            <a:endParaRPr lang="zh-CN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246251097629477"/>
          <c:y val="0.229135420624499"/>
          <c:w val="0.676787533571662"/>
          <c:h val="0.526043923325268"/>
        </c:manualLayout>
      </c:layout>
      <c:scatterChart>
        <c:scatterStyle val="lineMarker"/>
        <c:varyColors val="0"/>
        <c:ser>
          <c:idx val="0"/>
          <c:order val="0"/>
          <c:spPr>
            <a:ln w="28575" cap="rnd" cmpd="sng" algn="ctr">
              <a:noFill/>
              <a:prstDash val="solid"/>
              <a:round/>
            </a:ln>
          </c:spPr>
          <c:marker>
            <c:spPr>
              <a:solidFill>
                <a:srgbClr val="397F6D"/>
              </a:solidFill>
              <a:ln w="9525" cap="flat" cmpd="sng" algn="ctr">
                <a:noFill/>
                <a:prstDash val="solid"/>
                <a:round/>
              </a:ln>
            </c:spPr>
          </c:marker>
          <c:dLbls>
            <c:delete val="1"/>
          </c:dLbls>
          <c:trendline>
            <c:spPr>
              <a:ln w="9525" cap="rnd" cmpd="sng" algn="ctr">
                <a:solidFill>
                  <a:srgbClr val="007E66"/>
                </a:solidFill>
                <a:prstDash val="solid"/>
                <a:round/>
              </a:ln>
            </c:spPr>
            <c:trendlineType val="linear"/>
            <c:dispRSqr val="1"/>
            <c:dispEq val="1"/>
            <c:trendlineLbl>
              <c:layout>
                <c:manualLayout>
                  <c:x val="-0.0177609751342063"/>
                  <c:y val="-0.0386595475684192"/>
                </c:manualLayout>
              </c:layout>
              <c:numFmt formatCode="General" sourceLinked="0"/>
              <c:txPr>
                <a:bodyPr rot="0" spcFirstLastPara="0" vertOverflow="ellipsis" vert="horz" wrap="square" anchor="ctr" anchorCtr="1"/>
                <a:lstStyle/>
                <a:p>
                  <a:pPr>
                    <a:defRPr lang="zh-CN" sz="800" b="0" i="0" u="none" strike="noStrike" kern="1200" baseline="0">
                      <a:solidFill>
                        <a:schemeClr val="tx1"/>
                      </a:solidFill>
                      <a:latin typeface="思源黑体 CN Normal" pitchFamily="34" charset="-122"/>
                      <a:ea typeface="思源黑体 CN Normal" pitchFamily="34" charset="-122"/>
                      <a:cs typeface="+mn-cs"/>
                    </a:defRPr>
                  </a:pPr>
                </a:p>
              </c:txPr>
            </c:trendlineLbl>
          </c:trendline>
          <c:xVal>
            <c:numRef>
              <c:f>Sheet1!$C$220:$C$226</c:f>
              <c:numCache>
                <c:formatCode>General</c:formatCode>
                <c:ptCount val="7"/>
                <c:pt idx="0">
                  <c:v>0.03125</c:v>
                </c:pt>
                <c:pt idx="1">
                  <c:v>0.0625</c:v>
                </c:pt>
                <c:pt idx="2">
                  <c:v>0.125</c:v>
                </c:pt>
                <c:pt idx="3">
                  <c:v>0.25</c:v>
                </c:pt>
                <c:pt idx="4">
                  <c:v>0.5</c:v>
                </c:pt>
                <c:pt idx="5">
                  <c:v>1</c:v>
                </c:pt>
                <c:pt idx="6">
                  <c:v>2</c:v>
                </c:pt>
              </c:numCache>
            </c:numRef>
          </c:xVal>
          <c:yVal>
            <c:numRef>
              <c:f>Sheet1!$G$220:$G$226</c:f>
              <c:numCache>
                <c:formatCode>0.0000_ </c:formatCode>
                <c:ptCount val="7"/>
                <c:pt idx="0">
                  <c:v>0.07005</c:v>
                </c:pt>
                <c:pt idx="1">
                  <c:v>0.1475</c:v>
                </c:pt>
                <c:pt idx="2">
                  <c:v>0.32375</c:v>
                </c:pt>
                <c:pt idx="3">
                  <c:v>0.6014</c:v>
                </c:pt>
                <c:pt idx="4">
                  <c:v>1.26325</c:v>
                </c:pt>
                <c:pt idx="5">
                  <c:v>2.0588</c:v>
                </c:pt>
                <c:pt idx="6">
                  <c:v>3.47634999999999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4192640"/>
        <c:axId val="144194560"/>
      </c:scatterChart>
      <c:valAx>
        <c:axId val="144192640"/>
        <c:scaling>
          <c:orientation val="minMax"/>
        </c:scaling>
        <c:delete val="0"/>
        <c:axPos val="b"/>
        <c:title>
          <c:tx>
            <c:rich>
              <a:bodyPr rot="0" spcFirstLastPara="0" vertOverflow="ellipsis" vert="horz" wrap="square" anchor="ctr" anchorCtr="1"/>
              <a:lstStyle/>
              <a:p>
                <a:pPr>
                  <a:defRPr lang="zh-CN" sz="800" b="1" i="0" u="none" strike="noStrike" kern="1200" baseline="0">
                    <a:solidFill>
                      <a:schemeClr val="tx1"/>
                    </a:solidFill>
                    <a:latin typeface="思源黑体 CN Normal" pitchFamily="34" charset="-122"/>
                    <a:ea typeface="思源黑体 CN Normal" pitchFamily="34" charset="-122"/>
                    <a:cs typeface="+mn-cs"/>
                  </a:defRPr>
                </a:pPr>
                <a:r>
                  <a:rPr lang="zh-CN"/>
                  <a:t>抗体药使用量（</a:t>
                </a:r>
                <a:r>
                  <a:rPr lang="en-US"/>
                  <a:t>ng/ml</a:t>
                </a:r>
                <a:r>
                  <a:rPr lang="zh-CN"/>
                  <a:t>）</a:t>
                </a:r>
                <a:endParaRPr lang="zh-CN"/>
              </a:p>
            </c:rich>
          </c:tx>
          <c:layout/>
          <c:overlay val="0"/>
        </c:title>
        <c:numFmt formatCode="#,##0.0_);[Red]\(#,##0.0\)" sourceLinked="0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  <a:cs typeface="+mn-cs"/>
              </a:defRPr>
            </a:pPr>
          </a:p>
        </c:txPr>
        <c:crossAx val="144194560"/>
        <c:crosses val="autoZero"/>
        <c:crossBetween val="midCat"/>
      </c:valAx>
      <c:valAx>
        <c:axId val="144194560"/>
        <c:scaling>
          <c:orientation val="minMax"/>
        </c:scaling>
        <c:delete val="0"/>
        <c:axPos val="l"/>
        <c:majorGridlines/>
        <c:title>
          <c:tx>
            <c:rich>
              <a:bodyPr rot="-5400000" spcFirstLastPara="0" vertOverflow="ellipsis" vert="horz" wrap="square" anchor="ctr" anchorCtr="1"/>
              <a:lstStyle/>
              <a:p>
                <a:pPr>
                  <a:defRPr lang="zh-CN" sz="800" b="1" i="0" u="none" strike="noStrike" kern="1200" baseline="0">
                    <a:solidFill>
                      <a:schemeClr val="tx1"/>
                    </a:solidFill>
                    <a:latin typeface="思源黑体 CN Normal" pitchFamily="34" charset="-122"/>
                    <a:ea typeface="思源黑体 CN Normal" pitchFamily="34" charset="-122"/>
                    <a:cs typeface="+mn-cs"/>
                  </a:defRPr>
                </a:pPr>
                <a:r>
                  <a:rPr lang="en-US"/>
                  <a:t>OD-B</a:t>
                </a:r>
                <a:endParaRPr lang="zh-CN"/>
              </a:p>
            </c:rich>
          </c:tx>
          <c:layout/>
          <c:overlay val="0"/>
        </c:title>
        <c:numFmt formatCode="0.00_ " sourceLinked="0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  <a:cs typeface="+mn-cs"/>
              </a:defRPr>
            </a:pPr>
          </a:p>
        </c:txPr>
        <c:crossAx val="144192640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lang="zh-CN" sz="800">
          <a:latin typeface="思源黑体 CN Normal" pitchFamily="34" charset="-122"/>
          <a:ea typeface="思源黑体 CN Normal" pitchFamily="34" charset="-122"/>
        </a:defRPr>
      </a:pPr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960" b="1" i="0" u="none" strike="noStrike" kern="1200" baseline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  <a:cs typeface="+mn-cs"/>
              </a:defRPr>
            </a:pPr>
            <a:r>
              <a:rPr lang="zh-CN">
                <a:latin typeface="思源黑体 CN Normal" pitchFamily="34" charset="-122"/>
                <a:ea typeface="思源黑体 CN Normal" pitchFamily="34" charset="-122"/>
              </a:rPr>
              <a:t>试剂盒回收率（靶点</a:t>
            </a:r>
            <a:r>
              <a:rPr lang="en-US">
                <a:latin typeface="思源黑体 CN Normal" pitchFamily="34" charset="-122"/>
                <a:ea typeface="思源黑体 CN Normal" pitchFamily="34" charset="-122"/>
              </a:rPr>
              <a:t>A</a:t>
            </a:r>
            <a:r>
              <a:rPr lang="zh-CN">
                <a:latin typeface="思源黑体 CN Normal" pitchFamily="34" charset="-122"/>
                <a:ea typeface="思源黑体 CN Normal" pitchFamily="34" charset="-122"/>
              </a:rPr>
              <a:t>）</a:t>
            </a:r>
            <a:endParaRPr lang="zh-CN">
              <a:latin typeface="思源黑体 CN Normal" pitchFamily="34" charset="-122"/>
              <a:ea typeface="思源黑体 CN Normal" pitchFamily="34" charset="-122"/>
            </a:endParaRPr>
          </a:p>
        </c:rich>
      </c:tx>
      <c:layout>
        <c:manualLayout>
          <c:xMode val="edge"/>
          <c:yMode val="edge"/>
          <c:x val="0.338385848592679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79543963254593"/>
          <c:y val="0.177326480023331"/>
          <c:w val="0.542735345581802"/>
          <c:h val="0.57044728783902"/>
        </c:manualLayout>
      </c:layout>
      <c:scatterChart>
        <c:scatterStyle val="lineMarker"/>
        <c:varyColors val="0"/>
        <c:ser>
          <c:idx val="0"/>
          <c:order val="0"/>
          <c:tx>
            <c:strRef>
              <c:f>不添加血清基质</c:f>
              <c:strCache>
                <c:ptCount val="1"/>
                <c:pt idx="0">
                  <c:v>不添加血清基质</c:v>
                </c:pt>
              </c:strCache>
            </c:strRef>
          </c:tx>
          <c:spPr>
            <a:ln w="28575" cap="rnd" cmpd="sng" algn="ctr">
              <a:noFill/>
              <a:prstDash val="solid"/>
              <a:round/>
            </a:ln>
          </c:spPr>
          <c:marker>
            <c:symbol val="diamond"/>
            <c:size val="7"/>
            <c:spPr>
              <a:solidFill>
                <a:srgbClr val="78C2AF"/>
              </a:solidFill>
              <a:ln w="9525" cap="flat" cmpd="sng" algn="ctr">
                <a:noFill/>
                <a:prstDash val="solid"/>
                <a:round/>
              </a:ln>
            </c:spPr>
          </c:marker>
          <c:dLbls>
            <c:delete val="1"/>
          </c:dLbls>
          <c:xVal>
            <c:numRef>
              <c:f>表!$H$22:$H$28</c:f>
              <c:numCache>
                <c:formatCode>General</c:formatCode>
                <c:ptCount val="7"/>
                <c:pt idx="0">
                  <c:v>0.015625</c:v>
                </c:pt>
                <c:pt idx="1">
                  <c:v>0.03125</c:v>
                </c:pt>
                <c:pt idx="2">
                  <c:v>0.0625</c:v>
                </c:pt>
                <c:pt idx="3">
                  <c:v>0.125</c:v>
                </c:pt>
                <c:pt idx="4">
                  <c:v>0.25</c:v>
                </c:pt>
                <c:pt idx="5">
                  <c:v>0.5</c:v>
                </c:pt>
                <c:pt idx="6">
                  <c:v>1</c:v>
                </c:pt>
              </c:numCache>
            </c:numRef>
          </c:xVal>
          <c:yVal>
            <c:numRef>
              <c:f>表!$I$22:$I$28</c:f>
              <c:numCache>
                <c:formatCode>0%</c:formatCode>
                <c:ptCount val="7"/>
                <c:pt idx="0">
                  <c:v>0.903662079146625</c:v>
                </c:pt>
                <c:pt idx="1">
                  <c:v>0.937949426163154</c:v>
                </c:pt>
                <c:pt idx="2">
                  <c:v>0.921186723177293</c:v>
                </c:pt>
                <c:pt idx="3">
                  <c:v>0.971855802657271</c:v>
                </c:pt>
                <c:pt idx="4">
                  <c:v>1.08928996618887</c:v>
                </c:pt>
                <c:pt idx="5">
                  <c:v>1.01804847849898</c:v>
                </c:pt>
                <c:pt idx="6">
                  <c:v>0.991047192723463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1%血清基质</c:f>
              <c:strCache>
                <c:ptCount val="1"/>
                <c:pt idx="0">
                  <c:v>1%血清基质</c:v>
                </c:pt>
              </c:strCache>
            </c:strRef>
          </c:tx>
          <c:spPr>
            <a:ln w="28575" cap="rnd" cmpd="sng" algn="ctr">
              <a:noFill/>
              <a:prstDash val="solid"/>
              <a:round/>
            </a:ln>
          </c:spPr>
          <c:marker>
            <c:symbol val="square"/>
            <c:size val="7"/>
            <c:spPr>
              <a:solidFill>
                <a:srgbClr val="00A27B"/>
              </a:solidFill>
              <a:ln w="9525" cap="flat" cmpd="sng" algn="ctr">
                <a:noFill/>
                <a:prstDash val="solid"/>
                <a:round/>
              </a:ln>
            </c:spPr>
          </c:marker>
          <c:dLbls>
            <c:delete val="1"/>
          </c:dLbls>
          <c:xVal>
            <c:numRef>
              <c:f>表!$H$22:$H$28</c:f>
              <c:numCache>
                <c:formatCode>General</c:formatCode>
                <c:ptCount val="7"/>
                <c:pt idx="0">
                  <c:v>0.015625</c:v>
                </c:pt>
                <c:pt idx="1">
                  <c:v>0.03125</c:v>
                </c:pt>
                <c:pt idx="2">
                  <c:v>0.0625</c:v>
                </c:pt>
                <c:pt idx="3">
                  <c:v>0.125</c:v>
                </c:pt>
                <c:pt idx="4">
                  <c:v>0.25</c:v>
                </c:pt>
                <c:pt idx="5">
                  <c:v>0.5</c:v>
                </c:pt>
                <c:pt idx="6">
                  <c:v>1</c:v>
                </c:pt>
              </c:numCache>
            </c:numRef>
          </c:xVal>
          <c:yVal>
            <c:numRef>
              <c:f>表!$J$22:$J$28</c:f>
              <c:numCache>
                <c:formatCode>0%</c:formatCode>
                <c:ptCount val="7"/>
                <c:pt idx="0">
                  <c:v>0.893144545176734</c:v>
                </c:pt>
                <c:pt idx="1">
                  <c:v>0.925741061424061</c:v>
                </c:pt>
                <c:pt idx="2">
                  <c:v>1.02149332790058</c:v>
                </c:pt>
                <c:pt idx="3">
                  <c:v>0.971172455943772</c:v>
                </c:pt>
                <c:pt idx="4">
                  <c:v>0.994601201996536</c:v>
                </c:pt>
                <c:pt idx="5">
                  <c:v>1.02735051441377</c:v>
                </c:pt>
                <c:pt idx="6">
                  <c:v>0.993964551288582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10%血清基质</c:f>
              <c:strCache>
                <c:ptCount val="1"/>
                <c:pt idx="0">
                  <c:v>10%血清基质</c:v>
                </c:pt>
              </c:strCache>
            </c:strRef>
          </c:tx>
          <c:spPr>
            <a:ln w="28575" cap="rnd" cmpd="sng" algn="ctr">
              <a:noFill/>
              <a:prstDash val="solid"/>
              <a:round/>
            </a:ln>
          </c:spPr>
          <c:marker>
            <c:symbol val="triangle"/>
            <c:size val="7"/>
            <c:spPr>
              <a:solidFill>
                <a:srgbClr val="007E66"/>
              </a:solidFill>
              <a:ln w="9525" cap="flat" cmpd="sng" algn="ctr">
                <a:noFill/>
                <a:prstDash val="solid"/>
                <a:round/>
              </a:ln>
            </c:spPr>
          </c:marker>
          <c:dLbls>
            <c:delete val="1"/>
          </c:dLbls>
          <c:xVal>
            <c:numRef>
              <c:f>表!$H$22:$H$28</c:f>
              <c:numCache>
                <c:formatCode>General</c:formatCode>
                <c:ptCount val="7"/>
                <c:pt idx="0">
                  <c:v>0.015625</c:v>
                </c:pt>
                <c:pt idx="1">
                  <c:v>0.03125</c:v>
                </c:pt>
                <c:pt idx="2">
                  <c:v>0.0625</c:v>
                </c:pt>
                <c:pt idx="3">
                  <c:v>0.125</c:v>
                </c:pt>
                <c:pt idx="4">
                  <c:v>0.25</c:v>
                </c:pt>
                <c:pt idx="5">
                  <c:v>0.5</c:v>
                </c:pt>
                <c:pt idx="6">
                  <c:v>1</c:v>
                </c:pt>
              </c:numCache>
            </c:numRef>
          </c:xVal>
          <c:yVal>
            <c:numRef>
              <c:f>表!$K$22:$K$28</c:f>
              <c:numCache>
                <c:formatCode>0%</c:formatCode>
                <c:ptCount val="7"/>
                <c:pt idx="0">
                  <c:v>1.15988960441582</c:v>
                </c:pt>
                <c:pt idx="1">
                  <c:v>1.06274149034039</c:v>
                </c:pt>
                <c:pt idx="2">
                  <c:v>0.97785955228458</c:v>
                </c:pt>
                <c:pt idx="3">
                  <c:v>1.03845446182153</c:v>
                </c:pt>
                <c:pt idx="4">
                  <c:v>0.973566390677706</c:v>
                </c:pt>
                <c:pt idx="5">
                  <c:v>0.990800367985279</c:v>
                </c:pt>
                <c:pt idx="6">
                  <c:v>1.0033118675253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4236544"/>
        <c:axId val="144238848"/>
      </c:scatterChart>
      <c:valAx>
        <c:axId val="144236544"/>
        <c:scaling>
          <c:orientation val="minMax"/>
        </c:scaling>
        <c:delete val="0"/>
        <c:axPos val="b"/>
        <c:title>
          <c:tx>
            <c:rich>
              <a:bodyPr rot="0" spcFirstLastPara="0" vertOverflow="ellipsis" vert="horz" wrap="square" anchor="ctr" anchorCtr="1"/>
              <a:lstStyle/>
              <a:p>
                <a:pPr>
                  <a:defRPr lang="zh-CN" sz="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zh-CN"/>
                  <a:t>抗体药检测浓度（</a:t>
                </a:r>
                <a:r>
                  <a:rPr lang="en-US"/>
                  <a:t>ng/ml</a:t>
                </a:r>
                <a:r>
                  <a:rPr lang="zh-CN"/>
                  <a:t>）</a:t>
                </a:r>
                <a:endParaRPr lang="zh-CN"/>
              </a:p>
            </c:rich>
          </c:tx>
          <c:layout/>
          <c:overlay val="0"/>
        </c:title>
        <c:numFmt formatCode="#,##0.00;[Red]\-#,##0.00" sourceLinked="0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44238848"/>
        <c:crosses val="autoZero"/>
        <c:crossBetween val="midCat"/>
      </c:valAx>
      <c:valAx>
        <c:axId val="144238848"/>
        <c:scaling>
          <c:orientation val="minMax"/>
        </c:scaling>
        <c:delete val="0"/>
        <c:axPos val="l"/>
        <c:majorGridlines/>
        <c:title>
          <c:tx>
            <c:rich>
              <a:bodyPr rot="-5400000" spcFirstLastPara="0" vertOverflow="ellipsis" vert="horz" wrap="square" anchor="ctr" anchorCtr="1"/>
              <a:lstStyle/>
              <a:p>
                <a:pPr>
                  <a:defRPr lang="zh-CN" sz="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zh-CN"/>
                  <a:t>回收率</a:t>
                </a:r>
                <a:endParaRPr lang="zh-CN"/>
              </a:p>
            </c:rich>
          </c:tx>
          <c:layout/>
          <c:overlay val="0"/>
        </c:title>
        <c:numFmt formatCode="0%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44236544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676864940816333"/>
          <c:y val="0.346683649753749"/>
          <c:w val="0.28646264147678"/>
          <c:h val="0.343816150958558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800" b="0" i="0" u="none" strike="noStrike" kern="1200" baseline="0">
              <a:solidFill>
                <a:schemeClr val="tx1"/>
              </a:solidFill>
              <a:latin typeface="思源黑体 CN Normal" pitchFamily="34" charset="-122"/>
              <a:ea typeface="思源黑体 CN Normal" pitchFamily="34" charset="-122"/>
              <a:cs typeface="+mn-cs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lang="zh-CN" sz="800"/>
      </a:pPr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960" b="1" i="0" u="none" strike="noStrike" kern="1200" baseline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  <a:cs typeface="+mn-cs"/>
              </a:defRPr>
            </a:pPr>
            <a:r>
              <a:rPr lang="zh-CN">
                <a:latin typeface="思源黑体 CN Normal" pitchFamily="34" charset="-122"/>
                <a:ea typeface="思源黑体 CN Normal" pitchFamily="34" charset="-122"/>
              </a:rPr>
              <a:t>试剂盒回收率（靶点</a:t>
            </a:r>
            <a:r>
              <a:rPr lang="en-US">
                <a:latin typeface="思源黑体 CN Normal" pitchFamily="34" charset="-122"/>
                <a:ea typeface="思源黑体 CN Normal" pitchFamily="34" charset="-122"/>
              </a:rPr>
              <a:t>B</a:t>
            </a:r>
            <a:r>
              <a:rPr lang="zh-CN">
                <a:latin typeface="思源黑体 CN Normal" pitchFamily="34" charset="-122"/>
                <a:ea typeface="思源黑体 CN Normal" pitchFamily="34" charset="-122"/>
              </a:rPr>
              <a:t>）</a:t>
            </a:r>
            <a:endParaRPr lang="zh-CN">
              <a:latin typeface="思源黑体 CN Normal" pitchFamily="34" charset="-122"/>
              <a:ea typeface="思源黑体 CN Normal" pitchFamily="34" charset="-122"/>
            </a:endParaRPr>
          </a:p>
        </c:rich>
      </c:tx>
      <c:layout>
        <c:manualLayout>
          <c:xMode val="edge"/>
          <c:yMode val="edge"/>
          <c:x val="0.321000327888352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06891834454464"/>
          <c:y val="0.187523071244001"/>
          <c:w val="0.478098824912766"/>
          <c:h val="0.544217983334785"/>
        </c:manualLayout>
      </c:layout>
      <c:scatterChart>
        <c:scatterStyle val="lineMarker"/>
        <c:varyColors val="0"/>
        <c:ser>
          <c:idx val="0"/>
          <c:order val="0"/>
          <c:tx>
            <c:strRef>
              <c:f>不添加血清基质</c:f>
              <c:strCache>
                <c:ptCount val="1"/>
                <c:pt idx="0">
                  <c:v>不添加血清基质</c:v>
                </c:pt>
              </c:strCache>
            </c:strRef>
          </c:tx>
          <c:spPr>
            <a:ln w="28575" cap="rnd" cmpd="sng" algn="ctr">
              <a:noFill/>
              <a:prstDash val="solid"/>
              <a:round/>
            </a:ln>
          </c:spPr>
          <c:marker>
            <c:spPr>
              <a:solidFill>
                <a:srgbClr val="78C2AF"/>
              </a:solidFill>
              <a:ln w="9525" cap="flat" cmpd="sng" algn="ctr">
                <a:noFill/>
                <a:prstDash val="solid"/>
                <a:round/>
              </a:ln>
            </c:spPr>
          </c:marker>
          <c:dLbls>
            <c:delete val="1"/>
          </c:dLbls>
          <c:xVal>
            <c:numRef>
              <c:f>表!$H$43:$H$48</c:f>
              <c:numCache>
                <c:formatCode>General</c:formatCode>
                <c:ptCount val="6"/>
                <c:pt idx="0">
                  <c:v>0.03125</c:v>
                </c:pt>
                <c:pt idx="1">
                  <c:v>0.0625</c:v>
                </c:pt>
                <c:pt idx="2">
                  <c:v>0.125</c:v>
                </c:pt>
                <c:pt idx="3">
                  <c:v>0.25</c:v>
                </c:pt>
                <c:pt idx="4">
                  <c:v>0.5</c:v>
                </c:pt>
                <c:pt idx="5">
                  <c:v>1</c:v>
                </c:pt>
              </c:numCache>
            </c:numRef>
          </c:xVal>
          <c:yVal>
            <c:numRef>
              <c:f>表!$I$43:$I$48</c:f>
              <c:numCache>
                <c:formatCode>0%</c:formatCode>
                <c:ptCount val="6"/>
                <c:pt idx="0">
                  <c:v>0.804373916522203</c:v>
                </c:pt>
                <c:pt idx="1">
                  <c:v>0.9821754011646</c:v>
                </c:pt>
                <c:pt idx="2">
                  <c:v>0.938791838911857</c:v>
                </c:pt>
                <c:pt idx="3">
                  <c:v>1.03791616659999</c:v>
                </c:pt>
                <c:pt idx="4">
                  <c:v>1.04160554740632</c:v>
                </c:pt>
                <c:pt idx="5">
                  <c:v>0.988442903498243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1%血清基质</c:f>
              <c:strCache>
                <c:ptCount val="1"/>
                <c:pt idx="0">
                  <c:v>1%血清基质</c:v>
                </c:pt>
              </c:strCache>
            </c:strRef>
          </c:tx>
          <c:spPr>
            <a:ln w="28575" cap="rnd" cmpd="sng" algn="ctr">
              <a:noFill/>
              <a:prstDash val="solid"/>
              <a:round/>
            </a:ln>
          </c:spPr>
          <c:marker>
            <c:spPr>
              <a:solidFill>
                <a:srgbClr val="00A27B"/>
              </a:solidFill>
              <a:ln w="9525" cap="flat" cmpd="sng" algn="ctr">
                <a:noFill/>
                <a:prstDash val="solid"/>
                <a:round/>
              </a:ln>
            </c:spPr>
          </c:marker>
          <c:dLbls>
            <c:delete val="1"/>
          </c:dLbls>
          <c:xVal>
            <c:numRef>
              <c:f>表!$H$43:$H$48</c:f>
              <c:numCache>
                <c:formatCode>General</c:formatCode>
                <c:ptCount val="6"/>
                <c:pt idx="0">
                  <c:v>0.03125</c:v>
                </c:pt>
                <c:pt idx="1">
                  <c:v>0.0625</c:v>
                </c:pt>
                <c:pt idx="2">
                  <c:v>0.125</c:v>
                </c:pt>
                <c:pt idx="3">
                  <c:v>0.25</c:v>
                </c:pt>
                <c:pt idx="4">
                  <c:v>0.5</c:v>
                </c:pt>
                <c:pt idx="5">
                  <c:v>1</c:v>
                </c:pt>
              </c:numCache>
            </c:numRef>
          </c:xVal>
          <c:yVal>
            <c:numRef>
              <c:f>表!$J$43:$J$48</c:f>
              <c:numCache>
                <c:formatCode>0%</c:formatCode>
                <c:ptCount val="6"/>
                <c:pt idx="0">
                  <c:v>0.818671454219033</c:v>
                </c:pt>
                <c:pt idx="1">
                  <c:v>0.96195605710866</c:v>
                </c:pt>
                <c:pt idx="2">
                  <c:v>0.958707360861759</c:v>
                </c:pt>
                <c:pt idx="3">
                  <c:v>1.05522783619732</c:v>
                </c:pt>
                <c:pt idx="4">
                  <c:v>1.06493117893477</c:v>
                </c:pt>
                <c:pt idx="5">
                  <c:v>0.981555099598188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10%血清基质</c:f>
              <c:strCache>
                <c:ptCount val="1"/>
                <c:pt idx="0">
                  <c:v>10%血清基质</c:v>
                </c:pt>
              </c:strCache>
            </c:strRef>
          </c:tx>
          <c:spPr>
            <a:ln w="28575" cap="rnd" cmpd="sng" algn="ctr">
              <a:noFill/>
              <a:prstDash val="solid"/>
              <a:round/>
            </a:ln>
          </c:spPr>
          <c:marker>
            <c:symbol val="triangle"/>
            <c:size val="7"/>
            <c:spPr>
              <a:solidFill>
                <a:srgbClr val="007E66"/>
              </a:solidFill>
              <a:ln w="9525" cap="flat" cmpd="sng" algn="ctr">
                <a:noFill/>
                <a:prstDash val="solid"/>
                <a:round/>
              </a:ln>
            </c:spPr>
          </c:marker>
          <c:dLbls>
            <c:delete val="1"/>
          </c:dLbls>
          <c:xVal>
            <c:numRef>
              <c:f>表!$H$43:$H$48</c:f>
              <c:numCache>
                <c:formatCode>General</c:formatCode>
                <c:ptCount val="6"/>
                <c:pt idx="0">
                  <c:v>0.03125</c:v>
                </c:pt>
                <c:pt idx="1">
                  <c:v>0.0625</c:v>
                </c:pt>
                <c:pt idx="2">
                  <c:v>0.125</c:v>
                </c:pt>
                <c:pt idx="3">
                  <c:v>0.25</c:v>
                </c:pt>
                <c:pt idx="4">
                  <c:v>0.5</c:v>
                </c:pt>
                <c:pt idx="5">
                  <c:v>1</c:v>
                </c:pt>
              </c:numCache>
            </c:numRef>
          </c:xVal>
          <c:yVal>
            <c:numRef>
              <c:f>表!$K$43:$K$48</c:f>
              <c:numCache>
                <c:formatCode>0%</c:formatCode>
                <c:ptCount val="6"/>
                <c:pt idx="0">
                  <c:v>0.820590461771385</c:v>
                </c:pt>
                <c:pt idx="1">
                  <c:v>0.920514761544285</c:v>
                </c:pt>
                <c:pt idx="2">
                  <c:v>0.989212717638153</c:v>
                </c:pt>
                <c:pt idx="3">
                  <c:v>1.08080999242998</c:v>
                </c:pt>
                <c:pt idx="4">
                  <c:v>1.02474451173354</c:v>
                </c:pt>
                <c:pt idx="5">
                  <c:v>0.989567562452685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4272768"/>
        <c:axId val="144291712"/>
      </c:scatterChart>
      <c:valAx>
        <c:axId val="144272768"/>
        <c:scaling>
          <c:orientation val="minMax"/>
        </c:scaling>
        <c:delete val="0"/>
        <c:axPos val="b"/>
        <c:title>
          <c:tx>
            <c:rich>
              <a:bodyPr rot="0" spcFirstLastPara="0" vertOverflow="ellipsis" vert="horz" wrap="square" anchor="ctr" anchorCtr="1"/>
              <a:lstStyle/>
              <a:p>
                <a:pPr>
                  <a:defRPr lang="zh-CN" sz="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zh-CN"/>
                  <a:t>抗体药检测浓度（</a:t>
                </a:r>
                <a:r>
                  <a:rPr lang="en-US"/>
                  <a:t>ng/ml</a:t>
                </a:r>
                <a:r>
                  <a:rPr lang="zh-CN"/>
                  <a:t>）</a:t>
                </a:r>
                <a:endParaRPr lang="zh-CN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44291712"/>
        <c:crosses val="autoZero"/>
        <c:crossBetween val="midCat"/>
      </c:valAx>
      <c:valAx>
        <c:axId val="144291712"/>
        <c:scaling>
          <c:orientation val="minMax"/>
        </c:scaling>
        <c:delete val="0"/>
        <c:axPos val="l"/>
        <c:majorGridlines/>
        <c:title>
          <c:tx>
            <c:rich>
              <a:bodyPr rot="-5400000" spcFirstLastPara="0" vertOverflow="ellipsis" vert="horz" wrap="square" anchor="ctr" anchorCtr="1"/>
              <a:lstStyle/>
              <a:p>
                <a:pPr>
                  <a:defRPr lang="zh-CN" sz="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zh-CN"/>
                  <a:t>回收率</a:t>
                </a:r>
                <a:endParaRPr lang="zh-CN"/>
              </a:p>
            </c:rich>
          </c:tx>
          <c:layout>
            <c:manualLayout>
              <c:xMode val="edge"/>
              <c:yMode val="edge"/>
              <c:x val="0.0658381915720589"/>
              <c:y val="0.359069189235278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4427276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637218858406698"/>
          <c:y val="0.383054715658583"/>
          <c:w val="0.314296385658693"/>
          <c:h val="0.309478703945651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800" b="0" i="0" u="none" strike="noStrike" kern="1200" baseline="0">
              <a:solidFill>
                <a:schemeClr val="tx1"/>
              </a:solidFill>
              <a:latin typeface="思源黑体 CN Normal" pitchFamily="34" charset="-122"/>
              <a:ea typeface="思源黑体 CN Normal" pitchFamily="34" charset="-122"/>
              <a:cs typeface="+mn-cs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lang="zh-CN" sz="800"/>
      </a:pPr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70835477303203"/>
          <c:y val="0.045780468606051"/>
          <c:w val="0.670575530007051"/>
          <c:h val="0.823031127333053"/>
        </c:manualLayout>
      </c:layout>
      <c:scatterChart>
        <c:scatterStyle val="lineMarker"/>
        <c:varyColors val="0"/>
        <c:ser>
          <c:idx val="0"/>
          <c:order val="0"/>
          <c:tx>
            <c:strRef>
              <c:f>'CD38'!$C$48</c:f>
              <c:strCache>
                <c:ptCount val="1"/>
                <c:pt idx="0">
                  <c:v>AntibodyDrug </c:v>
                </c:pt>
              </c:strCache>
            </c:strRef>
          </c:tx>
          <c:spPr>
            <a:ln w="28575" cap="rnd" cmpd="sng" algn="ctr">
              <a:solidFill>
                <a:srgbClr val="377D6C"/>
              </a:solidFill>
              <a:prstDash val="solid"/>
              <a:round/>
            </a:ln>
          </c:spPr>
          <c:marker>
            <c:symbol val="diamond"/>
            <c:size val="7"/>
            <c:spPr>
              <a:solidFill>
                <a:srgbClr val="377D6C"/>
              </a:solidFill>
              <a:ln w="6350" cap="flat" cmpd="sng" algn="ctr">
                <a:noFill/>
                <a:prstDash val="solid"/>
                <a:round/>
              </a:ln>
            </c:spPr>
          </c:marker>
          <c:dLbls>
            <c:delete val="1"/>
          </c:dLbls>
          <c:xVal>
            <c:numRef>
              <c:f>'CD38'!$B$49:$B$55</c:f>
              <c:numCache>
                <c:formatCode>General</c:formatCode>
                <c:ptCount val="7"/>
                <c:pt idx="0">
                  <c:v>1.5625</c:v>
                </c:pt>
                <c:pt idx="1">
                  <c:v>3.125</c:v>
                </c:pt>
                <c:pt idx="2">
                  <c:v>6.25</c:v>
                </c:pt>
                <c:pt idx="3">
                  <c:v>12.5</c:v>
                </c:pt>
                <c:pt idx="4">
                  <c:v>25</c:v>
                </c:pt>
                <c:pt idx="5">
                  <c:v>50</c:v>
                </c:pt>
                <c:pt idx="6">
                  <c:v>100</c:v>
                </c:pt>
              </c:numCache>
            </c:numRef>
          </c:xVal>
          <c:yVal>
            <c:numRef>
              <c:f>'CD38'!$C$49:$C$55</c:f>
              <c:numCache>
                <c:formatCode>General</c:formatCode>
                <c:ptCount val="7"/>
                <c:pt idx="0">
                  <c:v>0.734000000000001</c:v>
                </c:pt>
                <c:pt idx="1">
                  <c:v>1.29299999999996</c:v>
                </c:pt>
                <c:pt idx="2">
                  <c:v>2.0885</c:v>
                </c:pt>
                <c:pt idx="3">
                  <c:v>2.675</c:v>
                </c:pt>
                <c:pt idx="4">
                  <c:v>2.8575</c:v>
                </c:pt>
                <c:pt idx="5">
                  <c:v>2.8345</c:v>
                </c:pt>
                <c:pt idx="6">
                  <c:v>2.87149999999994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'CD38'!$D$48</c:f>
              <c:strCache>
                <c:ptCount val="1"/>
                <c:pt idx="0">
                  <c:v>human IgG</c:v>
                </c:pt>
              </c:strCache>
            </c:strRef>
          </c:tx>
          <c:spPr>
            <a:ln w="28575" cap="rnd" cmpd="sng" algn="ctr">
              <a:solidFill>
                <a:srgbClr val="3BB898"/>
              </a:solidFill>
              <a:prstDash val="solid"/>
              <a:round/>
            </a:ln>
          </c:spPr>
          <c:marker>
            <c:symbol val="diamond"/>
            <c:size val="5"/>
            <c:spPr>
              <a:solidFill>
                <a:srgbClr val="3BB898"/>
              </a:solidFill>
              <a:ln w="6350" cap="flat" cmpd="sng" algn="ctr">
                <a:solidFill>
                  <a:srgbClr val="3BB898"/>
                </a:solidFill>
                <a:prstDash val="solid"/>
                <a:round/>
              </a:ln>
            </c:spPr>
          </c:marker>
          <c:dLbls>
            <c:delete val="1"/>
          </c:dLbls>
          <c:xVal>
            <c:numRef>
              <c:f>'CD38'!$B$49:$B$55</c:f>
              <c:numCache>
                <c:formatCode>General</c:formatCode>
                <c:ptCount val="7"/>
                <c:pt idx="0">
                  <c:v>1.5625</c:v>
                </c:pt>
                <c:pt idx="1">
                  <c:v>3.125</c:v>
                </c:pt>
                <c:pt idx="2">
                  <c:v>6.25</c:v>
                </c:pt>
                <c:pt idx="3">
                  <c:v>12.5</c:v>
                </c:pt>
                <c:pt idx="4">
                  <c:v>25</c:v>
                </c:pt>
                <c:pt idx="5">
                  <c:v>50</c:v>
                </c:pt>
                <c:pt idx="6">
                  <c:v>100</c:v>
                </c:pt>
              </c:numCache>
            </c:numRef>
          </c:xVal>
          <c:yVal>
            <c:numRef>
              <c:f>'CD38'!$D$49:$D$55</c:f>
              <c:numCache>
                <c:formatCode>General</c:formatCode>
                <c:ptCount val="7"/>
                <c:pt idx="0">
                  <c:v>0.014</c:v>
                </c:pt>
                <c:pt idx="1">
                  <c:v>0.0145</c:v>
                </c:pt>
                <c:pt idx="2">
                  <c:v>0.0275000000000001</c:v>
                </c:pt>
                <c:pt idx="3">
                  <c:v>0.0500000000000001</c:v>
                </c:pt>
                <c:pt idx="4">
                  <c:v>0.103</c:v>
                </c:pt>
                <c:pt idx="5">
                  <c:v>0.199</c:v>
                </c:pt>
                <c:pt idx="6">
                  <c:v>0.3405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4149888"/>
        <c:axId val="144160256"/>
      </c:scatterChart>
      <c:valAx>
        <c:axId val="144149888"/>
        <c:scaling>
          <c:orientation val="minMax"/>
          <c:max val="110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800" b="1" i="0" u="none" strike="noStrike" kern="1200" baseline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  <a:cs typeface="Poppins" pitchFamily="2" charset="0"/>
              </a:defRPr>
            </a:pPr>
          </a:p>
        </c:txPr>
        <c:crossAx val="144160256"/>
        <c:crosses val="autoZero"/>
        <c:crossBetween val="midCat"/>
      </c:valAx>
      <c:valAx>
        <c:axId val="1441602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800" b="1" i="0" u="none" strike="noStrike" kern="1200" baseline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  <a:cs typeface="Poppins" pitchFamily="2" charset="0"/>
              </a:defRPr>
            </a:pPr>
          </a:p>
        </c:txPr>
        <c:crossAx val="144149888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lang="zh-CN" sz="800">
          <a:latin typeface="Calibri" panose="020F0502020204030204" charset="0"/>
        </a:defRPr>
      </a:pPr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8020398701901"/>
          <c:y val="0.0745487022455526"/>
          <c:w val="0.686591321752733"/>
          <c:h val="0.75913781325282"/>
        </c:manualLayout>
      </c:layout>
      <c:scatterChart>
        <c:scatterStyle val="lineMarker"/>
        <c:varyColors val="0"/>
        <c:ser>
          <c:idx val="0"/>
          <c:order val="0"/>
          <c:tx>
            <c:strRef>
              <c:f>'CD38'!$C$78</c:f>
              <c:strCache>
                <c:ptCount val="1"/>
                <c:pt idx="0">
                  <c:v>AntibodyDrug </c:v>
                </c:pt>
              </c:strCache>
            </c:strRef>
          </c:tx>
          <c:spPr>
            <a:ln w="28575" cap="rnd" cmpd="sng" algn="ctr">
              <a:solidFill>
                <a:srgbClr val="377D6C"/>
              </a:solidFill>
              <a:prstDash val="solid"/>
              <a:round/>
            </a:ln>
          </c:spPr>
          <c:marker>
            <c:symbol val="diamond"/>
            <c:size val="7"/>
            <c:spPr>
              <a:solidFill>
                <a:srgbClr val="377D6C"/>
              </a:solidFill>
              <a:ln w="6350" cap="flat" cmpd="sng" algn="ctr">
                <a:noFill/>
                <a:prstDash val="solid"/>
                <a:round/>
              </a:ln>
            </c:spPr>
          </c:marker>
          <c:dLbls>
            <c:delete val="1"/>
          </c:dLbls>
          <c:xVal>
            <c:numRef>
              <c:f>'CD38'!$B$79:$B$85</c:f>
              <c:numCache>
                <c:formatCode>General</c:formatCode>
                <c:ptCount val="7"/>
                <c:pt idx="0">
                  <c:v>1.5625</c:v>
                </c:pt>
                <c:pt idx="1">
                  <c:v>3.125</c:v>
                </c:pt>
                <c:pt idx="2">
                  <c:v>6.25</c:v>
                </c:pt>
                <c:pt idx="3">
                  <c:v>12.5</c:v>
                </c:pt>
                <c:pt idx="4">
                  <c:v>25</c:v>
                </c:pt>
                <c:pt idx="5">
                  <c:v>50</c:v>
                </c:pt>
                <c:pt idx="6">
                  <c:v>100</c:v>
                </c:pt>
              </c:numCache>
            </c:numRef>
          </c:xVal>
          <c:yVal>
            <c:numRef>
              <c:f>'CD38'!$C$79:$C$85</c:f>
              <c:numCache>
                <c:formatCode>General</c:formatCode>
                <c:ptCount val="7"/>
                <c:pt idx="0">
                  <c:v>0.710000000000001</c:v>
                </c:pt>
                <c:pt idx="1">
                  <c:v>1.18799999999997</c:v>
                </c:pt>
                <c:pt idx="2">
                  <c:v>1.9695</c:v>
                </c:pt>
                <c:pt idx="3">
                  <c:v>2.5495</c:v>
                </c:pt>
                <c:pt idx="4">
                  <c:v>2.724</c:v>
                </c:pt>
                <c:pt idx="5">
                  <c:v>2.7265</c:v>
                </c:pt>
                <c:pt idx="6">
                  <c:v>2.6995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'CD38'!$D$78</c:f>
              <c:strCache>
                <c:ptCount val="1"/>
                <c:pt idx="0">
                  <c:v>human IgG</c:v>
                </c:pt>
              </c:strCache>
            </c:strRef>
          </c:tx>
          <c:spPr>
            <a:ln w="28575" cap="rnd" cmpd="sng" algn="ctr">
              <a:solidFill>
                <a:srgbClr val="3BB898"/>
              </a:solidFill>
              <a:prstDash val="solid"/>
              <a:round/>
            </a:ln>
          </c:spPr>
          <c:marker>
            <c:symbol val="diamond"/>
            <c:size val="5"/>
            <c:spPr>
              <a:solidFill>
                <a:srgbClr val="3BB898"/>
              </a:solidFill>
              <a:ln w="6350" cap="flat" cmpd="sng" algn="ctr">
                <a:solidFill>
                  <a:srgbClr val="3BB898"/>
                </a:solidFill>
                <a:prstDash val="solid"/>
                <a:round/>
              </a:ln>
            </c:spPr>
          </c:marker>
          <c:dLbls>
            <c:delete val="1"/>
          </c:dLbls>
          <c:xVal>
            <c:numRef>
              <c:f>'CD38'!$B$79:$B$85</c:f>
              <c:numCache>
                <c:formatCode>General</c:formatCode>
                <c:ptCount val="7"/>
                <c:pt idx="0">
                  <c:v>1.5625</c:v>
                </c:pt>
                <c:pt idx="1">
                  <c:v>3.125</c:v>
                </c:pt>
                <c:pt idx="2">
                  <c:v>6.25</c:v>
                </c:pt>
                <c:pt idx="3">
                  <c:v>12.5</c:v>
                </c:pt>
                <c:pt idx="4">
                  <c:v>25</c:v>
                </c:pt>
                <c:pt idx="5">
                  <c:v>50</c:v>
                </c:pt>
                <c:pt idx="6">
                  <c:v>100</c:v>
                </c:pt>
              </c:numCache>
            </c:numRef>
          </c:xVal>
          <c:yVal>
            <c:numRef>
              <c:f>'CD38'!$D$79:$D$85</c:f>
              <c:numCache>
                <c:formatCode>General</c:formatCode>
                <c:ptCount val="7"/>
                <c:pt idx="0">
                  <c:v>0.017</c:v>
                </c:pt>
                <c:pt idx="1">
                  <c:v>0.018</c:v>
                </c:pt>
                <c:pt idx="2">
                  <c:v>0.026</c:v>
                </c:pt>
                <c:pt idx="3">
                  <c:v>0.045</c:v>
                </c:pt>
                <c:pt idx="4">
                  <c:v>0.0790000000000005</c:v>
                </c:pt>
                <c:pt idx="5">
                  <c:v>0.15</c:v>
                </c:pt>
                <c:pt idx="6">
                  <c:v>0.2735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4462592"/>
        <c:axId val="144464512"/>
      </c:scatterChart>
      <c:valAx>
        <c:axId val="144462592"/>
        <c:scaling>
          <c:orientation val="minMax"/>
          <c:max val="110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700" b="1" i="0" u="none" strike="noStrike" kern="1200" baseline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  <a:cs typeface="Poppins" pitchFamily="2" charset="0"/>
              </a:defRPr>
            </a:pPr>
          </a:p>
        </c:txPr>
        <c:crossAx val="144464512"/>
        <c:crosses val="autoZero"/>
        <c:crossBetween val="midCat"/>
      </c:valAx>
      <c:valAx>
        <c:axId val="14446451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800" b="1" i="0" u="none" strike="noStrike" kern="1200" baseline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  <a:cs typeface="Poppins" pitchFamily="2" charset="0"/>
              </a:defRPr>
            </a:pPr>
          </a:p>
        </c:txPr>
        <c:crossAx val="144462592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lang="zh-CN" sz="800">
          <a:latin typeface="Calibri" panose="020F0502020204030204" charset="0"/>
        </a:defRPr>
      </a:pPr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245B06-98F8-4DF9-BD43-F1C8266E9384}" type="doc">
      <dgm:prSet loTypeId="urn:microsoft.com/office/officeart/2005/8/layout/h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zh-CN" altLang="en-US"/>
        </a:p>
      </dgm:t>
    </dgm:pt>
    <dgm:pt modelId="{E2CE3E82-65B6-4DF5-88D4-99F4EFF6C57E}">
      <dgm:prSet phldrT="[文本]" custT="1"/>
      <dgm:spPr/>
      <dgm:t>
        <a:bodyPr/>
        <a:lstStyle/>
        <a:p>
          <a:r>
            <a:rPr lang="zh-CN" altLang="en-US" sz="1200" b="1" dirty="0" smtClean="0">
              <a:latin typeface="思源黑体 CN Normal" pitchFamily="34" charset="-122"/>
              <a:ea typeface="思源黑体 CN Normal" pitchFamily="34" charset="-122"/>
            </a:rPr>
            <a:t>结合型</a:t>
          </a:r>
          <a:endParaRPr lang="en-US" altLang="zh-CN" sz="1200" b="1" dirty="0" smtClean="0">
            <a:latin typeface="思源黑体 CN Normal" pitchFamily="34" charset="-122"/>
            <a:ea typeface="思源黑体 CN Normal" pitchFamily="34" charset="-122"/>
          </a:endParaRPr>
        </a:p>
        <a:p>
          <a:r>
            <a:rPr lang="en-US" altLang="zh-CN" sz="1200" b="1" dirty="0" smtClean="0">
              <a:latin typeface="Poppins" pitchFamily="2" charset="0"/>
              <a:ea typeface="微软雅黑" panose="020B0503020204020204" pitchFamily="34" charset="-122"/>
              <a:cs typeface="Poppins" pitchFamily="2" charset="0"/>
            </a:rPr>
            <a:t>Binding</a:t>
          </a:r>
          <a:endParaRPr lang="zh-CN" altLang="en-US" sz="1200" b="1" dirty="0">
            <a:latin typeface="Poppins" pitchFamily="2" charset="0"/>
            <a:ea typeface="微软雅黑" panose="020B0503020204020204" pitchFamily="34" charset="-122"/>
            <a:cs typeface="Poppins" pitchFamily="2" charset="0"/>
          </a:endParaRPr>
        </a:p>
      </dgm:t>
    </dgm:pt>
    <dgm:pt modelId="{7978B43E-E0CD-4853-87F9-4E15D121300F}" cxnId="{3E60FCA5-43B3-4C8C-BAD6-0943C137F0DE}" type="parTrans">
      <dgm:prSet/>
      <dgm:spPr/>
      <dgm:t>
        <a:bodyPr/>
        <a:lstStyle/>
        <a:p>
          <a:endParaRPr lang="zh-CN" altLang="en-US" sz="12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5226651-9081-4CA7-B477-DD55CF2E7353}" cxnId="{3E60FCA5-43B3-4C8C-BAD6-0943C137F0DE}" type="sibTrans">
      <dgm:prSet/>
      <dgm:spPr/>
      <dgm:t>
        <a:bodyPr/>
        <a:lstStyle/>
        <a:p>
          <a:endParaRPr lang="zh-CN" altLang="en-US" sz="12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F93F64F-7E97-45F3-8476-62E6105489AB}">
      <dgm:prSet phldrT="[文本]" custT="1"/>
      <dgm:spPr/>
      <dgm:t>
        <a:bodyPr/>
        <a:lstStyle/>
        <a:p>
          <a:r>
            <a: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与药物结合</a:t>
          </a:r>
          <a:endParaRPr lang="zh-CN" altLang="en-US" sz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F22335C-3C73-4FCE-A335-06861D47A1B4}" cxnId="{675419E2-AD81-4936-A58A-2FF3E6D17449}" type="parTrans">
      <dgm:prSet/>
      <dgm:spPr/>
      <dgm:t>
        <a:bodyPr/>
        <a:lstStyle/>
        <a:p>
          <a:endParaRPr lang="zh-CN" altLang="en-US" sz="12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9AA5966-2A94-450E-8E94-DD9109075BCB}" cxnId="{675419E2-AD81-4936-A58A-2FF3E6D17449}" type="sibTrans">
      <dgm:prSet/>
      <dgm:spPr/>
      <dgm:t>
        <a:bodyPr/>
        <a:lstStyle/>
        <a:p>
          <a:endParaRPr lang="zh-CN" altLang="en-US" sz="12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B12DD1C-E3A4-46A8-BAD1-B7633CBE3C5E}">
      <dgm:prSet phldrT="[文本]" custT="1"/>
      <dgm:spPr/>
      <dgm:t>
        <a:bodyPr/>
        <a:lstStyle/>
        <a:p>
          <a:r>
            <a: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干扰</a:t>
          </a:r>
          <a:r>
            <a: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PK</a:t>
          </a:r>
          <a:r>
            <a: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TK</a:t>
          </a:r>
          <a:r>
            <a: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药物检测</a:t>
          </a:r>
          <a:endParaRPr lang="zh-CN" altLang="en-US" sz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EA953EB-6307-4DE1-A4BF-6435EF92882B}" cxnId="{3F5A2507-D67A-49A9-A57D-AF6F65CDEE26}" type="parTrans">
      <dgm:prSet/>
      <dgm:spPr/>
      <dgm:t>
        <a:bodyPr/>
        <a:lstStyle/>
        <a:p>
          <a:endParaRPr lang="zh-CN" altLang="en-US" sz="12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884FED1-064D-4010-8A23-7885ABB023B9}" cxnId="{3F5A2507-D67A-49A9-A57D-AF6F65CDEE26}" type="sibTrans">
      <dgm:prSet/>
      <dgm:spPr/>
      <dgm:t>
        <a:bodyPr/>
        <a:lstStyle/>
        <a:p>
          <a:endParaRPr lang="zh-CN" altLang="en-US" sz="12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DC3F0A1-3E7C-4136-AF52-7CAE2B9D2A3C}">
      <dgm:prSet phldrT="[文本]" custT="1"/>
      <dgm:spPr/>
      <dgm:t>
        <a:bodyPr/>
        <a:lstStyle/>
        <a:p>
          <a:r>
            <a:rPr lang="zh-CN" altLang="en-US" sz="1200" b="1" dirty="0" smtClean="0">
              <a:latin typeface="思源黑体 CN Normal" pitchFamily="34" charset="-122"/>
              <a:ea typeface="思源黑体 CN Normal" pitchFamily="34" charset="-122"/>
            </a:rPr>
            <a:t>保持</a:t>
          </a:r>
          <a:r>
            <a:rPr lang="en-US" altLang="zh-CN" sz="1200" b="1" dirty="0" smtClean="0">
              <a:latin typeface="思源黑体 CN Normal" pitchFamily="34" charset="-122"/>
              <a:ea typeface="思源黑体 CN Normal" pitchFamily="34" charset="-122"/>
            </a:rPr>
            <a:t>/</a:t>
          </a:r>
          <a:r>
            <a:rPr lang="zh-CN" altLang="en-US" sz="1200" b="1" dirty="0" smtClean="0">
              <a:latin typeface="思源黑体 CN Normal" pitchFamily="34" charset="-122"/>
              <a:ea typeface="思源黑体 CN Normal" pitchFamily="34" charset="-122"/>
            </a:rPr>
            <a:t>清除型</a:t>
          </a:r>
          <a:endParaRPr lang="en-US" altLang="zh-CN" sz="1200" b="1" dirty="0" smtClean="0">
            <a:latin typeface="思源黑体 CN Normal" pitchFamily="34" charset="-122"/>
            <a:ea typeface="思源黑体 CN Normal" pitchFamily="34" charset="-122"/>
          </a:endParaRPr>
        </a:p>
        <a:p>
          <a:r>
            <a:rPr lang="en-US" altLang="zh-CN" sz="1200" b="1" dirty="0" smtClean="0">
              <a:latin typeface="Poppins" pitchFamily="2" charset="0"/>
              <a:ea typeface="微软雅黑" panose="020B0503020204020204" pitchFamily="34" charset="-122"/>
              <a:cs typeface="Poppins" pitchFamily="2" charset="0"/>
            </a:rPr>
            <a:t>Sustaining/clearing</a:t>
          </a:r>
          <a:endParaRPr lang="zh-CN" altLang="en-US" sz="1200" b="1" dirty="0">
            <a:latin typeface="Poppins" pitchFamily="2" charset="0"/>
            <a:ea typeface="微软雅黑" panose="020B0503020204020204" pitchFamily="34" charset="-122"/>
            <a:cs typeface="Poppins" pitchFamily="2" charset="0"/>
          </a:endParaRPr>
        </a:p>
      </dgm:t>
    </dgm:pt>
    <dgm:pt modelId="{FFEF4C0D-5FCC-473E-B6A2-7EF8B2FE2136}" cxnId="{FADEE2A1-6E7F-4C24-B5E6-62B3FFC7DD33}" type="parTrans">
      <dgm:prSet/>
      <dgm:spPr/>
      <dgm:t>
        <a:bodyPr/>
        <a:lstStyle/>
        <a:p>
          <a:endParaRPr lang="zh-CN" altLang="en-US" sz="12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FA3A5BB-8291-4906-9665-26250C46CE1F}" cxnId="{FADEE2A1-6E7F-4C24-B5E6-62B3FFC7DD33}" type="sibTrans">
      <dgm:prSet/>
      <dgm:spPr/>
      <dgm:t>
        <a:bodyPr/>
        <a:lstStyle/>
        <a:p>
          <a:endParaRPr lang="zh-CN" altLang="en-US" sz="12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4095DB0-363A-4AC2-835D-410458C253F0}">
      <dgm:prSet phldrT="[文本]" custT="1"/>
      <dgm:spPr/>
      <dgm:t>
        <a:bodyPr/>
        <a:lstStyle/>
        <a:p>
          <a:r>
            <a: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与药物形成复合物，延长</a:t>
          </a:r>
          <a:r>
            <a: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/</a:t>
          </a:r>
          <a:r>
            <a: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缩短药物半衰期</a:t>
          </a:r>
          <a:endParaRPr lang="zh-CN" altLang="en-US" sz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2B82246-84B4-4BE5-99AC-95EE43B3229A}" cxnId="{64FEB8B5-D4F5-4BDE-AC57-02686EB43FF4}" type="parTrans">
      <dgm:prSet/>
      <dgm:spPr/>
      <dgm:t>
        <a:bodyPr/>
        <a:lstStyle/>
        <a:p>
          <a:endParaRPr lang="zh-CN" altLang="en-US" sz="12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3CC18D4-51F6-474C-94A8-3EE7152E875C}" cxnId="{64FEB8B5-D4F5-4BDE-AC57-02686EB43FF4}" type="sibTrans">
      <dgm:prSet/>
      <dgm:spPr/>
      <dgm:t>
        <a:bodyPr/>
        <a:lstStyle/>
        <a:p>
          <a:endParaRPr lang="zh-CN" altLang="en-US" sz="12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71C771D-09CE-4E0B-A507-58DF44665AF1}">
      <dgm:prSet phldrT="[文本]" custT="1"/>
      <dgm:spPr/>
      <dgm:t>
        <a:bodyPr/>
        <a:lstStyle/>
        <a:p>
          <a:r>
            <a: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延长</a:t>
          </a:r>
          <a:r>
            <a: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/</a:t>
          </a:r>
          <a:r>
            <a: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缩短药物暴露时间</a:t>
          </a:r>
          <a:endParaRPr lang="zh-CN" altLang="en-US" sz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D0AF094-4517-4B54-AACD-EFD9834A2BC7}" cxnId="{1FABE300-53C9-4BC9-8152-2AC6FE3EC8FC}" type="parTrans">
      <dgm:prSet/>
      <dgm:spPr/>
      <dgm:t>
        <a:bodyPr/>
        <a:lstStyle/>
        <a:p>
          <a:endParaRPr lang="zh-CN" altLang="en-US" sz="12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353DEA3-E654-4887-A313-3757EDC87B78}" cxnId="{1FABE300-53C9-4BC9-8152-2AC6FE3EC8FC}" type="sibTrans">
      <dgm:prSet/>
      <dgm:spPr/>
      <dgm:t>
        <a:bodyPr/>
        <a:lstStyle/>
        <a:p>
          <a:endParaRPr lang="zh-CN" altLang="en-US" sz="12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BB1EBBD-FAB4-4FAB-B1BC-7407F149E69C}">
      <dgm:prSet phldrT="[文本]" custT="1"/>
      <dgm:spPr/>
      <dgm:t>
        <a:bodyPr/>
        <a:lstStyle/>
        <a:p>
          <a:r>
            <a:rPr lang="zh-CN" altLang="en-US" sz="1200" b="1" dirty="0" smtClean="0">
              <a:latin typeface="思源黑体 CN Normal" pitchFamily="34" charset="-122"/>
              <a:ea typeface="思源黑体 CN Normal" pitchFamily="34" charset="-122"/>
            </a:rPr>
            <a:t>中和型</a:t>
          </a:r>
          <a:endParaRPr lang="en-US" altLang="zh-CN" sz="1200" b="1" dirty="0" smtClean="0">
            <a:latin typeface="思源黑体 CN Normal" pitchFamily="34" charset="-122"/>
            <a:ea typeface="思源黑体 CN Normal" pitchFamily="34" charset="-122"/>
          </a:endParaRPr>
        </a:p>
        <a:p>
          <a:r>
            <a:rPr lang="en-US" altLang="zh-CN" sz="1200" b="1" dirty="0" smtClean="0">
              <a:latin typeface="Poppins" pitchFamily="2" charset="0"/>
              <a:ea typeface="微软雅黑" panose="020B0503020204020204" pitchFamily="34" charset="-122"/>
              <a:cs typeface="Poppins" pitchFamily="2" charset="0"/>
            </a:rPr>
            <a:t>Neutralizing</a:t>
          </a:r>
          <a:endParaRPr lang="zh-CN" altLang="en-US" sz="1200" b="1" dirty="0">
            <a:latin typeface="Poppins" pitchFamily="2" charset="0"/>
            <a:ea typeface="微软雅黑" panose="020B0503020204020204" pitchFamily="34" charset="-122"/>
            <a:cs typeface="Poppins" pitchFamily="2" charset="0"/>
          </a:endParaRPr>
        </a:p>
      </dgm:t>
    </dgm:pt>
    <dgm:pt modelId="{3613E43F-61E6-4452-A74F-C765B72B6635}" cxnId="{818EA69F-E3B9-4896-BFFF-853C573A3775}" type="parTrans">
      <dgm:prSet/>
      <dgm:spPr/>
      <dgm:t>
        <a:bodyPr/>
        <a:lstStyle/>
        <a:p>
          <a:endParaRPr lang="zh-CN" altLang="en-US" sz="12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CDCA95E-36FE-49C4-8B40-3090599F2419}" cxnId="{818EA69F-E3B9-4896-BFFF-853C573A3775}" type="sibTrans">
      <dgm:prSet/>
      <dgm:spPr/>
      <dgm:t>
        <a:bodyPr/>
        <a:lstStyle/>
        <a:p>
          <a:endParaRPr lang="zh-CN" altLang="en-US" sz="12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9B84013-E22C-4D79-856D-30BE4245BA9E}">
      <dgm:prSet phldrT="[文本]" custT="1"/>
      <dgm:spPr/>
      <dgm:t>
        <a:bodyPr/>
        <a:lstStyle/>
        <a:p>
          <a:r>
            <a: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与药物形成复合物，阻止药物和靶点的结合</a:t>
          </a:r>
          <a:endParaRPr lang="zh-CN" altLang="en-US" sz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21C1FCE-A0B0-4498-BC14-6376833DC2BC}" cxnId="{2986BD9B-48DD-494D-BFCB-CB3EF440BD68}" type="parTrans">
      <dgm:prSet/>
      <dgm:spPr/>
      <dgm:t>
        <a:bodyPr/>
        <a:lstStyle/>
        <a:p>
          <a:endParaRPr lang="zh-CN" altLang="en-US" sz="12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7433D25-4D5E-4AC8-AC1E-38A3896809A4}" cxnId="{2986BD9B-48DD-494D-BFCB-CB3EF440BD68}" type="sibTrans">
      <dgm:prSet/>
      <dgm:spPr/>
      <dgm:t>
        <a:bodyPr/>
        <a:lstStyle/>
        <a:p>
          <a:endParaRPr lang="zh-CN" altLang="en-US" sz="12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FAAD14F-D93A-491F-A620-0096CC45FCAB}">
      <dgm:prSet phldrT="[文本]" custT="1"/>
      <dgm:spPr/>
      <dgm:t>
        <a:bodyPr/>
        <a:lstStyle/>
        <a:p>
          <a:r>
            <a: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降低药效</a:t>
          </a:r>
          <a:endParaRPr lang="zh-CN" altLang="en-US" sz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C75C85C-CC28-4A9A-B7D7-FF62E2E62138}" cxnId="{7F71FBFE-5252-4F0C-A288-70777A488DBD}" type="parTrans">
      <dgm:prSet/>
      <dgm:spPr/>
      <dgm:t>
        <a:bodyPr/>
        <a:lstStyle/>
        <a:p>
          <a:endParaRPr lang="zh-CN" altLang="en-US" sz="12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18A384B-913D-49E8-A066-40473E227C8B}" cxnId="{7F71FBFE-5252-4F0C-A288-70777A488DBD}" type="sibTrans">
      <dgm:prSet/>
      <dgm:spPr/>
      <dgm:t>
        <a:bodyPr/>
        <a:lstStyle/>
        <a:p>
          <a:endParaRPr lang="zh-CN" altLang="en-US" sz="12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E036177-C7DB-4D50-910D-AC2135534136}">
      <dgm:prSet phldrT="[文本]" custT="1"/>
      <dgm:spPr/>
      <dgm:t>
        <a:bodyPr/>
        <a:lstStyle/>
        <a:p>
          <a:r>
            <a: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引起超敏反应</a:t>
          </a:r>
          <a:endParaRPr lang="zh-CN" altLang="en-US" sz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07DE915-9B59-438C-9631-1E59BFA27628}" cxnId="{4ABAB54A-7374-4F86-9715-0F5B88EBB48D}" type="parTrans">
      <dgm:prSet/>
      <dgm:spPr/>
      <dgm:t>
        <a:bodyPr/>
        <a:lstStyle/>
        <a:p>
          <a:endParaRPr lang="zh-CN" altLang="en-US"/>
        </a:p>
      </dgm:t>
    </dgm:pt>
    <dgm:pt modelId="{0E10577F-AEE0-4F50-AF5F-BD1F3B96B30B}" cxnId="{4ABAB54A-7374-4F86-9715-0F5B88EBB48D}" type="sibTrans">
      <dgm:prSet/>
      <dgm:spPr/>
      <dgm:t>
        <a:bodyPr/>
        <a:lstStyle/>
        <a:p>
          <a:endParaRPr lang="zh-CN" altLang="en-US"/>
        </a:p>
      </dgm:t>
    </dgm:pt>
    <dgm:pt modelId="{36AD5AAF-7547-4409-B8B1-D16164F13165}" type="pres">
      <dgm:prSet presAssocID="{1B245B06-98F8-4DF9-BD43-F1C8266E938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7BB49D63-3A03-4AE6-8F36-AC5033A125DA}" type="pres">
      <dgm:prSet presAssocID="{E2CE3E82-65B6-4DF5-88D4-99F4EFF6C57E}" presName="composite" presStyleCnt="0"/>
      <dgm:spPr/>
    </dgm:pt>
    <dgm:pt modelId="{4CF706B2-49BA-457A-A4FE-B963A7C62A6C}" type="pres">
      <dgm:prSet presAssocID="{E2CE3E82-65B6-4DF5-88D4-99F4EFF6C57E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6EA96A0-D33C-423F-B0AB-68D2A1D37DB0}" type="pres">
      <dgm:prSet presAssocID="{E2CE3E82-65B6-4DF5-88D4-99F4EFF6C57E}" presName="desTx" presStyleLbl="alignAccFollowNode1" presStyleIdx="0" presStyleCnt="3" custScaleY="1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514739F-C117-43BF-9FED-77B31B77D1DA}" type="pres">
      <dgm:prSet presAssocID="{55226651-9081-4CA7-B477-DD55CF2E7353}" presName="space" presStyleCnt="0"/>
      <dgm:spPr/>
    </dgm:pt>
    <dgm:pt modelId="{3E1839F0-F32D-4404-BEE8-11D538E7D4A3}" type="pres">
      <dgm:prSet presAssocID="{4DC3F0A1-3E7C-4136-AF52-7CAE2B9D2A3C}" presName="composite" presStyleCnt="0"/>
      <dgm:spPr/>
    </dgm:pt>
    <dgm:pt modelId="{11F9BE0F-78E9-415A-9849-3C1F64CDD269}" type="pres">
      <dgm:prSet presAssocID="{4DC3F0A1-3E7C-4136-AF52-7CAE2B9D2A3C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5FE0B58-987B-4612-B85A-73244F466742}" type="pres">
      <dgm:prSet presAssocID="{4DC3F0A1-3E7C-4136-AF52-7CAE2B9D2A3C}" presName="desTx" presStyleLbl="alignAccFollowNode1" presStyleIdx="1" presStyleCnt="3" custScaleY="1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4028F50-B132-451C-BBFA-5D4B1235F657}" type="pres">
      <dgm:prSet presAssocID="{0FA3A5BB-8291-4906-9665-26250C46CE1F}" presName="space" presStyleCnt="0"/>
      <dgm:spPr/>
    </dgm:pt>
    <dgm:pt modelId="{ADFBDD57-3347-45B1-880F-85B8C933F5C6}" type="pres">
      <dgm:prSet presAssocID="{6BB1EBBD-FAB4-4FAB-B1BC-7407F149E69C}" presName="composite" presStyleCnt="0"/>
      <dgm:spPr/>
    </dgm:pt>
    <dgm:pt modelId="{2C159A35-0890-49EB-B29A-ED557C15AB31}" type="pres">
      <dgm:prSet presAssocID="{6BB1EBBD-FAB4-4FAB-B1BC-7407F149E69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5D2B33C-5252-4E27-A6CF-219A55A470FC}" type="pres">
      <dgm:prSet presAssocID="{6BB1EBBD-FAB4-4FAB-B1BC-7407F149E69C}" presName="desTx" presStyleLbl="alignAccFollowNode1" presStyleIdx="2" presStyleCnt="3" custScaleY="1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0F91B5B2-315B-4D9A-A00D-B818F0367827}" type="presOf" srcId="{6BB1EBBD-FAB4-4FAB-B1BC-7407F149E69C}" destId="{2C159A35-0890-49EB-B29A-ED557C15AB31}" srcOrd="0" destOrd="0" presId="urn:microsoft.com/office/officeart/2005/8/layout/hList1"/>
    <dgm:cxn modelId="{818EA69F-E3B9-4896-BFFF-853C573A3775}" srcId="{1B245B06-98F8-4DF9-BD43-F1C8266E9384}" destId="{6BB1EBBD-FAB4-4FAB-B1BC-7407F149E69C}" srcOrd="2" destOrd="0" parTransId="{3613E43F-61E6-4452-A74F-C765B72B6635}" sibTransId="{CCDCA95E-36FE-49C4-8B40-3090599F2419}"/>
    <dgm:cxn modelId="{FADEE2A1-6E7F-4C24-B5E6-62B3FFC7DD33}" srcId="{1B245B06-98F8-4DF9-BD43-F1C8266E9384}" destId="{4DC3F0A1-3E7C-4136-AF52-7CAE2B9D2A3C}" srcOrd="1" destOrd="0" parTransId="{FFEF4C0D-5FCC-473E-B6A2-7EF8B2FE2136}" sibTransId="{0FA3A5BB-8291-4906-9665-26250C46CE1F}"/>
    <dgm:cxn modelId="{FAB8F4DB-6286-4EEA-B3E8-286CCC2AC144}" type="presOf" srcId="{E71C771D-09CE-4E0B-A507-58DF44665AF1}" destId="{E5FE0B58-987B-4612-B85A-73244F466742}" srcOrd="0" destOrd="1" presId="urn:microsoft.com/office/officeart/2005/8/layout/hList1"/>
    <dgm:cxn modelId="{3F5A2507-D67A-49A9-A57D-AF6F65CDEE26}" srcId="{E2CE3E82-65B6-4DF5-88D4-99F4EFF6C57E}" destId="{EB12DD1C-E3A4-46A8-BAD1-B7633CBE3C5E}" srcOrd="1" destOrd="0" parTransId="{5EA953EB-6307-4DE1-A4BF-6435EF92882B}" sibTransId="{9884FED1-064D-4010-8A23-7885ABB023B9}"/>
    <dgm:cxn modelId="{9BE7C775-A81A-4CAA-A6B7-D77382EDA869}" type="presOf" srcId="{EB12DD1C-E3A4-46A8-BAD1-B7633CBE3C5E}" destId="{86EA96A0-D33C-423F-B0AB-68D2A1D37DB0}" srcOrd="0" destOrd="1" presId="urn:microsoft.com/office/officeart/2005/8/layout/hList1"/>
    <dgm:cxn modelId="{66EF0C97-EFDE-4A05-B796-E5A8C899C2B5}" type="presOf" srcId="{2FAAD14F-D93A-491F-A620-0096CC45FCAB}" destId="{15D2B33C-5252-4E27-A6CF-219A55A470FC}" srcOrd="0" destOrd="1" presId="urn:microsoft.com/office/officeart/2005/8/layout/hList1"/>
    <dgm:cxn modelId="{381D54DC-B7DF-4B46-B92D-E3BC580C4C1C}" type="presOf" srcId="{9F93F64F-7E97-45F3-8476-62E6105489AB}" destId="{86EA96A0-D33C-423F-B0AB-68D2A1D37DB0}" srcOrd="0" destOrd="0" presId="urn:microsoft.com/office/officeart/2005/8/layout/hList1"/>
    <dgm:cxn modelId="{4ABAB54A-7374-4F86-9715-0F5B88EBB48D}" srcId="{E2CE3E82-65B6-4DF5-88D4-99F4EFF6C57E}" destId="{9E036177-C7DB-4D50-910D-AC2135534136}" srcOrd="2" destOrd="0" parTransId="{407DE915-9B59-438C-9631-1E59BFA27628}" sibTransId="{0E10577F-AEE0-4F50-AF5F-BD1F3B96B30B}"/>
    <dgm:cxn modelId="{1FABE300-53C9-4BC9-8152-2AC6FE3EC8FC}" srcId="{4DC3F0A1-3E7C-4136-AF52-7CAE2B9D2A3C}" destId="{E71C771D-09CE-4E0B-A507-58DF44665AF1}" srcOrd="1" destOrd="0" parTransId="{4D0AF094-4517-4B54-AACD-EFD9834A2BC7}" sibTransId="{B353DEA3-E654-4887-A313-3757EDC87B78}"/>
    <dgm:cxn modelId="{7F71FBFE-5252-4F0C-A288-70777A488DBD}" srcId="{6BB1EBBD-FAB4-4FAB-B1BC-7407F149E69C}" destId="{2FAAD14F-D93A-491F-A620-0096CC45FCAB}" srcOrd="1" destOrd="0" parTransId="{1C75C85C-CC28-4A9A-B7D7-FF62E2E62138}" sibTransId="{618A384B-913D-49E8-A066-40473E227C8B}"/>
    <dgm:cxn modelId="{C199415E-13C1-4560-ACDA-6BB3AD3BAEC7}" type="presOf" srcId="{E2CE3E82-65B6-4DF5-88D4-99F4EFF6C57E}" destId="{4CF706B2-49BA-457A-A4FE-B963A7C62A6C}" srcOrd="0" destOrd="0" presId="urn:microsoft.com/office/officeart/2005/8/layout/hList1"/>
    <dgm:cxn modelId="{675419E2-AD81-4936-A58A-2FF3E6D17449}" srcId="{E2CE3E82-65B6-4DF5-88D4-99F4EFF6C57E}" destId="{9F93F64F-7E97-45F3-8476-62E6105489AB}" srcOrd="0" destOrd="0" parTransId="{EF22335C-3C73-4FCE-A335-06861D47A1B4}" sibTransId="{89AA5966-2A94-450E-8E94-DD9109075BCB}"/>
    <dgm:cxn modelId="{6EC637DF-35F1-4FDB-B31B-18DE660C874E}" type="presOf" srcId="{9E036177-C7DB-4D50-910D-AC2135534136}" destId="{86EA96A0-D33C-423F-B0AB-68D2A1D37DB0}" srcOrd="0" destOrd="2" presId="urn:microsoft.com/office/officeart/2005/8/layout/hList1"/>
    <dgm:cxn modelId="{2986BD9B-48DD-494D-BFCB-CB3EF440BD68}" srcId="{6BB1EBBD-FAB4-4FAB-B1BC-7407F149E69C}" destId="{59B84013-E22C-4D79-856D-30BE4245BA9E}" srcOrd="0" destOrd="0" parTransId="{B21C1FCE-A0B0-4498-BC14-6376833DC2BC}" sibTransId="{D7433D25-4D5E-4AC8-AC1E-38A3896809A4}"/>
    <dgm:cxn modelId="{53FDE9B5-1169-4926-B428-E1BC3A3C379A}" type="presOf" srcId="{1B245B06-98F8-4DF9-BD43-F1C8266E9384}" destId="{36AD5AAF-7547-4409-B8B1-D16164F13165}" srcOrd="0" destOrd="0" presId="urn:microsoft.com/office/officeart/2005/8/layout/hList1"/>
    <dgm:cxn modelId="{3E60FCA5-43B3-4C8C-BAD6-0943C137F0DE}" srcId="{1B245B06-98F8-4DF9-BD43-F1C8266E9384}" destId="{E2CE3E82-65B6-4DF5-88D4-99F4EFF6C57E}" srcOrd="0" destOrd="0" parTransId="{7978B43E-E0CD-4853-87F9-4E15D121300F}" sibTransId="{55226651-9081-4CA7-B477-DD55CF2E7353}"/>
    <dgm:cxn modelId="{D243ADD8-14AD-42BE-87CE-CBECD091D879}" type="presOf" srcId="{4DC3F0A1-3E7C-4136-AF52-7CAE2B9D2A3C}" destId="{11F9BE0F-78E9-415A-9849-3C1F64CDD269}" srcOrd="0" destOrd="0" presId="urn:microsoft.com/office/officeart/2005/8/layout/hList1"/>
    <dgm:cxn modelId="{64FEB8B5-D4F5-4BDE-AC57-02686EB43FF4}" srcId="{4DC3F0A1-3E7C-4136-AF52-7CAE2B9D2A3C}" destId="{24095DB0-363A-4AC2-835D-410458C253F0}" srcOrd="0" destOrd="0" parTransId="{32B82246-84B4-4BE5-99AC-95EE43B3229A}" sibTransId="{03CC18D4-51F6-474C-94A8-3EE7152E875C}"/>
    <dgm:cxn modelId="{6F03835C-CF85-4DA0-AB93-C830B7D407F8}" type="presOf" srcId="{59B84013-E22C-4D79-856D-30BE4245BA9E}" destId="{15D2B33C-5252-4E27-A6CF-219A55A470FC}" srcOrd="0" destOrd="0" presId="urn:microsoft.com/office/officeart/2005/8/layout/hList1"/>
    <dgm:cxn modelId="{B27F7275-AEBE-4707-8A36-9BD7568E591A}" type="presOf" srcId="{24095DB0-363A-4AC2-835D-410458C253F0}" destId="{E5FE0B58-987B-4612-B85A-73244F466742}" srcOrd="0" destOrd="0" presId="urn:microsoft.com/office/officeart/2005/8/layout/hList1"/>
    <dgm:cxn modelId="{6E4D7354-1CE2-488C-826F-43E2AC772F6A}" type="presParOf" srcId="{36AD5AAF-7547-4409-B8B1-D16164F13165}" destId="{7BB49D63-3A03-4AE6-8F36-AC5033A125DA}" srcOrd="0" destOrd="0" presId="urn:microsoft.com/office/officeart/2005/8/layout/hList1"/>
    <dgm:cxn modelId="{79D73118-E0D9-4212-A62B-388C5FCCC203}" type="presParOf" srcId="{7BB49D63-3A03-4AE6-8F36-AC5033A125DA}" destId="{4CF706B2-49BA-457A-A4FE-B963A7C62A6C}" srcOrd="0" destOrd="0" presId="urn:microsoft.com/office/officeart/2005/8/layout/hList1"/>
    <dgm:cxn modelId="{B1A07073-3A58-4570-B308-094C0EAB64E7}" type="presParOf" srcId="{7BB49D63-3A03-4AE6-8F36-AC5033A125DA}" destId="{86EA96A0-D33C-423F-B0AB-68D2A1D37DB0}" srcOrd="1" destOrd="0" presId="urn:microsoft.com/office/officeart/2005/8/layout/hList1"/>
    <dgm:cxn modelId="{B6B74C7C-ACDD-4DEE-AD22-EB7960621B31}" type="presParOf" srcId="{36AD5AAF-7547-4409-B8B1-D16164F13165}" destId="{6514739F-C117-43BF-9FED-77B31B77D1DA}" srcOrd="1" destOrd="0" presId="urn:microsoft.com/office/officeart/2005/8/layout/hList1"/>
    <dgm:cxn modelId="{77D68836-3227-4E8E-BBFD-FA696FE03ED5}" type="presParOf" srcId="{36AD5AAF-7547-4409-B8B1-D16164F13165}" destId="{3E1839F0-F32D-4404-BEE8-11D538E7D4A3}" srcOrd="2" destOrd="0" presId="urn:microsoft.com/office/officeart/2005/8/layout/hList1"/>
    <dgm:cxn modelId="{CB1F5A77-0DA0-407C-BEAB-C8750770C627}" type="presParOf" srcId="{3E1839F0-F32D-4404-BEE8-11D538E7D4A3}" destId="{11F9BE0F-78E9-415A-9849-3C1F64CDD269}" srcOrd="0" destOrd="0" presId="urn:microsoft.com/office/officeart/2005/8/layout/hList1"/>
    <dgm:cxn modelId="{26365C12-A89F-4DA2-BC76-36F821FCE003}" type="presParOf" srcId="{3E1839F0-F32D-4404-BEE8-11D538E7D4A3}" destId="{E5FE0B58-987B-4612-B85A-73244F466742}" srcOrd="1" destOrd="0" presId="urn:microsoft.com/office/officeart/2005/8/layout/hList1"/>
    <dgm:cxn modelId="{4F64D349-8424-4D74-8631-6F41B63278F6}" type="presParOf" srcId="{36AD5AAF-7547-4409-B8B1-D16164F13165}" destId="{E4028F50-B132-451C-BBFA-5D4B1235F657}" srcOrd="3" destOrd="0" presId="urn:microsoft.com/office/officeart/2005/8/layout/hList1"/>
    <dgm:cxn modelId="{94BABF49-AEFB-4B15-8297-086DE0840A44}" type="presParOf" srcId="{36AD5AAF-7547-4409-B8B1-D16164F13165}" destId="{ADFBDD57-3347-45B1-880F-85B8C933F5C6}" srcOrd="4" destOrd="0" presId="urn:microsoft.com/office/officeart/2005/8/layout/hList1"/>
    <dgm:cxn modelId="{2B6F4CD5-4604-4D7C-A10E-5CE6B938E673}" type="presParOf" srcId="{ADFBDD57-3347-45B1-880F-85B8C933F5C6}" destId="{2C159A35-0890-49EB-B29A-ED557C15AB31}" srcOrd="0" destOrd="0" presId="urn:microsoft.com/office/officeart/2005/8/layout/hList1"/>
    <dgm:cxn modelId="{572F92ED-8707-41CA-B50E-365D81DB9FEF}" type="presParOf" srcId="{ADFBDD57-3347-45B1-880F-85B8C933F5C6}" destId="{15D2B33C-5252-4E27-A6CF-219A55A470F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F0A738-81CE-458D-8CBD-A8A3D2879A85}" type="doc">
      <dgm:prSet loTypeId="urn:microsoft.com/office/officeart/2005/8/layout/chevron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CN" altLang="en-US"/>
        </a:p>
      </dgm:t>
    </dgm:pt>
    <dgm:pt modelId="{80650FB6-59A8-44CA-9B2B-96A0F667FF00}">
      <dgm:prSet phldrT="[文本]" custT="1"/>
      <dgm:spPr>
        <a:solidFill>
          <a:srgbClr val="A0D4C6"/>
        </a:solidFill>
        <a:ln>
          <a:noFill/>
        </a:ln>
      </dgm:spPr>
      <dgm:t>
        <a:bodyPr/>
        <a:lstStyle/>
        <a:p>
          <a:r>
            <a:rPr lang="en-US" altLang="zh-CN" sz="1400" b="1" dirty="0" smtClean="0">
              <a:latin typeface="思源黑体 CN Normal" pitchFamily="34" charset="-122"/>
              <a:ea typeface="思源黑体 CN Normal" pitchFamily="34" charset="-122"/>
            </a:rPr>
            <a:t>1</a:t>
          </a:r>
          <a:r>
            <a:rPr lang="zh-CN" altLang="en-US" sz="1400" b="1" dirty="0" smtClean="0">
              <a:latin typeface="思源黑体 CN Normal" pitchFamily="34" charset="-122"/>
              <a:ea typeface="思源黑体 CN Normal" pitchFamily="34" charset="-122"/>
            </a:rPr>
            <a:t>周</a:t>
          </a:r>
          <a:endParaRPr lang="zh-CN" altLang="en-US" sz="1400" b="1" dirty="0">
            <a:latin typeface="思源黑体 CN Normal" pitchFamily="34" charset="-122"/>
            <a:ea typeface="思源黑体 CN Normal" pitchFamily="34" charset="-122"/>
          </a:endParaRPr>
        </a:p>
      </dgm:t>
    </dgm:pt>
    <dgm:pt modelId="{2D02FF85-40B5-418A-82B5-1277EDA6A009}" cxnId="{5847E7CE-D9C4-4A24-A96E-EFEC99355A76}" type="par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2059F45-CBDB-4DF4-BA5A-BC573BCB09A4}" cxnId="{5847E7CE-D9C4-4A24-A96E-EFEC99355A76}" type="sib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CE3128C-8BA4-49ED-A0AC-7A91282B5BD3}">
      <dgm:prSet phldrT="[文本]" custT="1"/>
      <dgm:spPr>
        <a:ln>
          <a:solidFill>
            <a:srgbClr val="A0D4C6"/>
          </a:solidFill>
        </a:ln>
      </dgm:spPr>
      <dgm:t>
        <a:bodyPr/>
        <a:lstStyle/>
        <a:p>
          <a:r>
            <a:rPr lang="zh-CN" altLang="en-US" sz="1400" dirty="0" smtClean="0">
              <a:latin typeface="思源黑体 CN Normal" pitchFamily="34" charset="-122"/>
              <a:ea typeface="思源黑体 CN Normal" pitchFamily="34" charset="-122"/>
            </a:rPr>
            <a:t>免疫原制备</a:t>
          </a:r>
          <a:endParaRPr lang="zh-CN" altLang="en-US" sz="1400" dirty="0">
            <a:latin typeface="思源黑体 CN Normal" pitchFamily="34" charset="-122"/>
            <a:ea typeface="思源黑体 CN Normal" pitchFamily="34" charset="-122"/>
          </a:endParaRPr>
        </a:p>
      </dgm:t>
    </dgm:pt>
    <dgm:pt modelId="{2818EF15-E1CD-4774-B01E-B41E2EEC92EB}" cxnId="{04D507DE-8E30-4C59-92DF-16079BB24178}" type="par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C7F36FD-5938-44CF-970A-F2F8387BC36B}" cxnId="{04D507DE-8E30-4C59-92DF-16079BB24178}" type="sib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D00FFDB-E3AC-47F6-BF1D-B4B23427ECD9}">
      <dgm:prSet phldrT="[文本]" custT="1"/>
      <dgm:spPr>
        <a:solidFill>
          <a:srgbClr val="78C2AF"/>
        </a:solidFill>
        <a:ln>
          <a:noFill/>
        </a:ln>
      </dgm:spPr>
      <dgm:t>
        <a:bodyPr/>
        <a:lstStyle/>
        <a:p>
          <a:pPr>
            <a:lnSpc>
              <a:spcPct val="60000"/>
            </a:lnSpc>
          </a:pPr>
          <a:r>
            <a:rPr lang="en-US" altLang="zh-CN" sz="1100" b="1" dirty="0" smtClean="0">
              <a:latin typeface="思源黑体 CN Normal" pitchFamily="34" charset="-122"/>
              <a:ea typeface="思源黑体 CN Normal" pitchFamily="34" charset="-122"/>
            </a:rPr>
            <a:t>9~11</a:t>
          </a:r>
          <a:r>
            <a:rPr lang="zh-CN" altLang="en-US" sz="1100" b="1" dirty="0" smtClean="0">
              <a:latin typeface="思源黑体 CN Normal" pitchFamily="34" charset="-122"/>
              <a:ea typeface="思源黑体 CN Normal" pitchFamily="34" charset="-122"/>
            </a:rPr>
            <a:t>周</a:t>
          </a:r>
          <a:endParaRPr lang="zh-CN" altLang="en-US" sz="1100" b="1" dirty="0">
            <a:latin typeface="思源黑体 CN Normal" pitchFamily="34" charset="-122"/>
            <a:ea typeface="思源黑体 CN Normal" pitchFamily="34" charset="-122"/>
          </a:endParaRPr>
        </a:p>
      </dgm:t>
    </dgm:pt>
    <dgm:pt modelId="{02FB3355-2DE7-4AE0-A7C5-EAC9FB14637C}" cxnId="{1D1148A7-E01A-46E7-98EC-9D6D072A8F70}" type="par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F5B5AD1-45F7-48D4-BDD6-520E45E1B6D7}" cxnId="{1D1148A7-E01A-46E7-98EC-9D6D072A8F70}" type="sib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1696305-406B-485E-BE6B-22DEDF92159E}">
      <dgm:prSet phldrT="[文本]" custT="1"/>
      <dgm:spPr>
        <a:ln>
          <a:solidFill>
            <a:srgbClr val="78C2AF"/>
          </a:solidFill>
        </a:ln>
      </dgm:spPr>
      <dgm:t>
        <a:bodyPr/>
        <a:lstStyle/>
        <a:p>
          <a:r>
            <a:rPr lang="zh-CN" altLang="en-US" sz="1400" dirty="0" smtClean="0">
              <a:latin typeface="思源黑体 CN Normal" pitchFamily="34" charset="-122"/>
              <a:ea typeface="思源黑体 CN Normal" pitchFamily="34" charset="-122"/>
            </a:rPr>
            <a:t>动物免疫及效价检测</a:t>
          </a:r>
          <a:endParaRPr lang="zh-CN" altLang="en-US" sz="1400" dirty="0">
            <a:latin typeface="思源黑体 CN Normal" pitchFamily="34" charset="-122"/>
            <a:ea typeface="思源黑体 CN Normal" pitchFamily="34" charset="-122"/>
          </a:endParaRPr>
        </a:p>
      </dgm:t>
    </dgm:pt>
    <dgm:pt modelId="{AF663965-30BF-4227-8BD0-68E4FC714CE3}" cxnId="{B4ED6D93-E139-4FB9-B1F2-04866F69B822}" type="par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18F234D-B060-4F81-9DF1-9AAFEB5C4539}" cxnId="{B4ED6D93-E139-4FB9-B1F2-04866F69B822}" type="sib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99A6D64-D6D2-4E4A-9206-1094E84F6948}">
      <dgm:prSet phldrT="[文本]" custT="1"/>
      <dgm:spPr>
        <a:solidFill>
          <a:srgbClr val="49A58D"/>
        </a:solidFill>
        <a:ln>
          <a:noFill/>
        </a:ln>
      </dgm:spPr>
      <dgm:t>
        <a:bodyPr/>
        <a:lstStyle/>
        <a:p>
          <a:r>
            <a:rPr lang="en-US" altLang="zh-CN" sz="1400" b="1" dirty="0" smtClean="0">
              <a:latin typeface="思源黑体 CN Normal" pitchFamily="34" charset="-122"/>
              <a:ea typeface="思源黑体 CN Normal" pitchFamily="34" charset="-122"/>
            </a:rPr>
            <a:t>2-5</a:t>
          </a:r>
          <a:r>
            <a:rPr lang="zh-CN" altLang="en-US" sz="1400" b="1" dirty="0" smtClean="0">
              <a:latin typeface="思源黑体 CN Normal" pitchFamily="34" charset="-122"/>
              <a:ea typeface="思源黑体 CN Normal" pitchFamily="34" charset="-122"/>
            </a:rPr>
            <a:t>周</a:t>
          </a:r>
          <a:endParaRPr lang="zh-CN" altLang="en-US" sz="1400" b="1" dirty="0">
            <a:latin typeface="思源黑体 CN Normal" pitchFamily="34" charset="-122"/>
            <a:ea typeface="思源黑体 CN Normal" pitchFamily="34" charset="-122"/>
          </a:endParaRPr>
        </a:p>
      </dgm:t>
    </dgm:pt>
    <dgm:pt modelId="{B8395F68-037E-4F36-9C4A-6EE5139C29E2}" cxnId="{3C7E290B-62D5-4D0C-8B62-17DA52D411E1}" type="par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F20661B-61CA-4C4C-8F37-99EA9D92480F}" cxnId="{3C7E290B-62D5-4D0C-8B62-17DA52D411E1}" type="sib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0C70BE1-3007-487C-A7AB-B7D40338C316}">
      <dgm:prSet custT="1"/>
      <dgm:spPr>
        <a:solidFill>
          <a:srgbClr val="449A83"/>
        </a:solidFill>
        <a:ln>
          <a:noFill/>
        </a:ln>
      </dgm:spPr>
      <dgm:t>
        <a:bodyPr/>
        <a:lstStyle/>
        <a:p>
          <a:r>
            <a:rPr lang="en-US" altLang="zh-CN" sz="1400" b="1" dirty="0" smtClean="0">
              <a:latin typeface="思源黑体 CN Normal" pitchFamily="34" charset="-122"/>
              <a:ea typeface="思源黑体 CN Normal" pitchFamily="34" charset="-122"/>
            </a:rPr>
            <a:t>3-5</a:t>
          </a:r>
          <a:r>
            <a:rPr lang="zh-CN" altLang="en-US" sz="1400" b="1" dirty="0" smtClean="0">
              <a:latin typeface="思源黑体 CN Normal" pitchFamily="34" charset="-122"/>
              <a:ea typeface="思源黑体 CN Normal" pitchFamily="34" charset="-122"/>
            </a:rPr>
            <a:t>周</a:t>
          </a:r>
          <a:endParaRPr lang="zh-CN" altLang="en-US" sz="1400" b="1" dirty="0">
            <a:latin typeface="思源黑体 CN Normal" pitchFamily="34" charset="-122"/>
            <a:ea typeface="思源黑体 CN Normal" pitchFamily="34" charset="-122"/>
          </a:endParaRPr>
        </a:p>
      </dgm:t>
    </dgm:pt>
    <dgm:pt modelId="{1E195288-8F6E-4CAA-BA89-317622C01409}" cxnId="{D0C3EBB7-FF39-4847-87B1-87EBD7F3CF62}" type="par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9B72A2B-1435-4BA0-98BE-65B81B9846C5}" cxnId="{D0C3EBB7-FF39-4847-87B1-87EBD7F3CF62}" type="sib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5BAFEDD-7897-44E5-B48F-4E4554A70D5D}">
      <dgm:prSet custT="1"/>
      <dgm:spPr>
        <a:solidFill>
          <a:srgbClr val="3F8D79"/>
        </a:solidFill>
        <a:ln>
          <a:noFill/>
        </a:ln>
      </dgm:spPr>
      <dgm:t>
        <a:bodyPr/>
        <a:lstStyle/>
        <a:p>
          <a:r>
            <a:rPr lang="en-US" altLang="zh-CN" sz="1400" b="1" dirty="0" smtClean="0">
              <a:latin typeface="思源黑体 CN Normal" pitchFamily="34" charset="-122"/>
              <a:ea typeface="思源黑体 CN Normal" pitchFamily="34" charset="-122"/>
            </a:rPr>
            <a:t>2-4</a:t>
          </a:r>
          <a:r>
            <a:rPr lang="zh-CN" altLang="en-US" sz="1400" b="1" dirty="0" smtClean="0">
              <a:latin typeface="思源黑体 CN Normal" pitchFamily="34" charset="-122"/>
              <a:ea typeface="思源黑体 CN Normal" pitchFamily="34" charset="-122"/>
            </a:rPr>
            <a:t>周</a:t>
          </a:r>
          <a:endParaRPr lang="zh-CN" altLang="en-US" sz="1400" b="1" dirty="0">
            <a:latin typeface="思源黑体 CN Normal" pitchFamily="34" charset="-122"/>
            <a:ea typeface="思源黑体 CN Normal" pitchFamily="34" charset="-122"/>
          </a:endParaRPr>
        </a:p>
      </dgm:t>
    </dgm:pt>
    <dgm:pt modelId="{A0E8D91F-8BD3-40C6-885B-3661908E8BB8}" cxnId="{1BEC2036-1EEB-457B-BC6B-A80884233CAD}" type="par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4C4F16C-C65B-40D3-AEA5-C80FB30A6B7B}" cxnId="{1BEC2036-1EEB-457B-BC6B-A80884233CAD}" type="sib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B5E0DCA-D6BE-48CD-B8C8-F9A8B2492F42}">
      <dgm:prSet custT="1"/>
      <dgm:spPr>
        <a:solidFill>
          <a:srgbClr val="377D6C"/>
        </a:solidFill>
        <a:ln>
          <a:noFill/>
        </a:ln>
      </dgm:spPr>
      <dgm:t>
        <a:bodyPr/>
        <a:lstStyle/>
        <a:p>
          <a:r>
            <a:rPr lang="en-US" altLang="zh-CN" sz="1400" b="1" dirty="0" smtClean="0">
              <a:latin typeface="思源黑体 CN Normal" pitchFamily="34" charset="-122"/>
              <a:ea typeface="思源黑体 CN Normal" pitchFamily="34" charset="-122"/>
            </a:rPr>
            <a:t>2</a:t>
          </a:r>
          <a:r>
            <a:rPr lang="zh-CN" altLang="en-US" sz="1400" b="1" dirty="0" smtClean="0">
              <a:latin typeface="思源黑体 CN Normal" pitchFamily="34" charset="-122"/>
              <a:ea typeface="思源黑体 CN Normal" pitchFamily="34" charset="-122"/>
            </a:rPr>
            <a:t>周</a:t>
          </a:r>
          <a:endParaRPr lang="zh-CN" altLang="en-US" sz="1400" b="1" dirty="0">
            <a:latin typeface="思源黑体 CN Normal" pitchFamily="34" charset="-122"/>
            <a:ea typeface="思源黑体 CN Normal" pitchFamily="34" charset="-122"/>
          </a:endParaRPr>
        </a:p>
      </dgm:t>
    </dgm:pt>
    <dgm:pt modelId="{3787888A-01A0-44F5-8A56-F1FFC507EA4E}" cxnId="{3B9FE52F-75F8-4C5F-BBC6-FD57461135AC}" type="par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96F3906-08C8-40B7-8E23-3E6F9945450A}" cxnId="{3B9FE52F-75F8-4C5F-BBC6-FD57461135AC}" type="sib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BCFF500-15D4-4957-8CE0-9C7C5DFBA926}">
      <dgm:prSet custT="1"/>
      <dgm:spPr>
        <a:ln>
          <a:solidFill>
            <a:srgbClr val="49A58D"/>
          </a:solidFill>
        </a:ln>
      </dgm:spPr>
      <dgm:t>
        <a:bodyPr/>
        <a:lstStyle/>
        <a:p>
          <a:r>
            <a:rPr lang="zh-CN" altLang="en-US" sz="1400" dirty="0" smtClean="0">
              <a:latin typeface="思源黑体 CN Normal" pitchFamily="34" charset="-122"/>
              <a:ea typeface="思源黑体 CN Normal" pitchFamily="34" charset="-122"/>
            </a:rPr>
            <a:t>杂交瘤细胞融合</a:t>
          </a:r>
          <a:endParaRPr lang="zh-CN" altLang="en-US" sz="1400" dirty="0">
            <a:latin typeface="思源黑体 CN Normal" pitchFamily="34" charset="-122"/>
            <a:ea typeface="思源黑体 CN Normal" pitchFamily="34" charset="-122"/>
          </a:endParaRPr>
        </a:p>
      </dgm:t>
    </dgm:pt>
    <dgm:pt modelId="{D60152B4-7B34-4EAE-BDF8-B423BB19E79A}" cxnId="{AA0B9CE6-0CB4-4EA7-9E32-648D1AADBFF1}" type="par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74F231E-01AA-44A7-B7EB-76E83992BD56}" cxnId="{AA0B9CE6-0CB4-4EA7-9E32-648D1AADBFF1}" type="sib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C9DDF11-E166-4843-A90B-1B0343DF95D6}">
      <dgm:prSet custT="1"/>
      <dgm:spPr>
        <a:ln>
          <a:solidFill>
            <a:srgbClr val="449A83"/>
          </a:solidFill>
        </a:ln>
      </dgm:spPr>
      <dgm:t>
        <a:bodyPr/>
        <a:lstStyle/>
        <a:p>
          <a:r>
            <a:rPr lang="zh-CN" altLang="en-US" sz="1400" dirty="0" smtClean="0">
              <a:latin typeface="思源黑体 CN Normal" pitchFamily="34" charset="-122"/>
              <a:ea typeface="思源黑体 CN Normal" pitchFamily="34" charset="-122"/>
            </a:rPr>
            <a:t>亚克隆筛选</a:t>
          </a:r>
          <a:endParaRPr lang="zh-CN" altLang="en-US" sz="1400" dirty="0">
            <a:latin typeface="思源黑体 CN Normal" pitchFamily="34" charset="-122"/>
            <a:ea typeface="思源黑体 CN Normal" pitchFamily="34" charset="-122"/>
          </a:endParaRPr>
        </a:p>
      </dgm:t>
    </dgm:pt>
    <dgm:pt modelId="{8E76CB3B-9A66-4E1D-B339-32FE1DD99E4B}" cxnId="{24C7672E-3422-4071-A513-BC0D86CAB1BE}" type="par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D00D4B1-B9AB-4BEA-B268-A823EE766B09}" cxnId="{24C7672E-3422-4071-A513-BC0D86CAB1BE}" type="sib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3CB320B-B363-4697-8BF1-2BBBC482F04D}">
      <dgm:prSet custT="1"/>
      <dgm:spPr>
        <a:ln>
          <a:solidFill>
            <a:srgbClr val="3F8D79"/>
          </a:solidFill>
        </a:ln>
      </dgm:spPr>
      <dgm:t>
        <a:bodyPr/>
        <a:lstStyle/>
        <a:p>
          <a:r>
            <a:rPr lang="zh-CN" altLang="en-US" sz="1400" dirty="0" smtClean="0">
              <a:latin typeface="思源黑体 CN Normal" pitchFamily="34" charset="-122"/>
              <a:ea typeface="思源黑体 CN Normal" pitchFamily="34" charset="-122"/>
            </a:rPr>
            <a:t>生产纯化</a:t>
          </a:r>
          <a:endParaRPr lang="zh-CN" altLang="en-US" sz="1400" dirty="0">
            <a:latin typeface="思源黑体 CN Normal" pitchFamily="34" charset="-122"/>
            <a:ea typeface="思源黑体 CN Normal" pitchFamily="34" charset="-122"/>
          </a:endParaRPr>
        </a:p>
      </dgm:t>
    </dgm:pt>
    <dgm:pt modelId="{F35130A7-7FBF-4994-9BB3-BF4B28909CF9}" cxnId="{E10CB9DB-0A9A-482F-BC0F-607450E3FA19}" type="par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62BF891-0388-4F05-ACAE-29F12FC46C3D}" cxnId="{E10CB9DB-0A9A-482F-BC0F-607450E3FA19}" type="sib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0308C25-BF32-4B9D-9AC6-0373AE406964}">
      <dgm:prSet custT="1"/>
      <dgm:spPr>
        <a:ln>
          <a:solidFill>
            <a:srgbClr val="377D6C"/>
          </a:solidFill>
        </a:ln>
      </dgm:spPr>
      <dgm:t>
        <a:bodyPr/>
        <a:lstStyle/>
        <a:p>
          <a:r>
            <a:rPr lang="zh-CN" altLang="en-US" sz="1400" dirty="0" smtClean="0">
              <a:latin typeface="思源黑体 CN Normal" pitchFamily="34" charset="-122"/>
              <a:ea typeface="思源黑体 CN Normal" pitchFamily="34" charset="-122"/>
            </a:rPr>
            <a:t>抗体鉴定</a:t>
          </a:r>
          <a:endParaRPr lang="zh-CN" altLang="en-US" sz="1400" dirty="0">
            <a:latin typeface="思源黑体 CN Normal" pitchFamily="34" charset="-122"/>
            <a:ea typeface="思源黑体 CN Normal" pitchFamily="34" charset="-122"/>
          </a:endParaRPr>
        </a:p>
      </dgm:t>
    </dgm:pt>
    <dgm:pt modelId="{E2AEF1E3-96F9-4FCA-8CA4-CB375D3B0D54}" cxnId="{288565B1-D6F0-41AF-8862-F739DF0340ED}" type="par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219AD2F-D202-4353-9D4D-1A82EDA6727B}" cxnId="{288565B1-D6F0-41AF-8862-F739DF0340ED}" type="sib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0D455BD-3B09-4419-8E17-F3DC7EAEF4A5}" type="pres">
      <dgm:prSet presAssocID="{C4F0A738-81CE-458D-8CBD-A8A3D2879A8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3B802502-27C9-48ED-8400-D7CE2A6721BA}" type="pres">
      <dgm:prSet presAssocID="{80650FB6-59A8-44CA-9B2B-96A0F667FF00}" presName="composite" presStyleCnt="0"/>
      <dgm:spPr/>
    </dgm:pt>
    <dgm:pt modelId="{4D239535-0E7F-4AFF-A091-50B83484A3DA}" type="pres">
      <dgm:prSet presAssocID="{80650FB6-59A8-44CA-9B2B-96A0F667FF00}" presName="parentText" presStyleLbl="align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E7E2A3E-C827-4F04-B8D6-A19244550E82}" type="pres">
      <dgm:prSet presAssocID="{80650FB6-59A8-44CA-9B2B-96A0F667FF00}" presName="descendantText" presStyleLbl="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4033203-2A9A-4EE4-BE94-6B7AF7AAF814}" type="pres">
      <dgm:prSet presAssocID="{32059F45-CBDB-4DF4-BA5A-BC573BCB09A4}" presName="sp" presStyleCnt="0"/>
      <dgm:spPr/>
    </dgm:pt>
    <dgm:pt modelId="{46678A95-1FD1-4DC0-B830-9B130732B005}" type="pres">
      <dgm:prSet presAssocID="{5D00FFDB-E3AC-47F6-BF1D-B4B23427ECD9}" presName="composite" presStyleCnt="0"/>
      <dgm:spPr/>
    </dgm:pt>
    <dgm:pt modelId="{32B4002C-3CAA-473B-ADB3-7DCCC9BC7818}" type="pres">
      <dgm:prSet presAssocID="{5D00FFDB-E3AC-47F6-BF1D-B4B23427ECD9}" presName="parentText" presStyleLbl="alignNode1" presStyleIdx="1" presStyleCnt="6" custLinFactNeighborY="-66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E632D9D-85A4-4A81-8F95-1F7390F90532}" type="pres">
      <dgm:prSet presAssocID="{5D00FFDB-E3AC-47F6-BF1D-B4B23427ECD9}" presName="descendantText" presStyleLbl="alignAcc1" presStyleIdx="1" presStyleCnt="6" custLinFactNeighborX="1321" custLinFactNeighborY="275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9104E8C-EAAD-4E47-9FD9-14594926D619}" type="pres">
      <dgm:prSet presAssocID="{9F5B5AD1-45F7-48D4-BDD6-520E45E1B6D7}" presName="sp" presStyleCnt="0"/>
      <dgm:spPr/>
    </dgm:pt>
    <dgm:pt modelId="{5D75A9C9-23D3-403F-9A0E-8095968E1458}" type="pres">
      <dgm:prSet presAssocID="{A99A6D64-D6D2-4E4A-9206-1094E84F6948}" presName="composite" presStyleCnt="0"/>
      <dgm:spPr/>
    </dgm:pt>
    <dgm:pt modelId="{12B9DE10-DC58-45B7-A6C7-1F2FB4A4C3AD}" type="pres">
      <dgm:prSet presAssocID="{A99A6D64-D6D2-4E4A-9206-1094E84F6948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18FD516-1B1B-4305-8D67-818926302DB7}" type="pres">
      <dgm:prSet presAssocID="{A99A6D64-D6D2-4E4A-9206-1094E84F6948}" presName="descendantText" presStyleLbl="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FAC5174-615B-4B3F-ACBA-D0FA3D7A2494}" type="pres">
      <dgm:prSet presAssocID="{0F20661B-61CA-4C4C-8F37-99EA9D92480F}" presName="sp" presStyleCnt="0"/>
      <dgm:spPr/>
    </dgm:pt>
    <dgm:pt modelId="{05DB806E-D426-468C-9FB0-D77CE066E658}" type="pres">
      <dgm:prSet presAssocID="{40C70BE1-3007-487C-A7AB-B7D40338C316}" presName="composite" presStyleCnt="0"/>
      <dgm:spPr/>
    </dgm:pt>
    <dgm:pt modelId="{7A8F56C4-D224-4CAA-BB89-9EFEA4CE2DA3}" type="pres">
      <dgm:prSet presAssocID="{40C70BE1-3007-487C-A7AB-B7D40338C316}" presName="parentText" presStyleLbl="align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867FA10-4AA3-4EE8-AECA-5B45CEB1E40F}" type="pres">
      <dgm:prSet presAssocID="{40C70BE1-3007-487C-A7AB-B7D40338C316}" presName="descendantText" presStyleLbl="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DAC0F6E-0BB7-47C7-B8D1-642378A6CAFA}" type="pres">
      <dgm:prSet presAssocID="{29B72A2B-1435-4BA0-98BE-65B81B9846C5}" presName="sp" presStyleCnt="0"/>
      <dgm:spPr/>
    </dgm:pt>
    <dgm:pt modelId="{C4ADA05D-DDDF-4D6F-A6AF-9248C1D94127}" type="pres">
      <dgm:prSet presAssocID="{95BAFEDD-7897-44E5-B48F-4E4554A70D5D}" presName="composite" presStyleCnt="0"/>
      <dgm:spPr/>
    </dgm:pt>
    <dgm:pt modelId="{3365C7FF-5AEC-4843-8F11-BA1EAF50A14B}" type="pres">
      <dgm:prSet presAssocID="{95BAFEDD-7897-44E5-B48F-4E4554A70D5D}" presName="parentText" presStyleLbl="align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5081C67-E3A0-4857-9B3D-1BF0A773ED0D}" type="pres">
      <dgm:prSet presAssocID="{95BAFEDD-7897-44E5-B48F-4E4554A70D5D}" presName="descendantText" presStyleLbl="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59AA956-DF23-40C5-9AA9-5F295BEB85C7}" type="pres">
      <dgm:prSet presAssocID="{84C4F16C-C65B-40D3-AEA5-C80FB30A6B7B}" presName="sp" presStyleCnt="0"/>
      <dgm:spPr/>
    </dgm:pt>
    <dgm:pt modelId="{9B8BE522-1716-40BB-A36D-7E1F75C3075A}" type="pres">
      <dgm:prSet presAssocID="{FB5E0DCA-D6BE-48CD-B8C8-F9A8B2492F42}" presName="composite" presStyleCnt="0"/>
      <dgm:spPr/>
    </dgm:pt>
    <dgm:pt modelId="{EC147A51-67D2-492C-87F0-6A6BEF016C7B}" type="pres">
      <dgm:prSet presAssocID="{FB5E0DCA-D6BE-48CD-B8C8-F9A8B2492F42}" presName="parentText" presStyleLbl="align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E2839B4-6F36-4F0E-B8ED-90D9161F51F8}" type="pres">
      <dgm:prSet presAssocID="{FB5E0DCA-D6BE-48CD-B8C8-F9A8B2492F42}" presName="descendantText" presStyleLbl="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B4ED6D93-E139-4FB9-B1F2-04866F69B822}" srcId="{5D00FFDB-E3AC-47F6-BF1D-B4B23427ECD9}" destId="{31696305-406B-485E-BE6B-22DEDF92159E}" srcOrd="0" destOrd="0" parTransId="{AF663965-30BF-4227-8BD0-68E4FC714CE3}" sibTransId="{818F234D-B060-4F81-9DF1-9AAFEB5C4539}"/>
    <dgm:cxn modelId="{640665E5-4AAD-45B8-95FE-12722929C088}" type="presOf" srcId="{C4F0A738-81CE-458D-8CBD-A8A3D2879A85}" destId="{10D455BD-3B09-4419-8E17-F3DC7EAEF4A5}" srcOrd="0" destOrd="0" presId="urn:microsoft.com/office/officeart/2005/8/layout/chevron2"/>
    <dgm:cxn modelId="{278C54C7-C5D1-43A8-99DA-8B2599319509}" type="presOf" srcId="{5D00FFDB-E3AC-47F6-BF1D-B4B23427ECD9}" destId="{32B4002C-3CAA-473B-ADB3-7DCCC9BC7818}" srcOrd="0" destOrd="0" presId="urn:microsoft.com/office/officeart/2005/8/layout/chevron2"/>
    <dgm:cxn modelId="{D0C3EBB7-FF39-4847-87B1-87EBD7F3CF62}" srcId="{C4F0A738-81CE-458D-8CBD-A8A3D2879A85}" destId="{40C70BE1-3007-487C-A7AB-B7D40338C316}" srcOrd="3" destOrd="0" parTransId="{1E195288-8F6E-4CAA-BA89-317622C01409}" sibTransId="{29B72A2B-1435-4BA0-98BE-65B81B9846C5}"/>
    <dgm:cxn modelId="{AA0B9CE6-0CB4-4EA7-9E32-648D1AADBFF1}" srcId="{A99A6D64-D6D2-4E4A-9206-1094E84F6948}" destId="{8BCFF500-15D4-4957-8CE0-9C7C5DFBA926}" srcOrd="0" destOrd="0" parTransId="{D60152B4-7B34-4EAE-BDF8-B423BB19E79A}" sibTransId="{574F231E-01AA-44A7-B7EB-76E83992BD56}"/>
    <dgm:cxn modelId="{24C7672E-3422-4071-A513-BC0D86CAB1BE}" srcId="{40C70BE1-3007-487C-A7AB-B7D40338C316}" destId="{AC9DDF11-E166-4843-A90B-1B0343DF95D6}" srcOrd="0" destOrd="0" parTransId="{8E76CB3B-9A66-4E1D-B339-32FE1DD99E4B}" sibTransId="{3D00D4B1-B9AB-4BEA-B268-A823EE766B09}"/>
    <dgm:cxn modelId="{E10CB9DB-0A9A-482F-BC0F-607450E3FA19}" srcId="{95BAFEDD-7897-44E5-B48F-4E4554A70D5D}" destId="{E3CB320B-B363-4697-8BF1-2BBBC482F04D}" srcOrd="0" destOrd="0" parTransId="{F35130A7-7FBF-4994-9BB3-BF4B28909CF9}" sibTransId="{E62BF891-0388-4F05-ACAE-29F12FC46C3D}"/>
    <dgm:cxn modelId="{001E344B-25CD-41FB-9524-190F7AF1DA60}" type="presOf" srcId="{E3CB320B-B363-4697-8BF1-2BBBC482F04D}" destId="{C5081C67-E3A0-4857-9B3D-1BF0A773ED0D}" srcOrd="0" destOrd="0" presId="urn:microsoft.com/office/officeart/2005/8/layout/chevron2"/>
    <dgm:cxn modelId="{5847E7CE-D9C4-4A24-A96E-EFEC99355A76}" srcId="{C4F0A738-81CE-458D-8CBD-A8A3D2879A85}" destId="{80650FB6-59A8-44CA-9B2B-96A0F667FF00}" srcOrd="0" destOrd="0" parTransId="{2D02FF85-40B5-418A-82B5-1277EDA6A009}" sibTransId="{32059F45-CBDB-4DF4-BA5A-BC573BCB09A4}"/>
    <dgm:cxn modelId="{6718C5E0-2735-4B6A-86AC-22323F749794}" type="presOf" srcId="{A99A6D64-D6D2-4E4A-9206-1094E84F6948}" destId="{12B9DE10-DC58-45B7-A6C7-1F2FB4A4C3AD}" srcOrd="0" destOrd="0" presId="urn:microsoft.com/office/officeart/2005/8/layout/chevron2"/>
    <dgm:cxn modelId="{3B9FE52F-75F8-4C5F-BBC6-FD57461135AC}" srcId="{C4F0A738-81CE-458D-8CBD-A8A3D2879A85}" destId="{FB5E0DCA-D6BE-48CD-B8C8-F9A8B2492F42}" srcOrd="5" destOrd="0" parTransId="{3787888A-01A0-44F5-8A56-F1FFC507EA4E}" sibTransId="{796F3906-08C8-40B7-8E23-3E6F9945450A}"/>
    <dgm:cxn modelId="{4EE73192-3D05-415A-AD72-04DF15141E07}" type="presOf" srcId="{95BAFEDD-7897-44E5-B48F-4E4554A70D5D}" destId="{3365C7FF-5AEC-4843-8F11-BA1EAF50A14B}" srcOrd="0" destOrd="0" presId="urn:microsoft.com/office/officeart/2005/8/layout/chevron2"/>
    <dgm:cxn modelId="{D09FF32F-7A25-4E34-B18F-6E53C4EDE153}" type="presOf" srcId="{80650FB6-59A8-44CA-9B2B-96A0F667FF00}" destId="{4D239535-0E7F-4AFF-A091-50B83484A3DA}" srcOrd="0" destOrd="0" presId="urn:microsoft.com/office/officeart/2005/8/layout/chevron2"/>
    <dgm:cxn modelId="{04D507DE-8E30-4C59-92DF-16079BB24178}" srcId="{80650FB6-59A8-44CA-9B2B-96A0F667FF00}" destId="{9CE3128C-8BA4-49ED-A0AC-7A91282B5BD3}" srcOrd="0" destOrd="0" parTransId="{2818EF15-E1CD-4774-B01E-B41E2EEC92EB}" sibTransId="{FC7F36FD-5938-44CF-970A-F2F8387BC36B}"/>
    <dgm:cxn modelId="{17DB542B-CD02-49E8-9F30-DD8B20074CDA}" type="presOf" srcId="{10308C25-BF32-4B9D-9AC6-0373AE406964}" destId="{8E2839B4-6F36-4F0E-B8ED-90D9161F51F8}" srcOrd="0" destOrd="0" presId="urn:microsoft.com/office/officeart/2005/8/layout/chevron2"/>
    <dgm:cxn modelId="{288565B1-D6F0-41AF-8862-F739DF0340ED}" srcId="{FB5E0DCA-D6BE-48CD-B8C8-F9A8B2492F42}" destId="{10308C25-BF32-4B9D-9AC6-0373AE406964}" srcOrd="0" destOrd="0" parTransId="{E2AEF1E3-96F9-4FCA-8CA4-CB375D3B0D54}" sibTransId="{4219AD2F-D202-4353-9D4D-1A82EDA6727B}"/>
    <dgm:cxn modelId="{1D1148A7-E01A-46E7-98EC-9D6D072A8F70}" srcId="{C4F0A738-81CE-458D-8CBD-A8A3D2879A85}" destId="{5D00FFDB-E3AC-47F6-BF1D-B4B23427ECD9}" srcOrd="1" destOrd="0" parTransId="{02FB3355-2DE7-4AE0-A7C5-EAC9FB14637C}" sibTransId="{9F5B5AD1-45F7-48D4-BDD6-520E45E1B6D7}"/>
    <dgm:cxn modelId="{60888C4C-D956-43F8-9E16-F76F818DE9F5}" type="presOf" srcId="{31696305-406B-485E-BE6B-22DEDF92159E}" destId="{3E632D9D-85A4-4A81-8F95-1F7390F90532}" srcOrd="0" destOrd="0" presId="urn:microsoft.com/office/officeart/2005/8/layout/chevron2"/>
    <dgm:cxn modelId="{FA62A41B-D474-46D3-B613-6BF2CEB25B52}" type="presOf" srcId="{9CE3128C-8BA4-49ED-A0AC-7A91282B5BD3}" destId="{DE7E2A3E-C827-4F04-B8D6-A19244550E82}" srcOrd="0" destOrd="0" presId="urn:microsoft.com/office/officeart/2005/8/layout/chevron2"/>
    <dgm:cxn modelId="{7A4587A7-DBF4-4302-ADF0-F9BBDDC788CD}" type="presOf" srcId="{FB5E0DCA-D6BE-48CD-B8C8-F9A8B2492F42}" destId="{EC147A51-67D2-492C-87F0-6A6BEF016C7B}" srcOrd="0" destOrd="0" presId="urn:microsoft.com/office/officeart/2005/8/layout/chevron2"/>
    <dgm:cxn modelId="{1BEC2036-1EEB-457B-BC6B-A80884233CAD}" srcId="{C4F0A738-81CE-458D-8CBD-A8A3D2879A85}" destId="{95BAFEDD-7897-44E5-B48F-4E4554A70D5D}" srcOrd="4" destOrd="0" parTransId="{A0E8D91F-8BD3-40C6-885B-3661908E8BB8}" sibTransId="{84C4F16C-C65B-40D3-AEA5-C80FB30A6B7B}"/>
    <dgm:cxn modelId="{6A36B5D0-8048-46FD-BF7F-8B240C29B00B}" type="presOf" srcId="{AC9DDF11-E166-4843-A90B-1B0343DF95D6}" destId="{3867FA10-4AA3-4EE8-AECA-5B45CEB1E40F}" srcOrd="0" destOrd="0" presId="urn:microsoft.com/office/officeart/2005/8/layout/chevron2"/>
    <dgm:cxn modelId="{3C7E290B-62D5-4D0C-8B62-17DA52D411E1}" srcId="{C4F0A738-81CE-458D-8CBD-A8A3D2879A85}" destId="{A99A6D64-D6D2-4E4A-9206-1094E84F6948}" srcOrd="2" destOrd="0" parTransId="{B8395F68-037E-4F36-9C4A-6EE5139C29E2}" sibTransId="{0F20661B-61CA-4C4C-8F37-99EA9D92480F}"/>
    <dgm:cxn modelId="{A91A3B53-C272-4C58-94F2-F4618A7C54B9}" type="presOf" srcId="{40C70BE1-3007-487C-A7AB-B7D40338C316}" destId="{7A8F56C4-D224-4CAA-BB89-9EFEA4CE2DA3}" srcOrd="0" destOrd="0" presId="urn:microsoft.com/office/officeart/2005/8/layout/chevron2"/>
    <dgm:cxn modelId="{9EF59AEE-C05C-43CE-BCDC-829AF25F58B1}" type="presOf" srcId="{8BCFF500-15D4-4957-8CE0-9C7C5DFBA926}" destId="{D18FD516-1B1B-4305-8D67-818926302DB7}" srcOrd="0" destOrd="0" presId="urn:microsoft.com/office/officeart/2005/8/layout/chevron2"/>
    <dgm:cxn modelId="{735964A1-ACD2-453C-8BCB-1F0BAA6D7DB2}" type="presParOf" srcId="{10D455BD-3B09-4419-8E17-F3DC7EAEF4A5}" destId="{3B802502-27C9-48ED-8400-D7CE2A6721BA}" srcOrd="0" destOrd="0" presId="urn:microsoft.com/office/officeart/2005/8/layout/chevron2"/>
    <dgm:cxn modelId="{526E707C-1663-4706-85DD-A5766D27C04D}" type="presParOf" srcId="{3B802502-27C9-48ED-8400-D7CE2A6721BA}" destId="{4D239535-0E7F-4AFF-A091-50B83484A3DA}" srcOrd="0" destOrd="0" presId="urn:microsoft.com/office/officeart/2005/8/layout/chevron2"/>
    <dgm:cxn modelId="{25A1C05B-3E0D-4F61-BE23-E5CDE056F018}" type="presParOf" srcId="{3B802502-27C9-48ED-8400-D7CE2A6721BA}" destId="{DE7E2A3E-C827-4F04-B8D6-A19244550E82}" srcOrd="1" destOrd="0" presId="urn:microsoft.com/office/officeart/2005/8/layout/chevron2"/>
    <dgm:cxn modelId="{AB900666-1A7A-4743-9D57-C5241C6676C1}" type="presParOf" srcId="{10D455BD-3B09-4419-8E17-F3DC7EAEF4A5}" destId="{64033203-2A9A-4EE4-BE94-6B7AF7AAF814}" srcOrd="1" destOrd="0" presId="urn:microsoft.com/office/officeart/2005/8/layout/chevron2"/>
    <dgm:cxn modelId="{BF2F55B3-CC60-4F29-8884-7BF62394587E}" type="presParOf" srcId="{10D455BD-3B09-4419-8E17-F3DC7EAEF4A5}" destId="{46678A95-1FD1-4DC0-B830-9B130732B005}" srcOrd="2" destOrd="0" presId="urn:microsoft.com/office/officeart/2005/8/layout/chevron2"/>
    <dgm:cxn modelId="{A6FCF8BC-489F-485C-BB29-4AC178B3DF59}" type="presParOf" srcId="{46678A95-1FD1-4DC0-B830-9B130732B005}" destId="{32B4002C-3CAA-473B-ADB3-7DCCC9BC7818}" srcOrd="0" destOrd="0" presId="urn:microsoft.com/office/officeart/2005/8/layout/chevron2"/>
    <dgm:cxn modelId="{66695734-32F4-4155-AF37-5F67DDD18591}" type="presParOf" srcId="{46678A95-1FD1-4DC0-B830-9B130732B005}" destId="{3E632D9D-85A4-4A81-8F95-1F7390F90532}" srcOrd="1" destOrd="0" presId="urn:microsoft.com/office/officeart/2005/8/layout/chevron2"/>
    <dgm:cxn modelId="{EF16F8AE-7F8A-433D-B67A-AA7248B90B74}" type="presParOf" srcId="{10D455BD-3B09-4419-8E17-F3DC7EAEF4A5}" destId="{39104E8C-EAAD-4E47-9FD9-14594926D619}" srcOrd="3" destOrd="0" presId="urn:microsoft.com/office/officeart/2005/8/layout/chevron2"/>
    <dgm:cxn modelId="{8CA3E33F-80C2-4B1B-9798-EF013592EDBE}" type="presParOf" srcId="{10D455BD-3B09-4419-8E17-F3DC7EAEF4A5}" destId="{5D75A9C9-23D3-403F-9A0E-8095968E1458}" srcOrd="4" destOrd="0" presId="urn:microsoft.com/office/officeart/2005/8/layout/chevron2"/>
    <dgm:cxn modelId="{46F3EE9F-0F54-4E3F-8FAA-701B141A8DD3}" type="presParOf" srcId="{5D75A9C9-23D3-403F-9A0E-8095968E1458}" destId="{12B9DE10-DC58-45B7-A6C7-1F2FB4A4C3AD}" srcOrd="0" destOrd="0" presId="urn:microsoft.com/office/officeart/2005/8/layout/chevron2"/>
    <dgm:cxn modelId="{7EEBB693-83CE-4DB1-917D-BA7E56EC3A9F}" type="presParOf" srcId="{5D75A9C9-23D3-403F-9A0E-8095968E1458}" destId="{D18FD516-1B1B-4305-8D67-818926302DB7}" srcOrd="1" destOrd="0" presId="urn:microsoft.com/office/officeart/2005/8/layout/chevron2"/>
    <dgm:cxn modelId="{F82D6ABE-B0FE-4B56-98E8-DC1BE186CA13}" type="presParOf" srcId="{10D455BD-3B09-4419-8E17-F3DC7EAEF4A5}" destId="{6FAC5174-615B-4B3F-ACBA-D0FA3D7A2494}" srcOrd="5" destOrd="0" presId="urn:microsoft.com/office/officeart/2005/8/layout/chevron2"/>
    <dgm:cxn modelId="{FA467494-87A2-4597-91A5-B2BC8623F8D5}" type="presParOf" srcId="{10D455BD-3B09-4419-8E17-F3DC7EAEF4A5}" destId="{05DB806E-D426-468C-9FB0-D77CE066E658}" srcOrd="6" destOrd="0" presId="urn:microsoft.com/office/officeart/2005/8/layout/chevron2"/>
    <dgm:cxn modelId="{005D0FA2-FD3A-444A-8779-2E3686888DDA}" type="presParOf" srcId="{05DB806E-D426-468C-9FB0-D77CE066E658}" destId="{7A8F56C4-D224-4CAA-BB89-9EFEA4CE2DA3}" srcOrd="0" destOrd="0" presId="urn:microsoft.com/office/officeart/2005/8/layout/chevron2"/>
    <dgm:cxn modelId="{57B021D4-69D0-4541-BF58-5ECD08D5A2EE}" type="presParOf" srcId="{05DB806E-D426-468C-9FB0-D77CE066E658}" destId="{3867FA10-4AA3-4EE8-AECA-5B45CEB1E40F}" srcOrd="1" destOrd="0" presId="urn:microsoft.com/office/officeart/2005/8/layout/chevron2"/>
    <dgm:cxn modelId="{D866C4FC-554D-4BC0-B7E5-54AE2C849641}" type="presParOf" srcId="{10D455BD-3B09-4419-8E17-F3DC7EAEF4A5}" destId="{DDAC0F6E-0BB7-47C7-B8D1-642378A6CAFA}" srcOrd="7" destOrd="0" presId="urn:microsoft.com/office/officeart/2005/8/layout/chevron2"/>
    <dgm:cxn modelId="{7293E740-D8EF-4147-8CA4-27B30CC8A77E}" type="presParOf" srcId="{10D455BD-3B09-4419-8E17-F3DC7EAEF4A5}" destId="{C4ADA05D-DDDF-4D6F-A6AF-9248C1D94127}" srcOrd="8" destOrd="0" presId="urn:microsoft.com/office/officeart/2005/8/layout/chevron2"/>
    <dgm:cxn modelId="{FC82A069-8469-44E6-A5DE-E966A5C36520}" type="presParOf" srcId="{C4ADA05D-DDDF-4D6F-A6AF-9248C1D94127}" destId="{3365C7FF-5AEC-4843-8F11-BA1EAF50A14B}" srcOrd="0" destOrd="0" presId="urn:microsoft.com/office/officeart/2005/8/layout/chevron2"/>
    <dgm:cxn modelId="{AD102C76-203C-4CE5-9BAF-F749D86B8041}" type="presParOf" srcId="{C4ADA05D-DDDF-4D6F-A6AF-9248C1D94127}" destId="{C5081C67-E3A0-4857-9B3D-1BF0A773ED0D}" srcOrd="1" destOrd="0" presId="urn:microsoft.com/office/officeart/2005/8/layout/chevron2"/>
    <dgm:cxn modelId="{06FED8B4-10A1-4817-94FE-E481EBF0372E}" type="presParOf" srcId="{10D455BD-3B09-4419-8E17-F3DC7EAEF4A5}" destId="{859AA956-DF23-40C5-9AA9-5F295BEB85C7}" srcOrd="9" destOrd="0" presId="urn:microsoft.com/office/officeart/2005/8/layout/chevron2"/>
    <dgm:cxn modelId="{7293A6EC-B324-407B-B648-C5E1EE2A8D08}" type="presParOf" srcId="{10D455BD-3B09-4419-8E17-F3DC7EAEF4A5}" destId="{9B8BE522-1716-40BB-A36D-7E1F75C3075A}" srcOrd="10" destOrd="0" presId="urn:microsoft.com/office/officeart/2005/8/layout/chevron2"/>
    <dgm:cxn modelId="{57BD8D98-9956-4389-B3AA-8926C5CDCDEA}" type="presParOf" srcId="{9B8BE522-1716-40BB-A36D-7E1F75C3075A}" destId="{EC147A51-67D2-492C-87F0-6A6BEF016C7B}" srcOrd="0" destOrd="0" presId="urn:microsoft.com/office/officeart/2005/8/layout/chevron2"/>
    <dgm:cxn modelId="{73DCAC86-BB40-44AA-AD47-C15583665C6B}" type="presParOf" srcId="{9B8BE522-1716-40BB-A36D-7E1F75C3075A}" destId="{8E2839B4-6F36-4F0E-B8ED-90D9161F51F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7B973E8-4FCA-41EA-9AD3-1ACA88DF882A}" type="doc">
      <dgm:prSet loTypeId="urn:microsoft.com/office/officeart/2005/8/layout/chevron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CN" altLang="en-US"/>
        </a:p>
      </dgm:t>
    </dgm:pt>
    <dgm:pt modelId="{68840144-BAFB-4FC7-9696-B37F39ACE5E3}">
      <dgm:prSet phldrT="[文本]" custT="1"/>
      <dgm:spPr>
        <a:solidFill>
          <a:srgbClr val="A0D4C6"/>
        </a:solidFill>
        <a:ln>
          <a:noFill/>
        </a:ln>
      </dgm:spPr>
      <dgm:t>
        <a:bodyPr/>
        <a:lstStyle/>
        <a:p>
          <a:r>
            <a:rPr lang="en-US" altLang="zh-CN" sz="1400" b="1" dirty="0" smtClean="0">
              <a:latin typeface="思源黑体 CN Normal" pitchFamily="34" charset="-122"/>
              <a:ea typeface="思源黑体 CN Normal" pitchFamily="34" charset="-122"/>
            </a:rPr>
            <a:t>1</a:t>
          </a:r>
          <a:r>
            <a:rPr lang="zh-CN" altLang="en-US" sz="1400" b="1" dirty="0" smtClean="0">
              <a:latin typeface="思源黑体 CN Normal" pitchFamily="34" charset="-122"/>
              <a:ea typeface="思源黑体 CN Normal" pitchFamily="34" charset="-122"/>
            </a:rPr>
            <a:t>周</a:t>
          </a:r>
          <a:endParaRPr lang="zh-CN" altLang="en-US" sz="1400" b="1" dirty="0">
            <a:latin typeface="思源黑体 CN Normal" pitchFamily="34" charset="-122"/>
            <a:ea typeface="思源黑体 CN Normal" pitchFamily="34" charset="-122"/>
          </a:endParaRPr>
        </a:p>
      </dgm:t>
    </dgm:pt>
    <dgm:pt modelId="{97B27C3E-56A3-4CB1-AE60-4B94CC0828E5}" cxnId="{877BE778-6AFB-4CE1-99AF-81C29D33AF1C}" type="par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514C856-BDB9-40B0-AD71-11D4A3E3C65D}" cxnId="{877BE778-6AFB-4CE1-99AF-81C29D33AF1C}" type="sib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B0B1D2E-7AA9-45EA-B128-DA72FA083897}">
      <dgm:prSet phldrT="[文本]" custT="1"/>
      <dgm:spPr>
        <a:ln>
          <a:solidFill>
            <a:srgbClr val="A0D4C6"/>
          </a:solidFill>
        </a:ln>
      </dgm:spPr>
      <dgm:t>
        <a:bodyPr/>
        <a:lstStyle/>
        <a:p>
          <a:r>
            <a:rPr lang="zh-CN" altLang="en-US" sz="1400" dirty="0" smtClean="0">
              <a:latin typeface="思源黑体 CN Normal" pitchFamily="34" charset="-122"/>
              <a:ea typeface="思源黑体 CN Normal" pitchFamily="34" charset="-122"/>
            </a:rPr>
            <a:t>免疫原制备</a:t>
          </a:r>
          <a:endParaRPr lang="zh-CN" altLang="en-US" sz="1400" dirty="0">
            <a:latin typeface="思源黑体 CN Normal" pitchFamily="34" charset="-122"/>
            <a:ea typeface="思源黑体 CN Normal" pitchFamily="34" charset="-122"/>
          </a:endParaRPr>
        </a:p>
      </dgm:t>
    </dgm:pt>
    <dgm:pt modelId="{32BA38F4-7A6D-4EF0-AC5F-44BC8753DF1F}" cxnId="{116AA0D9-E87F-415C-81A4-01A1C039C999}" type="par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E0D2A04-EAD0-44F6-980B-D9D361BC4EC1}" cxnId="{116AA0D9-E87F-415C-81A4-01A1C039C999}" type="sib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FB84BBA-E25C-40A6-8152-17F9F213905B}">
      <dgm:prSet phldrT="[文本]" custT="1"/>
      <dgm:spPr>
        <a:solidFill>
          <a:srgbClr val="78C2AF"/>
        </a:solidFill>
        <a:ln>
          <a:noFill/>
        </a:ln>
      </dgm:spPr>
      <dgm:t>
        <a:bodyPr/>
        <a:lstStyle/>
        <a:p>
          <a:r>
            <a:rPr lang="en-US" altLang="zh-CN" sz="1400" b="1" dirty="0" smtClean="0">
              <a:latin typeface="思源黑体 CN Normal" pitchFamily="34" charset="-122"/>
              <a:ea typeface="思源黑体 CN Normal" pitchFamily="34" charset="-122"/>
            </a:rPr>
            <a:t>8-10</a:t>
          </a:r>
          <a:r>
            <a:rPr lang="zh-CN" altLang="en-US" sz="1400" b="1" dirty="0" smtClean="0">
              <a:latin typeface="思源黑体 CN Normal" pitchFamily="34" charset="-122"/>
              <a:ea typeface="思源黑体 CN Normal" pitchFamily="34" charset="-122"/>
            </a:rPr>
            <a:t>周</a:t>
          </a:r>
          <a:endParaRPr lang="zh-CN" altLang="en-US" sz="1400" b="1" dirty="0">
            <a:latin typeface="思源黑体 CN Normal" pitchFamily="34" charset="-122"/>
            <a:ea typeface="思源黑体 CN Normal" pitchFamily="34" charset="-122"/>
          </a:endParaRPr>
        </a:p>
      </dgm:t>
    </dgm:pt>
    <dgm:pt modelId="{34680827-C6B8-42D0-B103-FB83E014C925}" cxnId="{55CC67C4-FE8F-43E6-A4B0-40A12FC4357C}" type="par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7311FCB-793B-4223-BCCB-2D08A717B8F1}" cxnId="{55CC67C4-FE8F-43E6-A4B0-40A12FC4357C}" type="sib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2CD4004-2FDB-4349-95C7-85E5FF28668A}">
      <dgm:prSet phldrT="[文本]" custT="1"/>
      <dgm:spPr>
        <a:ln>
          <a:solidFill>
            <a:srgbClr val="78C2AF"/>
          </a:solidFill>
        </a:ln>
      </dgm:spPr>
      <dgm:t>
        <a:bodyPr/>
        <a:lstStyle/>
        <a:p>
          <a:r>
            <a:rPr lang="zh-CN" altLang="en-US" sz="1400" dirty="0" smtClean="0">
              <a:latin typeface="思源黑体 CN Normal" pitchFamily="34" charset="-122"/>
              <a:ea typeface="思源黑体 CN Normal" pitchFamily="34" charset="-122"/>
            </a:rPr>
            <a:t>动物免疫及效价检测</a:t>
          </a:r>
          <a:endParaRPr lang="zh-CN" altLang="en-US" sz="1400" dirty="0">
            <a:latin typeface="思源黑体 CN Normal" pitchFamily="34" charset="-122"/>
            <a:ea typeface="思源黑体 CN Normal" pitchFamily="34" charset="-122"/>
          </a:endParaRPr>
        </a:p>
      </dgm:t>
    </dgm:pt>
    <dgm:pt modelId="{B80F4D71-AD4A-4A3B-86FE-C49840B930A0}" cxnId="{0DA1FA7D-7692-4578-B66B-FE498A17396C}" type="par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5FA5E78-2B58-49BE-8966-A11A70589F84}" cxnId="{0DA1FA7D-7692-4578-B66B-FE498A17396C}" type="sib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10E824C-92F6-45BA-ABC6-55195ED647AA}">
      <dgm:prSet phldrT="[文本]" custT="1"/>
      <dgm:spPr>
        <a:solidFill>
          <a:srgbClr val="49A58D"/>
        </a:solidFill>
        <a:ln>
          <a:noFill/>
        </a:ln>
      </dgm:spPr>
      <dgm:t>
        <a:bodyPr/>
        <a:lstStyle/>
        <a:p>
          <a:r>
            <a:rPr lang="en-US" altLang="zh-CN" sz="1400" b="1" dirty="0" smtClean="0">
              <a:latin typeface="思源黑体 CN Normal" pitchFamily="34" charset="-122"/>
              <a:ea typeface="思源黑体 CN Normal" pitchFamily="34" charset="-122"/>
            </a:rPr>
            <a:t>1-2</a:t>
          </a:r>
          <a:r>
            <a:rPr lang="zh-CN" altLang="en-US" sz="1400" b="1" dirty="0" smtClean="0">
              <a:latin typeface="思源黑体 CN Normal" pitchFamily="34" charset="-122"/>
              <a:ea typeface="思源黑体 CN Normal" pitchFamily="34" charset="-122"/>
            </a:rPr>
            <a:t>周</a:t>
          </a:r>
          <a:endParaRPr lang="zh-CN" altLang="en-US" sz="1400" b="1" dirty="0">
            <a:latin typeface="思源黑体 CN Normal" pitchFamily="34" charset="-122"/>
            <a:ea typeface="思源黑体 CN Normal" pitchFamily="34" charset="-122"/>
          </a:endParaRPr>
        </a:p>
      </dgm:t>
    </dgm:pt>
    <dgm:pt modelId="{7B003541-CE2E-44BD-B47D-D6194479E255}" cxnId="{893BB7AE-6A7B-42F9-8664-D24A9A9FCE93}" type="par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9827482-C6FD-47DA-B441-63F45977FB16}" cxnId="{893BB7AE-6A7B-42F9-8664-D24A9A9FCE93}" type="sib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18A578A-D55D-4C5E-A1CA-36E76897920A}">
      <dgm:prSet phldrT="[文本]" custT="1"/>
      <dgm:spPr>
        <a:ln>
          <a:solidFill>
            <a:srgbClr val="49A58D"/>
          </a:solidFill>
        </a:ln>
      </dgm:spPr>
      <dgm:t>
        <a:bodyPr/>
        <a:lstStyle/>
        <a:p>
          <a:r>
            <a:rPr lang="zh-CN" altLang="en-US" sz="1400" dirty="0" smtClean="0">
              <a:latin typeface="思源黑体 CN Normal" pitchFamily="34" charset="-122"/>
              <a:ea typeface="思源黑体 CN Normal" pitchFamily="34" charset="-122"/>
            </a:rPr>
            <a:t>抗体纯化</a:t>
          </a:r>
          <a:endParaRPr lang="zh-CN" altLang="en-US" sz="1400" dirty="0">
            <a:latin typeface="思源黑体 CN Normal" pitchFamily="34" charset="-122"/>
            <a:ea typeface="思源黑体 CN Normal" pitchFamily="34" charset="-122"/>
          </a:endParaRPr>
        </a:p>
      </dgm:t>
    </dgm:pt>
    <dgm:pt modelId="{6826AEF8-BBD7-452C-95CE-37526BEDF82C}" cxnId="{7EF077CA-49AC-4938-BA4E-2361CA42EC50}" type="par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7048803-B223-40EE-993D-2E8E37244238}" cxnId="{7EF077CA-49AC-4938-BA4E-2361CA42EC50}" type="sib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FCCB341-D609-4D59-8CCE-EC6DA32402EC}">
      <dgm:prSet custT="1"/>
      <dgm:spPr>
        <a:solidFill>
          <a:srgbClr val="377D6C"/>
        </a:solidFill>
        <a:ln>
          <a:noFill/>
        </a:ln>
      </dgm:spPr>
      <dgm:t>
        <a:bodyPr/>
        <a:lstStyle/>
        <a:p>
          <a:r>
            <a:rPr lang="en-US" altLang="zh-CN" sz="1400" b="1" dirty="0" smtClean="0">
              <a:latin typeface="思源黑体 CN Normal" pitchFamily="34" charset="-122"/>
              <a:ea typeface="思源黑体 CN Normal" pitchFamily="34" charset="-122"/>
            </a:rPr>
            <a:t>1</a:t>
          </a:r>
          <a:r>
            <a:rPr lang="zh-CN" altLang="en-US" sz="1400" b="1" dirty="0" smtClean="0">
              <a:latin typeface="思源黑体 CN Normal" pitchFamily="34" charset="-122"/>
              <a:ea typeface="思源黑体 CN Normal" pitchFamily="34" charset="-122"/>
            </a:rPr>
            <a:t>周</a:t>
          </a:r>
          <a:endParaRPr lang="zh-CN" altLang="en-US" sz="1400" b="1" dirty="0">
            <a:latin typeface="思源黑体 CN Normal" pitchFamily="34" charset="-122"/>
            <a:ea typeface="思源黑体 CN Normal" pitchFamily="34" charset="-122"/>
          </a:endParaRPr>
        </a:p>
      </dgm:t>
    </dgm:pt>
    <dgm:pt modelId="{6DD3665B-B285-4D21-A39E-E764AA4FDFC6}" cxnId="{7A1CDD61-261E-4453-8805-FEC5E91326BF}" type="parTrans">
      <dgm:prSet/>
      <dgm:spPr/>
      <dgm:t>
        <a:bodyPr/>
        <a:lstStyle/>
        <a:p>
          <a:endParaRPr lang="zh-CN" altLang="en-US"/>
        </a:p>
      </dgm:t>
    </dgm:pt>
    <dgm:pt modelId="{CD00E5E5-18F0-452F-B961-21E8BE09AC01}" cxnId="{7A1CDD61-261E-4453-8805-FEC5E91326BF}" type="sibTrans">
      <dgm:prSet/>
      <dgm:spPr/>
      <dgm:t>
        <a:bodyPr/>
        <a:lstStyle/>
        <a:p>
          <a:endParaRPr lang="zh-CN" altLang="en-US"/>
        </a:p>
      </dgm:t>
    </dgm:pt>
    <dgm:pt modelId="{9C84A1CA-8A3D-4FAD-A585-BC688075015C}">
      <dgm:prSet custT="1"/>
      <dgm:spPr>
        <a:ln>
          <a:solidFill>
            <a:srgbClr val="377D6C"/>
          </a:solidFill>
        </a:ln>
      </dgm:spPr>
      <dgm:t>
        <a:bodyPr/>
        <a:lstStyle/>
        <a:p>
          <a:r>
            <a:rPr lang="zh-CN" altLang="en-US" sz="1400" dirty="0" smtClean="0">
              <a:latin typeface="思源黑体 CN Normal" pitchFamily="34" charset="-122"/>
              <a:ea typeface="思源黑体 CN Normal" pitchFamily="34" charset="-122"/>
            </a:rPr>
            <a:t>纯化后抗体鉴定</a:t>
          </a:r>
        </a:p>
      </dgm:t>
    </dgm:pt>
    <dgm:pt modelId="{23F9528F-88DD-49CC-A5F5-8F859D12C7E2}" cxnId="{27903C5C-E144-4384-8BB5-5C5172DD914A}" type="parTrans">
      <dgm:prSet/>
      <dgm:spPr/>
      <dgm:t>
        <a:bodyPr/>
        <a:lstStyle/>
        <a:p>
          <a:endParaRPr lang="zh-CN" altLang="en-US"/>
        </a:p>
      </dgm:t>
    </dgm:pt>
    <dgm:pt modelId="{7454E4A1-E923-4070-8E85-9F0D04F610AB}" cxnId="{27903C5C-E144-4384-8BB5-5C5172DD914A}" type="sibTrans">
      <dgm:prSet/>
      <dgm:spPr/>
      <dgm:t>
        <a:bodyPr/>
        <a:lstStyle/>
        <a:p>
          <a:endParaRPr lang="zh-CN" altLang="en-US"/>
        </a:p>
      </dgm:t>
    </dgm:pt>
    <dgm:pt modelId="{52B0C354-2DCE-40A5-90F8-EA2DCBA0D83A}" type="pres">
      <dgm:prSet presAssocID="{77B973E8-4FCA-41EA-9AD3-1ACA88DF882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63EDE154-D0C3-4BCF-99EA-40C35046B99C}" type="pres">
      <dgm:prSet presAssocID="{68840144-BAFB-4FC7-9696-B37F39ACE5E3}" presName="composite" presStyleCnt="0"/>
      <dgm:spPr/>
    </dgm:pt>
    <dgm:pt modelId="{F5FF86A2-28F4-45F4-A9D3-B4963021290D}" type="pres">
      <dgm:prSet presAssocID="{68840144-BAFB-4FC7-9696-B37F39ACE5E3}" presName="parentText" presStyleLbl="alignNode1" presStyleIdx="0" presStyleCnt="4" custScaleX="112698" custLinFactNeighborX="-2631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9EDBDB5-A924-4391-9576-C5B91455617D}" type="pres">
      <dgm:prSet presAssocID="{68840144-BAFB-4FC7-9696-B37F39ACE5E3}" presName="descendantText" presStyleLbl="alignAcc1" presStyleIdx="0" presStyleCnt="4" custScaleY="100000" custLinFactNeighborX="1736" custLinFactNeighborY="155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6CCC147-ACBD-4729-8EFA-D6C99EF588F4}" type="pres">
      <dgm:prSet presAssocID="{0514C856-BDB9-40B0-AD71-11D4A3E3C65D}" presName="sp" presStyleCnt="0"/>
      <dgm:spPr/>
    </dgm:pt>
    <dgm:pt modelId="{68CBD47F-0CF7-4EB3-951D-2A363921B539}" type="pres">
      <dgm:prSet presAssocID="{3FB84BBA-E25C-40A6-8152-17F9F213905B}" presName="composite" presStyleCnt="0"/>
      <dgm:spPr/>
    </dgm:pt>
    <dgm:pt modelId="{A4EAD634-4FD3-49EC-8462-A6A339186E59}" type="pres">
      <dgm:prSet presAssocID="{3FB84BBA-E25C-40A6-8152-17F9F213905B}" presName="parentText" presStyleLbl="alignNode1" presStyleIdx="1" presStyleCnt="4" custScaleX="112698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D7AFD29-3DB2-464C-9F4B-9F09813F22C0}" type="pres">
      <dgm:prSet presAssocID="{3FB84BBA-E25C-40A6-8152-17F9F213905B}" presName="descendantText" presStyleLbl="alignAcc1" presStyleIdx="1" presStyleCnt="4" custLinFactNeighborX="276" custLinFactNeighborY="311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4CDA1B3-89D2-4032-BC47-0B6F66A273E6}" type="pres">
      <dgm:prSet presAssocID="{37311FCB-793B-4223-BCCB-2D08A717B8F1}" presName="sp" presStyleCnt="0"/>
      <dgm:spPr/>
    </dgm:pt>
    <dgm:pt modelId="{1AE83C6A-D2D6-4249-A548-D1FD66D57D75}" type="pres">
      <dgm:prSet presAssocID="{310E824C-92F6-45BA-ABC6-55195ED647AA}" presName="composite" presStyleCnt="0"/>
      <dgm:spPr/>
    </dgm:pt>
    <dgm:pt modelId="{9BE3C7B1-4F69-4D12-AA0B-87F725D0C104}" type="pres">
      <dgm:prSet presAssocID="{310E824C-92F6-45BA-ABC6-55195ED647AA}" presName="parentText" presStyleLbl="alignNode1" presStyleIdx="2" presStyleCnt="4" custScaleX="112698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9BE54ED-F1FF-44EB-A3CF-BCEB9F0F9687}" type="pres">
      <dgm:prSet presAssocID="{310E824C-92F6-45BA-ABC6-55195ED647AA}" presName="descendantText" presStyleLbl="alignAcc1" presStyleIdx="2" presStyleCnt="4" custScaleY="100000" custLinFactNeighborY="155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5DD64FC-CF56-48D1-9402-BAB2F1D5A33F}" type="pres">
      <dgm:prSet presAssocID="{F9827482-C6FD-47DA-B441-63F45977FB16}" presName="sp" presStyleCnt="0"/>
      <dgm:spPr/>
    </dgm:pt>
    <dgm:pt modelId="{DD4F6165-87B8-4E94-86D9-2A2C1DAFDC3C}" type="pres">
      <dgm:prSet presAssocID="{7FCCB341-D609-4D59-8CCE-EC6DA32402EC}" presName="composite" presStyleCnt="0"/>
      <dgm:spPr/>
    </dgm:pt>
    <dgm:pt modelId="{71D62E7D-1E27-4043-B617-E97E1FA00946}" type="pres">
      <dgm:prSet presAssocID="{7FCCB341-D609-4D59-8CCE-EC6DA32402EC}" presName="parentText" presStyleLbl="alignNode1" presStyleIdx="3" presStyleCnt="4" custScaleX="112698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3EB359C-E84D-4584-B4FD-59CE60D5B84D}" type="pres">
      <dgm:prSet presAssocID="{7FCCB341-D609-4D59-8CCE-EC6DA32402EC}" presName="descendantText" presStyleLbl="alignAcc1" presStyleIdx="3" presStyleCnt="4" custScaleY="100000" custLinFactNeighborY="155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8141D4C-A63B-4FB2-A7B3-D86C8319027F}" type="presOf" srcId="{418A578A-D55D-4C5E-A1CA-36E76897920A}" destId="{D9BE54ED-F1FF-44EB-A3CF-BCEB9F0F9687}" srcOrd="0" destOrd="0" presId="urn:microsoft.com/office/officeart/2005/8/layout/chevron2"/>
    <dgm:cxn modelId="{35673465-B93A-49C2-BFF4-ADA735637A82}" type="presOf" srcId="{6B0B1D2E-7AA9-45EA-B128-DA72FA083897}" destId="{29EDBDB5-A924-4391-9576-C5B91455617D}" srcOrd="0" destOrd="0" presId="urn:microsoft.com/office/officeart/2005/8/layout/chevron2"/>
    <dgm:cxn modelId="{470EFCEC-8390-470F-9D8F-73F0162107AD}" type="presOf" srcId="{7FCCB341-D609-4D59-8CCE-EC6DA32402EC}" destId="{71D62E7D-1E27-4043-B617-E97E1FA00946}" srcOrd="0" destOrd="0" presId="urn:microsoft.com/office/officeart/2005/8/layout/chevron2"/>
    <dgm:cxn modelId="{7A1CDD61-261E-4453-8805-FEC5E91326BF}" srcId="{77B973E8-4FCA-41EA-9AD3-1ACA88DF882A}" destId="{7FCCB341-D609-4D59-8CCE-EC6DA32402EC}" srcOrd="3" destOrd="0" parTransId="{6DD3665B-B285-4D21-A39E-E764AA4FDFC6}" sibTransId="{CD00E5E5-18F0-452F-B961-21E8BE09AC01}"/>
    <dgm:cxn modelId="{893BB7AE-6A7B-42F9-8664-D24A9A9FCE93}" srcId="{77B973E8-4FCA-41EA-9AD3-1ACA88DF882A}" destId="{310E824C-92F6-45BA-ABC6-55195ED647AA}" srcOrd="2" destOrd="0" parTransId="{7B003541-CE2E-44BD-B47D-D6194479E255}" sibTransId="{F9827482-C6FD-47DA-B441-63F45977FB16}"/>
    <dgm:cxn modelId="{27903C5C-E144-4384-8BB5-5C5172DD914A}" srcId="{7FCCB341-D609-4D59-8CCE-EC6DA32402EC}" destId="{9C84A1CA-8A3D-4FAD-A585-BC688075015C}" srcOrd="0" destOrd="0" parTransId="{23F9528F-88DD-49CC-A5F5-8F859D12C7E2}" sibTransId="{7454E4A1-E923-4070-8E85-9F0D04F610AB}"/>
    <dgm:cxn modelId="{633309AC-C2DA-4CDA-B44A-C0370BD53829}" type="presOf" srcId="{77B973E8-4FCA-41EA-9AD3-1ACA88DF882A}" destId="{52B0C354-2DCE-40A5-90F8-EA2DCBA0D83A}" srcOrd="0" destOrd="0" presId="urn:microsoft.com/office/officeart/2005/8/layout/chevron2"/>
    <dgm:cxn modelId="{7EF077CA-49AC-4938-BA4E-2361CA42EC50}" srcId="{310E824C-92F6-45BA-ABC6-55195ED647AA}" destId="{418A578A-D55D-4C5E-A1CA-36E76897920A}" srcOrd="0" destOrd="0" parTransId="{6826AEF8-BBD7-452C-95CE-37526BEDF82C}" sibTransId="{67048803-B223-40EE-993D-2E8E37244238}"/>
    <dgm:cxn modelId="{116AA0D9-E87F-415C-81A4-01A1C039C999}" srcId="{68840144-BAFB-4FC7-9696-B37F39ACE5E3}" destId="{6B0B1D2E-7AA9-45EA-B128-DA72FA083897}" srcOrd="0" destOrd="0" parTransId="{32BA38F4-7A6D-4EF0-AC5F-44BC8753DF1F}" sibTransId="{FE0D2A04-EAD0-44F6-980B-D9D361BC4EC1}"/>
    <dgm:cxn modelId="{55CC67C4-FE8F-43E6-A4B0-40A12FC4357C}" srcId="{77B973E8-4FCA-41EA-9AD3-1ACA88DF882A}" destId="{3FB84BBA-E25C-40A6-8152-17F9F213905B}" srcOrd="1" destOrd="0" parTransId="{34680827-C6B8-42D0-B103-FB83E014C925}" sibTransId="{37311FCB-793B-4223-BCCB-2D08A717B8F1}"/>
    <dgm:cxn modelId="{061C6F29-59D1-4D8B-BA35-006ECAA0A060}" type="presOf" srcId="{E2CD4004-2FDB-4349-95C7-85E5FF28668A}" destId="{9D7AFD29-3DB2-464C-9F4B-9F09813F22C0}" srcOrd="0" destOrd="0" presId="urn:microsoft.com/office/officeart/2005/8/layout/chevron2"/>
    <dgm:cxn modelId="{E587B3DE-626E-4A0B-BD62-28CAD54D7EA0}" type="presOf" srcId="{9C84A1CA-8A3D-4FAD-A585-BC688075015C}" destId="{D3EB359C-E84D-4584-B4FD-59CE60D5B84D}" srcOrd="0" destOrd="0" presId="urn:microsoft.com/office/officeart/2005/8/layout/chevron2"/>
    <dgm:cxn modelId="{67EC639D-FCF9-4603-A429-068A044DB57E}" type="presOf" srcId="{3FB84BBA-E25C-40A6-8152-17F9F213905B}" destId="{A4EAD634-4FD3-49EC-8462-A6A339186E59}" srcOrd="0" destOrd="0" presId="urn:microsoft.com/office/officeart/2005/8/layout/chevron2"/>
    <dgm:cxn modelId="{0DA1FA7D-7692-4578-B66B-FE498A17396C}" srcId="{3FB84BBA-E25C-40A6-8152-17F9F213905B}" destId="{E2CD4004-2FDB-4349-95C7-85E5FF28668A}" srcOrd="0" destOrd="0" parTransId="{B80F4D71-AD4A-4A3B-86FE-C49840B930A0}" sibTransId="{75FA5E78-2B58-49BE-8966-A11A70589F84}"/>
    <dgm:cxn modelId="{2B0F6DCC-A3EF-4433-AE69-7F86CE7ACC05}" type="presOf" srcId="{310E824C-92F6-45BA-ABC6-55195ED647AA}" destId="{9BE3C7B1-4F69-4D12-AA0B-87F725D0C104}" srcOrd="0" destOrd="0" presId="urn:microsoft.com/office/officeart/2005/8/layout/chevron2"/>
    <dgm:cxn modelId="{877BE778-6AFB-4CE1-99AF-81C29D33AF1C}" srcId="{77B973E8-4FCA-41EA-9AD3-1ACA88DF882A}" destId="{68840144-BAFB-4FC7-9696-B37F39ACE5E3}" srcOrd="0" destOrd="0" parTransId="{97B27C3E-56A3-4CB1-AE60-4B94CC0828E5}" sibTransId="{0514C856-BDB9-40B0-AD71-11D4A3E3C65D}"/>
    <dgm:cxn modelId="{9281520F-1C18-4879-B8B2-B82099D9B155}" type="presOf" srcId="{68840144-BAFB-4FC7-9696-B37F39ACE5E3}" destId="{F5FF86A2-28F4-45F4-A9D3-B4963021290D}" srcOrd="0" destOrd="0" presId="urn:microsoft.com/office/officeart/2005/8/layout/chevron2"/>
    <dgm:cxn modelId="{15108D59-1CEB-4B68-AECF-0FA2999A706B}" type="presParOf" srcId="{52B0C354-2DCE-40A5-90F8-EA2DCBA0D83A}" destId="{63EDE154-D0C3-4BCF-99EA-40C35046B99C}" srcOrd="0" destOrd="0" presId="urn:microsoft.com/office/officeart/2005/8/layout/chevron2"/>
    <dgm:cxn modelId="{E1355555-3643-4FE6-B012-95032D855B8A}" type="presParOf" srcId="{63EDE154-D0C3-4BCF-99EA-40C35046B99C}" destId="{F5FF86A2-28F4-45F4-A9D3-B4963021290D}" srcOrd="0" destOrd="0" presId="urn:microsoft.com/office/officeart/2005/8/layout/chevron2"/>
    <dgm:cxn modelId="{3EEC2EB8-5BEA-4CC7-AAC9-4EF75AB2CE06}" type="presParOf" srcId="{63EDE154-D0C3-4BCF-99EA-40C35046B99C}" destId="{29EDBDB5-A924-4391-9576-C5B91455617D}" srcOrd="1" destOrd="0" presId="urn:microsoft.com/office/officeart/2005/8/layout/chevron2"/>
    <dgm:cxn modelId="{BA414826-736D-4DE1-807E-D8765DA17797}" type="presParOf" srcId="{52B0C354-2DCE-40A5-90F8-EA2DCBA0D83A}" destId="{46CCC147-ACBD-4729-8EFA-D6C99EF588F4}" srcOrd="1" destOrd="0" presId="urn:microsoft.com/office/officeart/2005/8/layout/chevron2"/>
    <dgm:cxn modelId="{83E002E4-F420-455F-AE18-D4556F192256}" type="presParOf" srcId="{52B0C354-2DCE-40A5-90F8-EA2DCBA0D83A}" destId="{68CBD47F-0CF7-4EB3-951D-2A363921B539}" srcOrd="2" destOrd="0" presId="urn:microsoft.com/office/officeart/2005/8/layout/chevron2"/>
    <dgm:cxn modelId="{79121395-3624-4963-9286-560258F4D4AA}" type="presParOf" srcId="{68CBD47F-0CF7-4EB3-951D-2A363921B539}" destId="{A4EAD634-4FD3-49EC-8462-A6A339186E59}" srcOrd="0" destOrd="0" presId="urn:microsoft.com/office/officeart/2005/8/layout/chevron2"/>
    <dgm:cxn modelId="{70D2F31E-4869-48CE-B2B7-F2B2A4F6D052}" type="presParOf" srcId="{68CBD47F-0CF7-4EB3-951D-2A363921B539}" destId="{9D7AFD29-3DB2-464C-9F4B-9F09813F22C0}" srcOrd="1" destOrd="0" presId="urn:microsoft.com/office/officeart/2005/8/layout/chevron2"/>
    <dgm:cxn modelId="{F6F89F3D-EFB0-4693-A6AB-491DD3509FD6}" type="presParOf" srcId="{52B0C354-2DCE-40A5-90F8-EA2DCBA0D83A}" destId="{94CDA1B3-89D2-4032-BC47-0B6F66A273E6}" srcOrd="3" destOrd="0" presId="urn:microsoft.com/office/officeart/2005/8/layout/chevron2"/>
    <dgm:cxn modelId="{A9DD37AD-E44E-46E3-9BD7-6D9A04B06427}" type="presParOf" srcId="{52B0C354-2DCE-40A5-90F8-EA2DCBA0D83A}" destId="{1AE83C6A-D2D6-4249-A548-D1FD66D57D75}" srcOrd="4" destOrd="0" presId="urn:microsoft.com/office/officeart/2005/8/layout/chevron2"/>
    <dgm:cxn modelId="{9C36C9FA-F85B-41A4-810C-44C37DB9CFDD}" type="presParOf" srcId="{1AE83C6A-D2D6-4249-A548-D1FD66D57D75}" destId="{9BE3C7B1-4F69-4D12-AA0B-87F725D0C104}" srcOrd="0" destOrd="0" presId="urn:microsoft.com/office/officeart/2005/8/layout/chevron2"/>
    <dgm:cxn modelId="{7757C30D-6158-475A-9C2F-27E5CD640B51}" type="presParOf" srcId="{1AE83C6A-D2D6-4249-A548-D1FD66D57D75}" destId="{D9BE54ED-F1FF-44EB-A3CF-BCEB9F0F9687}" srcOrd="1" destOrd="0" presId="urn:microsoft.com/office/officeart/2005/8/layout/chevron2"/>
    <dgm:cxn modelId="{6B4618DC-A5DE-4B2A-AE22-A467126F05CE}" type="presParOf" srcId="{52B0C354-2DCE-40A5-90F8-EA2DCBA0D83A}" destId="{45DD64FC-CF56-48D1-9402-BAB2F1D5A33F}" srcOrd="5" destOrd="0" presId="urn:microsoft.com/office/officeart/2005/8/layout/chevron2"/>
    <dgm:cxn modelId="{3753D294-2885-423F-AC10-11D5ED59244C}" type="presParOf" srcId="{52B0C354-2DCE-40A5-90F8-EA2DCBA0D83A}" destId="{DD4F6165-87B8-4E94-86D9-2A2C1DAFDC3C}" srcOrd="6" destOrd="0" presId="urn:microsoft.com/office/officeart/2005/8/layout/chevron2"/>
    <dgm:cxn modelId="{0CDF1829-6CDB-4C5C-88AB-885BA7663717}" type="presParOf" srcId="{DD4F6165-87B8-4E94-86D9-2A2C1DAFDC3C}" destId="{71D62E7D-1E27-4043-B617-E97E1FA00946}" srcOrd="0" destOrd="0" presId="urn:microsoft.com/office/officeart/2005/8/layout/chevron2"/>
    <dgm:cxn modelId="{4AF82C80-B183-467B-801C-CA183E3F374B}" type="presParOf" srcId="{DD4F6165-87B8-4E94-86D9-2A2C1DAFDC3C}" destId="{D3EB359C-E84D-4584-B4FD-59CE60D5B84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FF12307-C0AE-4FEA-AB79-FE038BB22DCA}" type="doc">
      <dgm:prSet loTypeId="urn:microsoft.com/office/officeart/2005/8/layout/hList1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zh-CN" altLang="en-US"/>
        </a:p>
      </dgm:t>
    </dgm:pt>
    <dgm:pt modelId="{3252DC54-044D-4D6C-BAB4-99DBCACCF47A}">
      <dgm:prSet phldrT="[文本]" custT="1"/>
      <dgm:spPr>
        <a:solidFill>
          <a:srgbClr val="007E66"/>
        </a:solidFill>
        <a:ln>
          <a:noFill/>
        </a:ln>
      </dgm:spPr>
      <dgm:t>
        <a:bodyPr/>
        <a:lstStyle/>
        <a:p>
          <a:r>
            <a:rPr lang="zh-CN" altLang="en-US" sz="1600" b="1" dirty="0" smtClean="0">
              <a:latin typeface="思源黑体 CN Light" pitchFamily="34" charset="-122"/>
              <a:ea typeface="思源黑体 CN Light" pitchFamily="34" charset="-122"/>
            </a:rPr>
            <a:t>动物免疫</a:t>
          </a:r>
          <a:endParaRPr lang="zh-CN" altLang="en-US" sz="1600" b="1" dirty="0">
            <a:latin typeface="思源黑体 CN Light" pitchFamily="34" charset="-122"/>
            <a:ea typeface="思源黑体 CN Light" pitchFamily="34" charset="-122"/>
          </a:endParaRPr>
        </a:p>
      </dgm:t>
    </dgm:pt>
    <dgm:pt modelId="{C1B4E8FE-A52C-4A68-AF24-6952F0D6FBD9}" cxnId="{B7D136E6-BDE8-49E4-A197-75FAC11571A3}" type="parTrans">
      <dgm:prSet/>
      <dgm:spPr/>
      <dgm:t>
        <a:bodyPr/>
        <a:lstStyle/>
        <a:p>
          <a:endParaRPr lang="zh-CN" altLang="en-US" sz="1400">
            <a:latin typeface="思源黑体 CN Light" pitchFamily="34" charset="-122"/>
            <a:ea typeface="思源黑体 CN Light" pitchFamily="34" charset="-122"/>
          </a:endParaRPr>
        </a:p>
      </dgm:t>
    </dgm:pt>
    <dgm:pt modelId="{A7480400-E014-4F4E-80E1-C1E793842570}" cxnId="{B7D136E6-BDE8-49E4-A197-75FAC11571A3}" type="sibTrans">
      <dgm:prSet/>
      <dgm:spPr/>
      <dgm:t>
        <a:bodyPr/>
        <a:lstStyle/>
        <a:p>
          <a:endParaRPr lang="zh-CN" altLang="en-US" sz="1400">
            <a:latin typeface="思源黑体 CN Light" pitchFamily="34" charset="-122"/>
            <a:ea typeface="思源黑体 CN Light" pitchFamily="34" charset="-122"/>
          </a:endParaRPr>
        </a:p>
      </dgm:t>
    </dgm:pt>
    <dgm:pt modelId="{656108DB-5584-43D6-9142-359692D0D6B5}">
      <dgm:prSet phldrT="[文本]" custT="1"/>
      <dgm:spPr>
        <a:solidFill>
          <a:srgbClr val="EFF3EA">
            <a:alpha val="90000"/>
          </a:srgbClr>
        </a:solidFill>
        <a:ln>
          <a:noFill/>
        </a:ln>
      </dgm:spPr>
      <dgm:t>
        <a:bodyPr/>
        <a:lstStyle/>
        <a:p>
          <a:r>
            <a:rPr lang="zh-CN" altLang="en-US" sz="1200" dirty="0" smtClean="0">
              <a:latin typeface="思源黑体 CN Light" pitchFamily="34" charset="-122"/>
              <a:ea typeface="思源黑体 CN Light" pitchFamily="34" charset="-122"/>
            </a:rPr>
            <a:t>免疫原的选择；</a:t>
          </a:r>
          <a:endParaRPr lang="zh-CN" altLang="en-US" sz="1200" dirty="0">
            <a:latin typeface="思源黑体 CN Light" pitchFamily="34" charset="-122"/>
            <a:ea typeface="思源黑体 CN Light" pitchFamily="34" charset="-122"/>
          </a:endParaRPr>
        </a:p>
      </dgm:t>
    </dgm:pt>
    <dgm:pt modelId="{68E2E570-FA8A-42F8-9741-92E8C958EE52}" cxnId="{B51F7BC1-B129-4662-819E-E6C7B3727CE0}" type="parTrans">
      <dgm:prSet/>
      <dgm:spPr/>
      <dgm:t>
        <a:bodyPr/>
        <a:lstStyle/>
        <a:p>
          <a:endParaRPr lang="zh-CN" altLang="en-US" sz="1400">
            <a:latin typeface="思源黑体 CN Light" pitchFamily="34" charset="-122"/>
            <a:ea typeface="思源黑体 CN Light" pitchFamily="34" charset="-122"/>
          </a:endParaRPr>
        </a:p>
      </dgm:t>
    </dgm:pt>
    <dgm:pt modelId="{AB987001-6495-4311-9796-7B3A0ED5C938}" cxnId="{B51F7BC1-B129-4662-819E-E6C7B3727CE0}" type="sibTrans">
      <dgm:prSet/>
      <dgm:spPr/>
      <dgm:t>
        <a:bodyPr/>
        <a:lstStyle/>
        <a:p>
          <a:endParaRPr lang="zh-CN" altLang="en-US" sz="1400">
            <a:latin typeface="思源黑体 CN Light" pitchFamily="34" charset="-122"/>
            <a:ea typeface="思源黑体 CN Light" pitchFamily="34" charset="-122"/>
          </a:endParaRPr>
        </a:p>
      </dgm:t>
    </dgm:pt>
    <dgm:pt modelId="{EF00F334-CDBF-45CF-AA5B-F467113F9CE6}">
      <dgm:prSet phldrT="[文本]" custT="1"/>
      <dgm:spPr>
        <a:solidFill>
          <a:srgbClr val="EFF3EA">
            <a:alpha val="90000"/>
          </a:srgbClr>
        </a:solidFill>
        <a:ln>
          <a:noFill/>
        </a:ln>
      </dgm:spPr>
      <dgm:t>
        <a:bodyPr/>
        <a:lstStyle/>
        <a:p>
          <a:r>
            <a:rPr lang="zh-CN" altLang="en-US" sz="1200" dirty="0" smtClean="0">
              <a:latin typeface="思源黑体 CN Light" pitchFamily="34" charset="-122"/>
              <a:ea typeface="思源黑体 CN Light" pitchFamily="34" charset="-122"/>
            </a:rPr>
            <a:t>提高 </a:t>
          </a:r>
          <a:r>
            <a:rPr lang="en-US" altLang="zh-CN" sz="1200" dirty="0" smtClean="0">
              <a:latin typeface="思源黑体 CN Light" pitchFamily="34" charset="-122"/>
              <a:ea typeface="思源黑体 CN Light" pitchFamily="34" charset="-122"/>
            </a:rPr>
            <a:t>CDR </a:t>
          </a:r>
          <a:r>
            <a:rPr lang="zh-CN" altLang="en-US" sz="1200" dirty="0" smtClean="0">
              <a:latin typeface="思源黑体 CN Light" pitchFamily="34" charset="-122"/>
              <a:ea typeface="思源黑体 CN Light" pitchFamily="34" charset="-122"/>
            </a:rPr>
            <a:t>区的免疫反应；</a:t>
          </a:r>
          <a:endParaRPr lang="zh-CN" altLang="en-US" sz="1200" dirty="0">
            <a:latin typeface="思源黑体 CN Light" pitchFamily="34" charset="-122"/>
            <a:ea typeface="思源黑体 CN Light" pitchFamily="34" charset="-122"/>
          </a:endParaRPr>
        </a:p>
      </dgm:t>
    </dgm:pt>
    <dgm:pt modelId="{5A36E12A-3074-4DC4-8FCA-FDA58E44E450}" cxnId="{8E4A1CB7-2ECE-48B7-A78C-707A36790D0E}" type="parTrans">
      <dgm:prSet/>
      <dgm:spPr/>
      <dgm:t>
        <a:bodyPr/>
        <a:lstStyle/>
        <a:p>
          <a:endParaRPr lang="zh-CN" altLang="en-US" sz="1400">
            <a:latin typeface="思源黑体 CN Light" pitchFamily="34" charset="-122"/>
            <a:ea typeface="思源黑体 CN Light" pitchFamily="34" charset="-122"/>
          </a:endParaRPr>
        </a:p>
      </dgm:t>
    </dgm:pt>
    <dgm:pt modelId="{F60A1327-15F6-43D5-AA3A-02DCF46BD7AD}" cxnId="{8E4A1CB7-2ECE-48B7-A78C-707A36790D0E}" type="sibTrans">
      <dgm:prSet/>
      <dgm:spPr/>
      <dgm:t>
        <a:bodyPr/>
        <a:lstStyle/>
        <a:p>
          <a:endParaRPr lang="zh-CN" altLang="en-US" sz="1400">
            <a:latin typeface="思源黑体 CN Light" pitchFamily="34" charset="-122"/>
            <a:ea typeface="思源黑体 CN Light" pitchFamily="34" charset="-122"/>
          </a:endParaRPr>
        </a:p>
      </dgm:t>
    </dgm:pt>
    <dgm:pt modelId="{53DEF953-F63B-4C54-BC24-8FC259E8EE26}">
      <dgm:prSet phldrT="[文本]" custT="1"/>
      <dgm:spPr>
        <a:solidFill>
          <a:srgbClr val="007E66"/>
        </a:solidFill>
        <a:ln>
          <a:noFill/>
        </a:ln>
      </dgm:spPr>
      <dgm:t>
        <a:bodyPr/>
        <a:lstStyle/>
        <a:p>
          <a:r>
            <a:rPr lang="zh-CN" altLang="en-US" sz="1600" b="1" dirty="0" smtClean="0">
              <a:latin typeface="思源黑体 CN Light" pitchFamily="34" charset="-122"/>
              <a:ea typeface="思源黑体 CN Light" pitchFamily="34" charset="-122"/>
            </a:rPr>
            <a:t>单抗制备</a:t>
          </a:r>
          <a:endParaRPr lang="zh-CN" altLang="en-US" sz="1600" b="1" dirty="0">
            <a:latin typeface="思源黑体 CN Light" pitchFamily="34" charset="-122"/>
            <a:ea typeface="思源黑体 CN Light" pitchFamily="34" charset="-122"/>
          </a:endParaRPr>
        </a:p>
      </dgm:t>
    </dgm:pt>
    <dgm:pt modelId="{66C044A8-F76B-4156-A1BE-0B6E0AAF8D80}" cxnId="{211353B4-8160-464C-8EF2-2DE9174A4A7C}" type="parTrans">
      <dgm:prSet/>
      <dgm:spPr/>
      <dgm:t>
        <a:bodyPr/>
        <a:lstStyle/>
        <a:p>
          <a:endParaRPr lang="zh-CN" altLang="en-US" sz="1400">
            <a:latin typeface="思源黑体 CN Light" pitchFamily="34" charset="-122"/>
            <a:ea typeface="思源黑体 CN Light" pitchFamily="34" charset="-122"/>
          </a:endParaRPr>
        </a:p>
      </dgm:t>
    </dgm:pt>
    <dgm:pt modelId="{5FA99468-4BB9-4B70-834F-2C49604EAE3B}" cxnId="{211353B4-8160-464C-8EF2-2DE9174A4A7C}" type="sibTrans">
      <dgm:prSet/>
      <dgm:spPr/>
      <dgm:t>
        <a:bodyPr/>
        <a:lstStyle/>
        <a:p>
          <a:endParaRPr lang="zh-CN" altLang="en-US" sz="1400">
            <a:latin typeface="思源黑体 CN Light" pitchFamily="34" charset="-122"/>
            <a:ea typeface="思源黑体 CN Light" pitchFamily="34" charset="-122"/>
          </a:endParaRPr>
        </a:p>
      </dgm:t>
    </dgm:pt>
    <dgm:pt modelId="{17CC2773-42B7-4B90-AB70-59110C98ECED}">
      <dgm:prSet phldrT="[文本]" custT="1"/>
      <dgm:spPr>
        <a:solidFill>
          <a:srgbClr val="EFF3EA">
            <a:alpha val="90000"/>
          </a:srgbClr>
        </a:solidFill>
        <a:ln>
          <a:noFill/>
        </a:ln>
      </dgm:spPr>
      <dgm:t>
        <a:bodyPr/>
        <a:lstStyle/>
        <a:p>
          <a:r>
            <a:rPr lang="zh-CN" altLang="en-US" sz="1200" dirty="0" smtClean="0">
              <a:latin typeface="思源黑体 CN Light" pitchFamily="34" charset="-122"/>
              <a:ea typeface="思源黑体 CN Light" pitchFamily="34" charset="-122"/>
            </a:rPr>
            <a:t>杂交瘤融合成功率；</a:t>
          </a:r>
          <a:endParaRPr lang="zh-CN" altLang="en-US" sz="1200" dirty="0">
            <a:latin typeface="思源黑体 CN Light" pitchFamily="34" charset="-122"/>
            <a:ea typeface="思源黑体 CN Light" pitchFamily="34" charset="-122"/>
          </a:endParaRPr>
        </a:p>
      </dgm:t>
    </dgm:pt>
    <dgm:pt modelId="{4148AB1F-BEB0-4FB4-A0F7-599851426EEF}" cxnId="{9412F0FE-7EAC-44B8-A902-EC116DFAAB4D}" type="parTrans">
      <dgm:prSet/>
      <dgm:spPr/>
      <dgm:t>
        <a:bodyPr/>
        <a:lstStyle/>
        <a:p>
          <a:endParaRPr lang="zh-CN" altLang="en-US" sz="1400">
            <a:latin typeface="思源黑体 CN Light" pitchFamily="34" charset="-122"/>
            <a:ea typeface="思源黑体 CN Light" pitchFamily="34" charset="-122"/>
          </a:endParaRPr>
        </a:p>
      </dgm:t>
    </dgm:pt>
    <dgm:pt modelId="{568BCE91-B665-4A94-B306-D3D355662680}" cxnId="{9412F0FE-7EAC-44B8-A902-EC116DFAAB4D}" type="sibTrans">
      <dgm:prSet/>
      <dgm:spPr/>
      <dgm:t>
        <a:bodyPr/>
        <a:lstStyle/>
        <a:p>
          <a:endParaRPr lang="zh-CN" altLang="en-US" sz="1400">
            <a:latin typeface="思源黑体 CN Light" pitchFamily="34" charset="-122"/>
            <a:ea typeface="思源黑体 CN Light" pitchFamily="34" charset="-122"/>
          </a:endParaRPr>
        </a:p>
      </dgm:t>
    </dgm:pt>
    <dgm:pt modelId="{8BF22ACB-1A8C-421A-AC62-B3A4676B4EF9}">
      <dgm:prSet phldrT="[文本]" custT="1"/>
      <dgm:spPr>
        <a:solidFill>
          <a:srgbClr val="007E66"/>
        </a:solidFill>
        <a:ln>
          <a:noFill/>
        </a:ln>
      </dgm:spPr>
      <dgm:t>
        <a:bodyPr/>
        <a:lstStyle/>
        <a:p>
          <a:r>
            <a:rPr lang="zh-CN" altLang="en-US" sz="1600" b="1" dirty="0" smtClean="0">
              <a:latin typeface="思源黑体 CN Light" pitchFamily="34" charset="-122"/>
              <a:ea typeface="思源黑体 CN Light" pitchFamily="34" charset="-122"/>
            </a:rPr>
            <a:t>多抗纯化</a:t>
          </a:r>
          <a:endParaRPr lang="zh-CN" altLang="en-US" sz="1600" b="1" dirty="0">
            <a:latin typeface="思源黑体 CN Light" pitchFamily="34" charset="-122"/>
            <a:ea typeface="思源黑体 CN Light" pitchFamily="34" charset="-122"/>
          </a:endParaRPr>
        </a:p>
      </dgm:t>
    </dgm:pt>
    <dgm:pt modelId="{8ED142FA-1F0E-49B9-8585-9B881AE370C7}" cxnId="{EEC69829-8110-47AB-A530-A05B1D4196E6}" type="parTrans">
      <dgm:prSet/>
      <dgm:spPr/>
      <dgm:t>
        <a:bodyPr/>
        <a:lstStyle/>
        <a:p>
          <a:endParaRPr lang="zh-CN" altLang="en-US" sz="1400">
            <a:latin typeface="思源黑体 CN Light" pitchFamily="34" charset="-122"/>
            <a:ea typeface="思源黑体 CN Light" pitchFamily="34" charset="-122"/>
          </a:endParaRPr>
        </a:p>
      </dgm:t>
    </dgm:pt>
    <dgm:pt modelId="{73756919-DF36-4D61-A753-85A20C974238}" cxnId="{EEC69829-8110-47AB-A530-A05B1D4196E6}" type="sibTrans">
      <dgm:prSet/>
      <dgm:spPr/>
      <dgm:t>
        <a:bodyPr/>
        <a:lstStyle/>
        <a:p>
          <a:endParaRPr lang="zh-CN" altLang="en-US" sz="1400">
            <a:latin typeface="思源黑体 CN Light" pitchFamily="34" charset="-122"/>
            <a:ea typeface="思源黑体 CN Light" pitchFamily="34" charset="-122"/>
          </a:endParaRPr>
        </a:p>
      </dgm:t>
    </dgm:pt>
    <dgm:pt modelId="{1AC34094-19F6-4211-9508-FE73A5C397BE}">
      <dgm:prSet phldrT="[文本]" custT="1"/>
      <dgm:spPr>
        <a:solidFill>
          <a:srgbClr val="EFF3EA">
            <a:alpha val="90000"/>
          </a:srgbClr>
        </a:solidFill>
        <a:ln>
          <a:noFill/>
        </a:ln>
      </dgm:spPr>
      <dgm:t>
        <a:bodyPr/>
        <a:lstStyle/>
        <a:p>
          <a:r>
            <a:rPr lang="zh-CN" altLang="en-US" sz="1200" dirty="0" smtClean="0">
              <a:latin typeface="思源黑体 CN Light" pitchFamily="34" charset="-122"/>
              <a:ea typeface="思源黑体 CN Light" pitchFamily="34" charset="-122"/>
            </a:rPr>
            <a:t>多克隆抗体纯化方案；</a:t>
          </a:r>
          <a:endParaRPr lang="zh-CN" altLang="en-US" sz="1200" dirty="0">
            <a:latin typeface="思源黑体 CN Light" pitchFamily="34" charset="-122"/>
            <a:ea typeface="思源黑体 CN Light" pitchFamily="34" charset="-122"/>
          </a:endParaRPr>
        </a:p>
      </dgm:t>
    </dgm:pt>
    <dgm:pt modelId="{CCBAD2E0-6E0D-4B3A-9276-39E7C72609BF}" cxnId="{04E72FC2-BA4F-4481-B31D-0DD52581B538}" type="parTrans">
      <dgm:prSet/>
      <dgm:spPr/>
      <dgm:t>
        <a:bodyPr/>
        <a:lstStyle/>
        <a:p>
          <a:endParaRPr lang="zh-CN" altLang="en-US" sz="1400">
            <a:latin typeface="思源黑体 CN Light" pitchFamily="34" charset="-122"/>
            <a:ea typeface="思源黑体 CN Light" pitchFamily="34" charset="-122"/>
          </a:endParaRPr>
        </a:p>
      </dgm:t>
    </dgm:pt>
    <dgm:pt modelId="{2E056B38-785C-4F47-8705-B8226033F06B}" cxnId="{04E72FC2-BA4F-4481-B31D-0DD52581B538}" type="sibTrans">
      <dgm:prSet/>
      <dgm:spPr/>
      <dgm:t>
        <a:bodyPr/>
        <a:lstStyle/>
        <a:p>
          <a:endParaRPr lang="zh-CN" altLang="en-US" sz="1400">
            <a:latin typeface="思源黑体 CN Light" pitchFamily="34" charset="-122"/>
            <a:ea typeface="思源黑体 CN Light" pitchFamily="34" charset="-122"/>
          </a:endParaRPr>
        </a:p>
      </dgm:t>
    </dgm:pt>
    <dgm:pt modelId="{8C69A696-CF0B-449D-B55F-4EDC50965D6D}">
      <dgm:prSet phldrT="[文本]" custT="1"/>
      <dgm:spPr>
        <a:solidFill>
          <a:srgbClr val="EFF3EA">
            <a:alpha val="90000"/>
          </a:srgbClr>
        </a:solidFill>
        <a:ln>
          <a:noFill/>
        </a:ln>
      </dgm:spPr>
      <dgm:t>
        <a:bodyPr/>
        <a:lstStyle/>
        <a:p>
          <a:r>
            <a:rPr lang="zh-CN" altLang="en-US" sz="1200" dirty="0" smtClean="0">
              <a:latin typeface="思源黑体 CN Light" pitchFamily="34" charset="-122"/>
              <a:ea typeface="思源黑体 CN Light" pitchFamily="34" charset="-122"/>
            </a:rPr>
            <a:t>快速免疫；</a:t>
          </a:r>
          <a:endParaRPr lang="zh-CN" altLang="en-US" sz="1200" dirty="0">
            <a:latin typeface="思源黑体 CN Light" pitchFamily="34" charset="-122"/>
            <a:ea typeface="思源黑体 CN Light" pitchFamily="34" charset="-122"/>
          </a:endParaRPr>
        </a:p>
      </dgm:t>
    </dgm:pt>
    <dgm:pt modelId="{8B0D1E4D-C894-4055-983C-947F2C54CFDF}" cxnId="{1EAAF44D-0530-48DB-BF48-06F47FCE7273}" type="parTrans">
      <dgm:prSet/>
      <dgm:spPr/>
      <dgm:t>
        <a:bodyPr/>
        <a:lstStyle/>
        <a:p>
          <a:endParaRPr lang="zh-CN" altLang="en-US" sz="1400"/>
        </a:p>
      </dgm:t>
    </dgm:pt>
    <dgm:pt modelId="{13CA1901-7815-4F14-80AA-33B45706A662}" cxnId="{1EAAF44D-0530-48DB-BF48-06F47FCE7273}" type="sibTrans">
      <dgm:prSet/>
      <dgm:spPr/>
      <dgm:t>
        <a:bodyPr/>
        <a:lstStyle/>
        <a:p>
          <a:endParaRPr lang="zh-CN" altLang="en-US" sz="1400"/>
        </a:p>
      </dgm:t>
    </dgm:pt>
    <dgm:pt modelId="{25343392-81FA-47B6-87ED-F3BEE743F3AA}">
      <dgm:prSet custT="1"/>
      <dgm:spPr>
        <a:solidFill>
          <a:srgbClr val="EFF3EA">
            <a:alpha val="90000"/>
          </a:srgbClr>
        </a:solidFill>
        <a:ln>
          <a:noFill/>
        </a:ln>
      </dgm:spPr>
      <dgm:t>
        <a:bodyPr/>
        <a:lstStyle/>
        <a:p>
          <a:r>
            <a:rPr lang="en-US" altLang="zh-CN" sz="1200" dirty="0" smtClean="0">
              <a:latin typeface="思源黑体 CN Light" pitchFamily="34" charset="-122"/>
              <a:ea typeface="思源黑体 CN Light" pitchFamily="34" charset="-122"/>
            </a:rPr>
            <a:t>ELISA</a:t>
          </a:r>
          <a:r>
            <a:rPr lang="zh-CN" altLang="en-US" sz="1200" dirty="0" smtClean="0">
              <a:latin typeface="思源黑体 CN Light" pitchFamily="34" charset="-122"/>
              <a:ea typeface="思源黑体 CN Light" pitchFamily="34" charset="-122"/>
            </a:rPr>
            <a:t>竞争分型检测方法；</a:t>
          </a:r>
          <a:endParaRPr lang="en-US" altLang="zh-CN" sz="1200" dirty="0">
            <a:latin typeface="思源黑体 CN Light" pitchFamily="34" charset="-122"/>
            <a:ea typeface="思源黑体 CN Light" pitchFamily="34" charset="-122"/>
          </a:endParaRPr>
        </a:p>
      </dgm:t>
    </dgm:pt>
    <dgm:pt modelId="{95E8027D-15F3-4FF1-81AD-372025BA5168}" cxnId="{ED24CEA7-1F26-496C-9257-DB95EDFEC95D}" type="parTrans">
      <dgm:prSet/>
      <dgm:spPr/>
      <dgm:t>
        <a:bodyPr/>
        <a:lstStyle/>
        <a:p>
          <a:endParaRPr lang="zh-CN" altLang="en-US"/>
        </a:p>
      </dgm:t>
    </dgm:pt>
    <dgm:pt modelId="{37C16DA5-D5A8-4A35-9A99-3539135600A6}" cxnId="{ED24CEA7-1F26-496C-9257-DB95EDFEC95D}" type="sibTrans">
      <dgm:prSet/>
      <dgm:spPr/>
      <dgm:t>
        <a:bodyPr/>
        <a:lstStyle/>
        <a:p>
          <a:endParaRPr lang="zh-CN" altLang="en-US"/>
        </a:p>
      </dgm:t>
    </dgm:pt>
    <dgm:pt modelId="{F44005AF-0EF9-48FE-8766-68527757D5D9}">
      <dgm:prSet custT="1"/>
      <dgm:spPr>
        <a:solidFill>
          <a:srgbClr val="EFF3EA">
            <a:alpha val="90000"/>
          </a:srgbClr>
        </a:solidFill>
        <a:ln>
          <a:noFill/>
        </a:ln>
      </dgm:spPr>
      <dgm:t>
        <a:bodyPr/>
        <a:lstStyle/>
        <a:p>
          <a:r>
            <a:rPr lang="zh-CN" altLang="en-US" sz="1200" dirty="0" smtClean="0">
              <a:latin typeface="思源黑体 CN Light" pitchFamily="34" charset="-122"/>
              <a:ea typeface="思源黑体 CN Light" pitchFamily="34" charset="-122"/>
            </a:rPr>
            <a:t>提高筛选效率的方法；</a:t>
          </a:r>
          <a:endParaRPr lang="en-US" altLang="zh-CN" sz="1200" dirty="0">
            <a:latin typeface="思源黑体 CN Light" pitchFamily="34" charset="-122"/>
            <a:ea typeface="思源黑体 CN Light" pitchFamily="34" charset="-122"/>
          </a:endParaRPr>
        </a:p>
      </dgm:t>
    </dgm:pt>
    <dgm:pt modelId="{704A627A-DB1A-4B9C-97CF-56FB1FD218B6}" cxnId="{42778556-9092-4572-B2FF-EA3AAFA54E06}" type="parTrans">
      <dgm:prSet/>
      <dgm:spPr/>
      <dgm:t>
        <a:bodyPr/>
        <a:lstStyle/>
        <a:p>
          <a:endParaRPr lang="zh-CN" altLang="en-US"/>
        </a:p>
      </dgm:t>
    </dgm:pt>
    <dgm:pt modelId="{68265FEC-C2DB-48C1-A7D7-E9D505DE7B4C}" cxnId="{42778556-9092-4572-B2FF-EA3AAFA54E06}" type="sibTrans">
      <dgm:prSet/>
      <dgm:spPr/>
      <dgm:t>
        <a:bodyPr/>
        <a:lstStyle/>
        <a:p>
          <a:endParaRPr lang="zh-CN" altLang="en-US"/>
        </a:p>
      </dgm:t>
    </dgm:pt>
    <dgm:pt modelId="{21EB662C-15E1-4B16-9B0A-4C4FD12F23CB}">
      <dgm:prSet custT="1"/>
      <dgm:spPr>
        <a:solidFill>
          <a:srgbClr val="EFF3EA">
            <a:alpha val="90000"/>
          </a:srgbClr>
        </a:solidFill>
        <a:ln>
          <a:noFill/>
        </a:ln>
      </dgm:spPr>
      <dgm:t>
        <a:bodyPr/>
        <a:lstStyle/>
        <a:p>
          <a:r>
            <a:rPr lang="zh-CN" altLang="en-US" sz="1200" dirty="0" smtClean="0">
              <a:latin typeface="思源黑体 CN Light" pitchFamily="34" charset="-122"/>
              <a:ea typeface="思源黑体 CN Light" pitchFamily="34" charset="-122"/>
            </a:rPr>
            <a:t>纯化后抗体的鉴定方案；</a:t>
          </a:r>
          <a:endParaRPr lang="zh-CN" altLang="en-US" sz="1200" dirty="0">
            <a:latin typeface="思源黑体 CN Light" pitchFamily="34" charset="-122"/>
            <a:ea typeface="思源黑体 CN Light" pitchFamily="34" charset="-122"/>
          </a:endParaRPr>
        </a:p>
      </dgm:t>
    </dgm:pt>
    <dgm:pt modelId="{AF6749FA-6C98-4311-BA29-19026C6E46D5}" cxnId="{39F00F3E-7C1B-4ADF-94BB-9B99D1E24D0C}" type="parTrans">
      <dgm:prSet/>
      <dgm:spPr/>
      <dgm:t>
        <a:bodyPr/>
        <a:lstStyle/>
        <a:p>
          <a:endParaRPr lang="zh-CN" altLang="en-US"/>
        </a:p>
      </dgm:t>
    </dgm:pt>
    <dgm:pt modelId="{1B919DED-D57F-4902-B3D9-2E396C5EA62F}" cxnId="{39F00F3E-7C1B-4ADF-94BB-9B99D1E24D0C}" type="sibTrans">
      <dgm:prSet/>
      <dgm:spPr/>
      <dgm:t>
        <a:bodyPr/>
        <a:lstStyle/>
        <a:p>
          <a:endParaRPr lang="zh-CN" altLang="en-US"/>
        </a:p>
      </dgm:t>
    </dgm:pt>
    <dgm:pt modelId="{612884B0-F9C3-4BC3-838E-24FBBDB86C7A}">
      <dgm:prSet custT="1"/>
      <dgm:spPr>
        <a:solidFill>
          <a:srgbClr val="EFF3EA">
            <a:alpha val="90000"/>
          </a:srgbClr>
        </a:solidFill>
        <a:ln>
          <a:noFill/>
        </a:ln>
      </dgm:spPr>
      <dgm:t>
        <a:bodyPr/>
        <a:lstStyle/>
        <a:p>
          <a:r>
            <a:rPr lang="zh-CN" altLang="en-US" sz="1200" dirty="0" smtClean="0">
              <a:latin typeface="思源黑体 CN Light" pitchFamily="34" charset="-122"/>
              <a:ea typeface="思源黑体 CN Light" pitchFamily="34" charset="-122"/>
            </a:rPr>
            <a:t>如何选择纯化方式；</a:t>
          </a:r>
          <a:endParaRPr lang="en-US" altLang="zh-CN" sz="1200" dirty="0">
            <a:latin typeface="思源黑体 CN Light" pitchFamily="34" charset="-122"/>
            <a:ea typeface="思源黑体 CN Light" pitchFamily="34" charset="-122"/>
          </a:endParaRPr>
        </a:p>
      </dgm:t>
    </dgm:pt>
    <dgm:pt modelId="{484A7BC0-AA7F-47AA-AD1D-A6BE19FE63C5}" cxnId="{22F91DC4-E810-42D1-AF97-D12B602C77C0}" type="parTrans">
      <dgm:prSet/>
      <dgm:spPr/>
      <dgm:t>
        <a:bodyPr/>
        <a:lstStyle/>
        <a:p>
          <a:endParaRPr lang="zh-CN" altLang="en-US"/>
        </a:p>
      </dgm:t>
    </dgm:pt>
    <dgm:pt modelId="{9AF43D28-2268-4A9B-82DC-0E7196675320}" cxnId="{22F91DC4-E810-42D1-AF97-D12B602C77C0}" type="sibTrans">
      <dgm:prSet/>
      <dgm:spPr/>
      <dgm:t>
        <a:bodyPr/>
        <a:lstStyle/>
        <a:p>
          <a:endParaRPr lang="zh-CN" altLang="en-US"/>
        </a:p>
      </dgm:t>
    </dgm:pt>
    <dgm:pt modelId="{7AEE97CE-8689-4F13-839E-D6F4E784A2E9}" type="pres">
      <dgm:prSet presAssocID="{FFF12307-C0AE-4FEA-AB79-FE038BB22DC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E077DB96-8989-401A-8946-FB7D3DCD9E46}" type="pres">
      <dgm:prSet presAssocID="{3252DC54-044D-4D6C-BAB4-99DBCACCF47A}" presName="composite" presStyleCnt="0"/>
      <dgm:spPr/>
      <dgm:t>
        <a:bodyPr/>
        <a:lstStyle/>
        <a:p>
          <a:endParaRPr lang="zh-CN" altLang="en-US"/>
        </a:p>
      </dgm:t>
    </dgm:pt>
    <dgm:pt modelId="{08422FD8-BE3B-44F2-B8F2-02C060C69AF6}" type="pres">
      <dgm:prSet presAssocID="{3252DC54-044D-4D6C-BAB4-99DBCACCF47A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6B25410-8DB4-42CB-855F-E9444F92AB21}" type="pres">
      <dgm:prSet presAssocID="{3252DC54-044D-4D6C-BAB4-99DBCACCF47A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724A0AB-D2EF-4287-BAC4-EB906F01F971}" type="pres">
      <dgm:prSet presAssocID="{A7480400-E014-4F4E-80E1-C1E793842570}" presName="space" presStyleCnt="0"/>
      <dgm:spPr/>
      <dgm:t>
        <a:bodyPr/>
        <a:lstStyle/>
        <a:p>
          <a:endParaRPr lang="zh-CN" altLang="en-US"/>
        </a:p>
      </dgm:t>
    </dgm:pt>
    <dgm:pt modelId="{2F615E0B-5936-4A89-B21D-830A853918F9}" type="pres">
      <dgm:prSet presAssocID="{53DEF953-F63B-4C54-BC24-8FC259E8EE26}" presName="composite" presStyleCnt="0"/>
      <dgm:spPr/>
      <dgm:t>
        <a:bodyPr/>
        <a:lstStyle/>
        <a:p>
          <a:endParaRPr lang="zh-CN" altLang="en-US"/>
        </a:p>
      </dgm:t>
    </dgm:pt>
    <dgm:pt modelId="{CA4C54FA-A61E-4E8C-A30F-1BF0B191CBEF}" type="pres">
      <dgm:prSet presAssocID="{53DEF953-F63B-4C54-BC24-8FC259E8EE26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7026E08-53E0-462F-9F62-394A9C8E59E8}" type="pres">
      <dgm:prSet presAssocID="{53DEF953-F63B-4C54-BC24-8FC259E8EE26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9FD6F2-C93D-4C7B-98B6-683B0E1D006D}" type="pres">
      <dgm:prSet presAssocID="{5FA99468-4BB9-4B70-834F-2C49604EAE3B}" presName="space" presStyleCnt="0"/>
      <dgm:spPr/>
      <dgm:t>
        <a:bodyPr/>
        <a:lstStyle/>
        <a:p>
          <a:endParaRPr lang="zh-CN" altLang="en-US"/>
        </a:p>
      </dgm:t>
    </dgm:pt>
    <dgm:pt modelId="{87CC9054-AC6E-4146-AA83-B711C6A7DB3B}" type="pres">
      <dgm:prSet presAssocID="{8BF22ACB-1A8C-421A-AC62-B3A4676B4EF9}" presName="composite" presStyleCnt="0"/>
      <dgm:spPr/>
      <dgm:t>
        <a:bodyPr/>
        <a:lstStyle/>
        <a:p>
          <a:endParaRPr lang="zh-CN" altLang="en-US"/>
        </a:p>
      </dgm:t>
    </dgm:pt>
    <dgm:pt modelId="{E2419480-3C33-4FEF-9F2E-C39264EA462F}" type="pres">
      <dgm:prSet presAssocID="{8BF22ACB-1A8C-421A-AC62-B3A4676B4EF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82DB70C-F91B-487A-A467-7E9E3393070D}" type="pres">
      <dgm:prSet presAssocID="{8BF22ACB-1A8C-421A-AC62-B3A4676B4EF9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FF168659-0276-4563-9196-0C0374FD137C}" type="presOf" srcId="{F44005AF-0EF9-48FE-8766-68527757D5D9}" destId="{87026E08-53E0-462F-9F62-394A9C8E59E8}" srcOrd="0" destOrd="2" presId="urn:microsoft.com/office/officeart/2005/8/layout/hList1"/>
    <dgm:cxn modelId="{01662F3B-9E82-4A55-B27A-13B1A49F85D8}" type="presOf" srcId="{FFF12307-C0AE-4FEA-AB79-FE038BB22DCA}" destId="{7AEE97CE-8689-4F13-839E-D6F4E784A2E9}" srcOrd="0" destOrd="0" presId="urn:microsoft.com/office/officeart/2005/8/layout/hList1"/>
    <dgm:cxn modelId="{E1D1EEB9-014C-47C7-8F7C-3097D59AE24E}" type="presOf" srcId="{8BF22ACB-1A8C-421A-AC62-B3A4676B4EF9}" destId="{E2419480-3C33-4FEF-9F2E-C39264EA462F}" srcOrd="0" destOrd="0" presId="urn:microsoft.com/office/officeart/2005/8/layout/hList1"/>
    <dgm:cxn modelId="{24FAEF2C-A3E8-4BD8-B9CF-58FE8B266DD7}" type="presOf" srcId="{612884B0-F9C3-4BC3-838E-24FBBDB86C7A}" destId="{382DB70C-F91B-487A-A467-7E9E3393070D}" srcOrd="0" destOrd="1" presId="urn:microsoft.com/office/officeart/2005/8/layout/hList1"/>
    <dgm:cxn modelId="{04E72FC2-BA4F-4481-B31D-0DD52581B538}" srcId="{8BF22ACB-1A8C-421A-AC62-B3A4676B4EF9}" destId="{1AC34094-19F6-4211-9508-FE73A5C397BE}" srcOrd="0" destOrd="0" parTransId="{CCBAD2E0-6E0D-4B3A-9276-39E7C72609BF}" sibTransId="{2E056B38-785C-4F47-8705-B8226033F06B}"/>
    <dgm:cxn modelId="{C5434153-BABB-4AE5-B8B6-BDFFFBB113F1}" type="presOf" srcId="{53DEF953-F63B-4C54-BC24-8FC259E8EE26}" destId="{CA4C54FA-A61E-4E8C-A30F-1BF0B191CBEF}" srcOrd="0" destOrd="0" presId="urn:microsoft.com/office/officeart/2005/8/layout/hList1"/>
    <dgm:cxn modelId="{8E4A1CB7-2ECE-48B7-A78C-707A36790D0E}" srcId="{3252DC54-044D-4D6C-BAB4-99DBCACCF47A}" destId="{EF00F334-CDBF-45CF-AA5B-F467113F9CE6}" srcOrd="1" destOrd="0" parTransId="{5A36E12A-3074-4DC4-8FCA-FDA58E44E450}" sibTransId="{F60A1327-15F6-43D5-AA3A-02DCF46BD7AD}"/>
    <dgm:cxn modelId="{DB829E08-9616-4B02-AB63-B3BDFD650FEB}" type="presOf" srcId="{25343392-81FA-47B6-87ED-F3BEE743F3AA}" destId="{87026E08-53E0-462F-9F62-394A9C8E59E8}" srcOrd="0" destOrd="1" presId="urn:microsoft.com/office/officeart/2005/8/layout/hList1"/>
    <dgm:cxn modelId="{9C3496A5-E9EC-4BFB-A049-B3208EA5B23E}" type="presOf" srcId="{3252DC54-044D-4D6C-BAB4-99DBCACCF47A}" destId="{08422FD8-BE3B-44F2-B8F2-02C060C69AF6}" srcOrd="0" destOrd="0" presId="urn:microsoft.com/office/officeart/2005/8/layout/hList1"/>
    <dgm:cxn modelId="{9412F0FE-7EAC-44B8-A902-EC116DFAAB4D}" srcId="{53DEF953-F63B-4C54-BC24-8FC259E8EE26}" destId="{17CC2773-42B7-4B90-AB70-59110C98ECED}" srcOrd="0" destOrd="0" parTransId="{4148AB1F-BEB0-4FB4-A0F7-599851426EEF}" sibTransId="{568BCE91-B665-4A94-B306-D3D355662680}"/>
    <dgm:cxn modelId="{22F91DC4-E810-42D1-AF97-D12B602C77C0}" srcId="{8BF22ACB-1A8C-421A-AC62-B3A4676B4EF9}" destId="{612884B0-F9C3-4BC3-838E-24FBBDB86C7A}" srcOrd="1" destOrd="0" parTransId="{484A7BC0-AA7F-47AA-AD1D-A6BE19FE63C5}" sibTransId="{9AF43D28-2268-4A9B-82DC-0E7196675320}"/>
    <dgm:cxn modelId="{E24E13B6-91AD-43C1-B14D-C486118D55B8}" type="presOf" srcId="{EF00F334-CDBF-45CF-AA5B-F467113F9CE6}" destId="{E6B25410-8DB4-42CB-855F-E9444F92AB21}" srcOrd="0" destOrd="1" presId="urn:microsoft.com/office/officeart/2005/8/layout/hList1"/>
    <dgm:cxn modelId="{76B77F81-E851-4304-A816-1BBBF29BA265}" type="presOf" srcId="{17CC2773-42B7-4B90-AB70-59110C98ECED}" destId="{87026E08-53E0-462F-9F62-394A9C8E59E8}" srcOrd="0" destOrd="0" presId="urn:microsoft.com/office/officeart/2005/8/layout/hList1"/>
    <dgm:cxn modelId="{9800DAA6-0D58-42C7-B138-3F919F6F8D27}" type="presOf" srcId="{656108DB-5584-43D6-9142-359692D0D6B5}" destId="{E6B25410-8DB4-42CB-855F-E9444F92AB21}" srcOrd="0" destOrd="0" presId="urn:microsoft.com/office/officeart/2005/8/layout/hList1"/>
    <dgm:cxn modelId="{42778556-9092-4572-B2FF-EA3AAFA54E06}" srcId="{53DEF953-F63B-4C54-BC24-8FC259E8EE26}" destId="{F44005AF-0EF9-48FE-8766-68527757D5D9}" srcOrd="2" destOrd="0" parTransId="{704A627A-DB1A-4B9C-97CF-56FB1FD218B6}" sibTransId="{68265FEC-C2DB-48C1-A7D7-E9D505DE7B4C}"/>
    <dgm:cxn modelId="{ED24CEA7-1F26-496C-9257-DB95EDFEC95D}" srcId="{53DEF953-F63B-4C54-BC24-8FC259E8EE26}" destId="{25343392-81FA-47B6-87ED-F3BEE743F3AA}" srcOrd="1" destOrd="0" parTransId="{95E8027D-15F3-4FF1-81AD-372025BA5168}" sibTransId="{37C16DA5-D5A8-4A35-9A99-3539135600A6}"/>
    <dgm:cxn modelId="{20093D5F-7E4B-46F8-9E72-7BE721C8726B}" type="presOf" srcId="{8C69A696-CF0B-449D-B55F-4EDC50965D6D}" destId="{E6B25410-8DB4-42CB-855F-E9444F92AB21}" srcOrd="0" destOrd="2" presId="urn:microsoft.com/office/officeart/2005/8/layout/hList1"/>
    <dgm:cxn modelId="{8FBBE9F6-E995-40F8-B683-D9542B5B9B11}" type="presOf" srcId="{21EB662C-15E1-4B16-9B0A-4C4FD12F23CB}" destId="{87026E08-53E0-462F-9F62-394A9C8E59E8}" srcOrd="0" destOrd="3" presId="urn:microsoft.com/office/officeart/2005/8/layout/hList1"/>
    <dgm:cxn modelId="{37D736EA-7271-4D5B-838B-297B1854B6B5}" type="presOf" srcId="{1AC34094-19F6-4211-9508-FE73A5C397BE}" destId="{382DB70C-F91B-487A-A467-7E9E3393070D}" srcOrd="0" destOrd="0" presId="urn:microsoft.com/office/officeart/2005/8/layout/hList1"/>
    <dgm:cxn modelId="{1EAAF44D-0530-48DB-BF48-06F47FCE7273}" srcId="{3252DC54-044D-4D6C-BAB4-99DBCACCF47A}" destId="{8C69A696-CF0B-449D-B55F-4EDC50965D6D}" srcOrd="2" destOrd="0" parTransId="{8B0D1E4D-C894-4055-983C-947F2C54CFDF}" sibTransId="{13CA1901-7815-4F14-80AA-33B45706A662}"/>
    <dgm:cxn modelId="{39F00F3E-7C1B-4ADF-94BB-9B99D1E24D0C}" srcId="{53DEF953-F63B-4C54-BC24-8FC259E8EE26}" destId="{21EB662C-15E1-4B16-9B0A-4C4FD12F23CB}" srcOrd="3" destOrd="0" parTransId="{AF6749FA-6C98-4311-BA29-19026C6E46D5}" sibTransId="{1B919DED-D57F-4902-B3D9-2E396C5EA62F}"/>
    <dgm:cxn modelId="{211353B4-8160-464C-8EF2-2DE9174A4A7C}" srcId="{FFF12307-C0AE-4FEA-AB79-FE038BB22DCA}" destId="{53DEF953-F63B-4C54-BC24-8FC259E8EE26}" srcOrd="1" destOrd="0" parTransId="{66C044A8-F76B-4156-A1BE-0B6E0AAF8D80}" sibTransId="{5FA99468-4BB9-4B70-834F-2C49604EAE3B}"/>
    <dgm:cxn modelId="{EEC69829-8110-47AB-A530-A05B1D4196E6}" srcId="{FFF12307-C0AE-4FEA-AB79-FE038BB22DCA}" destId="{8BF22ACB-1A8C-421A-AC62-B3A4676B4EF9}" srcOrd="2" destOrd="0" parTransId="{8ED142FA-1F0E-49B9-8585-9B881AE370C7}" sibTransId="{73756919-DF36-4D61-A753-85A20C974238}"/>
    <dgm:cxn modelId="{B51F7BC1-B129-4662-819E-E6C7B3727CE0}" srcId="{3252DC54-044D-4D6C-BAB4-99DBCACCF47A}" destId="{656108DB-5584-43D6-9142-359692D0D6B5}" srcOrd="0" destOrd="0" parTransId="{68E2E570-FA8A-42F8-9741-92E8C958EE52}" sibTransId="{AB987001-6495-4311-9796-7B3A0ED5C938}"/>
    <dgm:cxn modelId="{B7D136E6-BDE8-49E4-A197-75FAC11571A3}" srcId="{FFF12307-C0AE-4FEA-AB79-FE038BB22DCA}" destId="{3252DC54-044D-4D6C-BAB4-99DBCACCF47A}" srcOrd="0" destOrd="0" parTransId="{C1B4E8FE-A52C-4A68-AF24-6952F0D6FBD9}" sibTransId="{A7480400-E014-4F4E-80E1-C1E793842570}"/>
    <dgm:cxn modelId="{F6120CE0-CB97-4012-8C85-21B8A0768715}" type="presParOf" srcId="{7AEE97CE-8689-4F13-839E-D6F4E784A2E9}" destId="{E077DB96-8989-401A-8946-FB7D3DCD9E46}" srcOrd="0" destOrd="0" presId="urn:microsoft.com/office/officeart/2005/8/layout/hList1"/>
    <dgm:cxn modelId="{58CFEF76-D21C-4BC9-8931-E1F00D7A8D7F}" type="presParOf" srcId="{E077DB96-8989-401A-8946-FB7D3DCD9E46}" destId="{08422FD8-BE3B-44F2-B8F2-02C060C69AF6}" srcOrd="0" destOrd="0" presId="urn:microsoft.com/office/officeart/2005/8/layout/hList1"/>
    <dgm:cxn modelId="{58BBF9AC-9BD0-498F-9937-C36023910966}" type="presParOf" srcId="{E077DB96-8989-401A-8946-FB7D3DCD9E46}" destId="{E6B25410-8DB4-42CB-855F-E9444F92AB21}" srcOrd="1" destOrd="0" presId="urn:microsoft.com/office/officeart/2005/8/layout/hList1"/>
    <dgm:cxn modelId="{2A3D15BC-95BD-4471-83B0-EB5918D0BD51}" type="presParOf" srcId="{7AEE97CE-8689-4F13-839E-D6F4E784A2E9}" destId="{F724A0AB-D2EF-4287-BAC4-EB906F01F971}" srcOrd="1" destOrd="0" presId="urn:microsoft.com/office/officeart/2005/8/layout/hList1"/>
    <dgm:cxn modelId="{B811D1F9-39E0-4DC4-B095-F7B10321DCDA}" type="presParOf" srcId="{7AEE97CE-8689-4F13-839E-D6F4E784A2E9}" destId="{2F615E0B-5936-4A89-B21D-830A853918F9}" srcOrd="2" destOrd="0" presId="urn:microsoft.com/office/officeart/2005/8/layout/hList1"/>
    <dgm:cxn modelId="{0DB4CD73-DC41-4DAE-997C-EFCEE4025C34}" type="presParOf" srcId="{2F615E0B-5936-4A89-B21D-830A853918F9}" destId="{CA4C54FA-A61E-4E8C-A30F-1BF0B191CBEF}" srcOrd="0" destOrd="0" presId="urn:microsoft.com/office/officeart/2005/8/layout/hList1"/>
    <dgm:cxn modelId="{12B91BB9-6E11-4325-B0DF-882D4B98AA84}" type="presParOf" srcId="{2F615E0B-5936-4A89-B21D-830A853918F9}" destId="{87026E08-53E0-462F-9F62-394A9C8E59E8}" srcOrd="1" destOrd="0" presId="urn:microsoft.com/office/officeart/2005/8/layout/hList1"/>
    <dgm:cxn modelId="{03BE6A8E-826D-4555-82FB-B2C4D3AAB102}" type="presParOf" srcId="{7AEE97CE-8689-4F13-839E-D6F4E784A2E9}" destId="{E09FD6F2-C93D-4C7B-98B6-683B0E1D006D}" srcOrd="3" destOrd="0" presId="urn:microsoft.com/office/officeart/2005/8/layout/hList1"/>
    <dgm:cxn modelId="{4E67C725-FB69-494B-A21E-31F7CAE6B7E4}" type="presParOf" srcId="{7AEE97CE-8689-4F13-839E-D6F4E784A2E9}" destId="{87CC9054-AC6E-4146-AA83-B711C6A7DB3B}" srcOrd="4" destOrd="0" presId="urn:microsoft.com/office/officeart/2005/8/layout/hList1"/>
    <dgm:cxn modelId="{43A23668-6EAE-4D7A-BD04-D94F87B51B33}" type="presParOf" srcId="{87CC9054-AC6E-4146-AA83-B711C6A7DB3B}" destId="{E2419480-3C33-4FEF-9F2E-C39264EA462F}" srcOrd="0" destOrd="0" presId="urn:microsoft.com/office/officeart/2005/8/layout/hList1"/>
    <dgm:cxn modelId="{202277F0-DC0B-4953-99A7-14F92D9DF034}" type="presParOf" srcId="{87CC9054-AC6E-4146-AA83-B711C6A7DB3B}" destId="{382DB70C-F91B-487A-A467-7E9E3393070D}" srcOrd="1" destOrd="0" presId="urn:microsoft.com/office/officeart/2005/8/layout/hList1"/>
  </dgm:cxnLst>
  <dgm:bg>
    <a:effectLst/>
  </dgm:bg>
  <dgm:whole>
    <a:ln>
      <a:noFill/>
    </a:ln>
  </dgm:whole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B182DB3-2E4E-4E64-B7EF-F7CD8ACD5B66}" type="doc">
      <dgm:prSet loTypeId="urn:microsoft.com/office/officeart/2005/8/layout/process2" loCatId="process" qsTypeId="urn:microsoft.com/office/officeart/2005/8/quickstyle/3d1" qsCatId="3D" csTypeId="urn:microsoft.com/office/officeart/2005/8/colors/colorful5" csCatId="colorful" phldr="1"/>
      <dgm:spPr/>
    </dgm:pt>
    <dgm:pt modelId="{B4D4F7D4-546F-4C05-B33A-9A8855CC2FBA}">
      <dgm:prSet phldrT="[文本]" custT="1"/>
      <dgm:spPr>
        <a:solidFill>
          <a:srgbClr val="3BB898"/>
        </a:solidFill>
        <a:scene3d>
          <a:camera prst="orthographicFront"/>
          <a:lightRig rig="flat" dir="t"/>
        </a:scene3d>
        <a:sp3d prstMaterial="plastic">
          <a:bevelB w="88900" h="31750" prst="angle"/>
        </a:sp3d>
      </dgm:spPr>
      <dgm:t>
        <a:bodyPr/>
        <a:lstStyle/>
        <a:p>
          <a:r>
            <a:rPr lang="zh-CN" altLang="en-US" sz="1200" b="1" dirty="0" smtClean="0">
              <a:latin typeface="思源黑体 CN Normal" pitchFamily="34" charset="-122"/>
              <a:ea typeface="思源黑体 CN Normal" pitchFamily="34" charset="-122"/>
            </a:rPr>
            <a:t>电融合技术</a:t>
          </a:r>
          <a:endParaRPr lang="zh-CN" altLang="en-US" sz="1200" b="1" dirty="0">
            <a:latin typeface="思源黑体 CN Normal" pitchFamily="34" charset="-122"/>
            <a:ea typeface="思源黑体 CN Normal" pitchFamily="34" charset="-122"/>
          </a:endParaRPr>
        </a:p>
      </dgm:t>
    </dgm:pt>
    <dgm:pt modelId="{3CD5AF19-B246-4525-90EF-73A29124FA48}" cxnId="{BD0F933A-4E94-4413-803C-52FCE16F9052}" type="parTrans">
      <dgm:prSet/>
      <dgm:spPr/>
      <dgm:t>
        <a:bodyPr/>
        <a:lstStyle/>
        <a:p>
          <a:endParaRPr lang="zh-CN" altLang="en-US" sz="12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4528756-88B1-4B34-9E14-340107ECE58F}" cxnId="{BD0F933A-4E94-4413-803C-52FCE16F9052}" type="sibTrans">
      <dgm:prSet custT="1"/>
      <dgm:spPr>
        <a:solidFill>
          <a:srgbClr val="3BB898"/>
        </a:solidFill>
        <a:scene3d>
          <a:camera prst="orthographicFront"/>
          <a:lightRig rig="flat" dir="t"/>
        </a:scene3d>
        <a:sp3d z="-80000" prstMaterial="plastic">
          <a:bevelB w="25400" h="25400" prst="angle"/>
        </a:sp3d>
      </dgm:spPr>
      <dgm:t>
        <a:bodyPr/>
        <a:lstStyle/>
        <a:p>
          <a:endParaRPr lang="zh-CN" altLang="en-US" sz="12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2EDAEE4-DDC7-4A6B-88E3-E803A8967672}">
      <dgm:prSet phldrT="[文本]" custT="1"/>
      <dgm:spPr>
        <a:solidFill>
          <a:srgbClr val="449A83"/>
        </a:solidFill>
        <a:scene3d>
          <a:camera prst="orthographicFront"/>
          <a:lightRig rig="flat" dir="t"/>
        </a:scene3d>
        <a:sp3d prstMaterial="plastic">
          <a:bevelB w="88900" h="31750" prst="angle"/>
        </a:sp3d>
      </dgm:spPr>
      <dgm:t>
        <a:bodyPr/>
        <a:lstStyle/>
        <a:p>
          <a:r>
            <a:rPr lang="zh-CN" altLang="en-US" sz="1200" b="1" dirty="0" smtClean="0">
              <a:latin typeface="思源黑体 CN Normal" pitchFamily="34" charset="-122"/>
              <a:ea typeface="思源黑体 CN Normal" pitchFamily="34" charset="-122"/>
            </a:rPr>
            <a:t>获得更多融合成功的杂交瘤细胞</a:t>
          </a:r>
          <a:endParaRPr lang="zh-CN" altLang="en-US" sz="1200" b="1" dirty="0">
            <a:latin typeface="思源黑体 CN Normal" pitchFamily="34" charset="-122"/>
            <a:ea typeface="思源黑体 CN Normal" pitchFamily="34" charset="-122"/>
          </a:endParaRPr>
        </a:p>
      </dgm:t>
    </dgm:pt>
    <dgm:pt modelId="{7CFC8478-0B30-4327-98B1-B84391B140CF}" cxnId="{37128066-325E-4F67-AEE7-0C7EA6664062}" type="parTrans">
      <dgm:prSet/>
      <dgm:spPr/>
      <dgm:t>
        <a:bodyPr/>
        <a:lstStyle/>
        <a:p>
          <a:endParaRPr lang="zh-CN" altLang="en-US" sz="12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DFFE1BF-B3D2-4357-919F-F9B9FE096D0A}" cxnId="{37128066-325E-4F67-AEE7-0C7EA6664062}" type="sibTrans">
      <dgm:prSet custT="1"/>
      <dgm:spPr>
        <a:solidFill>
          <a:srgbClr val="449A83"/>
        </a:solidFill>
        <a:scene3d>
          <a:camera prst="orthographicFront"/>
          <a:lightRig rig="flat" dir="t"/>
        </a:scene3d>
        <a:sp3d z="-80000" prstMaterial="plastic">
          <a:bevelB w="25400" h="25400" prst="angle"/>
        </a:sp3d>
      </dgm:spPr>
      <dgm:t>
        <a:bodyPr/>
        <a:lstStyle/>
        <a:p>
          <a:endParaRPr lang="zh-CN" altLang="en-US" sz="12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4534F39-86AA-4C6B-ABE7-2FD21C4C2476}">
      <dgm:prSet phldrT="[文本]" custT="1"/>
      <dgm:spPr>
        <a:solidFill>
          <a:srgbClr val="397F6D"/>
        </a:solidFill>
        <a:scene3d>
          <a:camera prst="orthographicFront"/>
          <a:lightRig rig="flat" dir="t"/>
        </a:scene3d>
        <a:sp3d prstMaterial="plastic">
          <a:bevelB w="88900" h="31750" prst="angle"/>
        </a:sp3d>
      </dgm:spPr>
      <dgm:t>
        <a:bodyPr/>
        <a:lstStyle/>
        <a:p>
          <a:r>
            <a:rPr lang="zh-CN" altLang="en-US" sz="1200" b="1" dirty="0" smtClean="0">
              <a:latin typeface="思源黑体 CN Normal" pitchFamily="34" charset="-122"/>
              <a:ea typeface="思源黑体 CN Normal" pitchFamily="34" charset="-122"/>
            </a:rPr>
            <a:t>增加 </a:t>
          </a:r>
          <a:r>
            <a:rPr lang="en-US" altLang="zh-CN" sz="1200" b="1" dirty="0" smtClean="0">
              <a:latin typeface="思源黑体 CN Normal" pitchFamily="34" charset="-122"/>
              <a:ea typeface="思源黑体 CN Normal" pitchFamily="34" charset="-122"/>
            </a:rPr>
            <a:t>Anti-ID </a:t>
          </a:r>
          <a:r>
            <a:rPr lang="zh-CN" altLang="en-US" sz="1200" b="1" dirty="0" smtClean="0">
              <a:latin typeface="思源黑体 CN Normal" pitchFamily="34" charset="-122"/>
              <a:ea typeface="思源黑体 CN Normal" pitchFamily="34" charset="-122"/>
            </a:rPr>
            <a:t>抗体筛选几率</a:t>
          </a:r>
          <a:endParaRPr lang="zh-CN" altLang="en-US" sz="1200" b="1" dirty="0">
            <a:latin typeface="思源黑体 CN Normal" pitchFamily="34" charset="-122"/>
            <a:ea typeface="思源黑体 CN Normal" pitchFamily="34" charset="-122"/>
          </a:endParaRPr>
        </a:p>
      </dgm:t>
    </dgm:pt>
    <dgm:pt modelId="{0A3FC10C-EA85-4495-A3BA-66F3AD39597D}" cxnId="{891FEB98-66BF-4E74-81D7-EAAFBD8C502F}" type="parTrans">
      <dgm:prSet/>
      <dgm:spPr/>
      <dgm:t>
        <a:bodyPr/>
        <a:lstStyle/>
        <a:p>
          <a:endParaRPr lang="zh-CN" altLang="en-US" sz="12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671D0AF-F7E6-4DBD-9B48-432CE6C166AF}" cxnId="{891FEB98-66BF-4E74-81D7-EAAFBD8C502F}" type="sibTrans">
      <dgm:prSet/>
      <dgm:spPr/>
      <dgm:t>
        <a:bodyPr/>
        <a:lstStyle/>
        <a:p>
          <a:endParaRPr lang="zh-CN" altLang="en-US" sz="12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6DB1140-1D4F-4354-981E-868C3CD53204}" type="pres">
      <dgm:prSet presAssocID="{FB182DB3-2E4E-4E64-B7EF-F7CD8ACD5B66}" presName="linearFlow" presStyleCnt="0">
        <dgm:presLayoutVars>
          <dgm:resizeHandles val="exact"/>
        </dgm:presLayoutVars>
      </dgm:prSet>
      <dgm:spPr/>
    </dgm:pt>
    <dgm:pt modelId="{09761103-9739-409C-8318-58209C4C5752}" type="pres">
      <dgm:prSet presAssocID="{B4D4F7D4-546F-4C05-B33A-9A8855CC2FBA}" presName="node" presStyleLbl="node1" presStyleIdx="0" presStyleCnt="3">
        <dgm:presLayoutVars>
          <dgm:bulletEnabled val="1"/>
        </dgm:presLayoutVars>
      </dgm:prSet>
      <dgm:spPr>
        <a:prstGeom prst="flowChartConnector">
          <a:avLst/>
        </a:prstGeom>
      </dgm:spPr>
      <dgm:t>
        <a:bodyPr/>
        <a:lstStyle/>
        <a:p>
          <a:endParaRPr lang="zh-CN" altLang="en-US"/>
        </a:p>
      </dgm:t>
    </dgm:pt>
    <dgm:pt modelId="{43862D42-1409-4AA7-95E5-99485A4F73EC}" type="pres">
      <dgm:prSet presAssocID="{D4528756-88B1-4B34-9E14-340107ECE58F}" presName="sibTrans" presStyleLbl="sibTrans2D1" presStyleIdx="0" presStyleCnt="2"/>
      <dgm:spPr/>
      <dgm:t>
        <a:bodyPr/>
        <a:lstStyle/>
        <a:p>
          <a:endParaRPr lang="zh-CN" altLang="en-US"/>
        </a:p>
      </dgm:t>
    </dgm:pt>
    <dgm:pt modelId="{58198F0F-1DA0-4769-88C3-CFF63DB1B467}" type="pres">
      <dgm:prSet presAssocID="{D4528756-88B1-4B34-9E14-340107ECE58F}" presName="connectorText" presStyleLbl="sibTrans2D1" presStyleIdx="0" presStyleCnt="2"/>
      <dgm:spPr/>
      <dgm:t>
        <a:bodyPr/>
        <a:lstStyle/>
        <a:p>
          <a:endParaRPr lang="zh-CN" altLang="en-US"/>
        </a:p>
      </dgm:t>
    </dgm:pt>
    <dgm:pt modelId="{FE9A1B48-EB77-4138-9615-5CC43DED683E}" type="pres">
      <dgm:prSet presAssocID="{B2EDAEE4-DDC7-4A6B-88E3-E803A8967672}" presName="node" presStyleLbl="node1" presStyleIdx="1" presStyleCnt="3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zh-CN" altLang="en-US"/>
        </a:p>
      </dgm:t>
    </dgm:pt>
    <dgm:pt modelId="{81D1DE99-4065-4E1E-B087-5CF6D20D38DC}" type="pres">
      <dgm:prSet presAssocID="{6DFFE1BF-B3D2-4357-919F-F9B9FE096D0A}" presName="sibTrans" presStyleLbl="sibTrans2D1" presStyleIdx="1" presStyleCnt="2"/>
      <dgm:spPr/>
      <dgm:t>
        <a:bodyPr/>
        <a:lstStyle/>
        <a:p>
          <a:endParaRPr lang="zh-CN" altLang="en-US"/>
        </a:p>
      </dgm:t>
    </dgm:pt>
    <dgm:pt modelId="{B2CD42AA-4AC6-445F-90B0-8092B90BB1B2}" type="pres">
      <dgm:prSet presAssocID="{6DFFE1BF-B3D2-4357-919F-F9B9FE096D0A}" presName="connectorText" presStyleLbl="sibTrans2D1" presStyleIdx="1" presStyleCnt="2"/>
      <dgm:spPr/>
      <dgm:t>
        <a:bodyPr/>
        <a:lstStyle/>
        <a:p>
          <a:endParaRPr lang="zh-CN" altLang="en-US"/>
        </a:p>
      </dgm:t>
    </dgm:pt>
    <dgm:pt modelId="{A95971C3-6157-47F7-8402-B7C94BE17609}" type="pres">
      <dgm:prSet presAssocID="{94534F39-86AA-4C6B-ABE7-2FD21C4C2476}" presName="node" presStyleLbl="node1" presStyleIdx="2" presStyleCnt="3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zh-CN" altLang="en-US"/>
        </a:p>
      </dgm:t>
    </dgm:pt>
  </dgm:ptLst>
  <dgm:cxnLst>
    <dgm:cxn modelId="{891FEB98-66BF-4E74-81D7-EAAFBD8C502F}" srcId="{FB182DB3-2E4E-4E64-B7EF-F7CD8ACD5B66}" destId="{94534F39-86AA-4C6B-ABE7-2FD21C4C2476}" srcOrd="2" destOrd="0" parTransId="{0A3FC10C-EA85-4495-A3BA-66F3AD39597D}" sibTransId="{9671D0AF-F7E6-4DBD-9B48-432CE6C166AF}"/>
    <dgm:cxn modelId="{6DA24CD0-B4E4-49A7-92FA-B161D3164D2A}" type="presOf" srcId="{B2EDAEE4-DDC7-4A6B-88E3-E803A8967672}" destId="{FE9A1B48-EB77-4138-9615-5CC43DED683E}" srcOrd="0" destOrd="0" presId="urn:microsoft.com/office/officeart/2005/8/layout/process2"/>
    <dgm:cxn modelId="{EB97E64D-5F3B-4269-83DC-7B4DB0336055}" type="presOf" srcId="{B4D4F7D4-546F-4C05-B33A-9A8855CC2FBA}" destId="{09761103-9739-409C-8318-58209C4C5752}" srcOrd="0" destOrd="0" presId="urn:microsoft.com/office/officeart/2005/8/layout/process2"/>
    <dgm:cxn modelId="{029974A0-9099-4615-804E-DA0C844F0BB9}" type="presOf" srcId="{FB182DB3-2E4E-4E64-B7EF-F7CD8ACD5B66}" destId="{16DB1140-1D4F-4354-981E-868C3CD53204}" srcOrd="0" destOrd="0" presId="urn:microsoft.com/office/officeart/2005/8/layout/process2"/>
    <dgm:cxn modelId="{CE8A5B6B-EBFD-49F8-B861-8FD8D2801312}" type="presOf" srcId="{6DFFE1BF-B3D2-4357-919F-F9B9FE096D0A}" destId="{B2CD42AA-4AC6-445F-90B0-8092B90BB1B2}" srcOrd="1" destOrd="0" presId="urn:microsoft.com/office/officeart/2005/8/layout/process2"/>
    <dgm:cxn modelId="{BD0F933A-4E94-4413-803C-52FCE16F9052}" srcId="{FB182DB3-2E4E-4E64-B7EF-F7CD8ACD5B66}" destId="{B4D4F7D4-546F-4C05-B33A-9A8855CC2FBA}" srcOrd="0" destOrd="0" parTransId="{3CD5AF19-B246-4525-90EF-73A29124FA48}" sibTransId="{D4528756-88B1-4B34-9E14-340107ECE58F}"/>
    <dgm:cxn modelId="{18D5FEFA-7E54-4145-BDFF-F72CC6A57170}" type="presOf" srcId="{6DFFE1BF-B3D2-4357-919F-F9B9FE096D0A}" destId="{81D1DE99-4065-4E1E-B087-5CF6D20D38DC}" srcOrd="0" destOrd="0" presId="urn:microsoft.com/office/officeart/2005/8/layout/process2"/>
    <dgm:cxn modelId="{E1A86E65-15E2-417F-9C25-6B3692FC7677}" type="presOf" srcId="{D4528756-88B1-4B34-9E14-340107ECE58F}" destId="{43862D42-1409-4AA7-95E5-99485A4F73EC}" srcOrd="0" destOrd="0" presId="urn:microsoft.com/office/officeart/2005/8/layout/process2"/>
    <dgm:cxn modelId="{B625723D-194F-4080-BBA0-02E1BEE8B6E8}" type="presOf" srcId="{94534F39-86AA-4C6B-ABE7-2FD21C4C2476}" destId="{A95971C3-6157-47F7-8402-B7C94BE17609}" srcOrd="0" destOrd="0" presId="urn:microsoft.com/office/officeart/2005/8/layout/process2"/>
    <dgm:cxn modelId="{37128066-325E-4F67-AEE7-0C7EA6664062}" srcId="{FB182DB3-2E4E-4E64-B7EF-F7CD8ACD5B66}" destId="{B2EDAEE4-DDC7-4A6B-88E3-E803A8967672}" srcOrd="1" destOrd="0" parTransId="{7CFC8478-0B30-4327-98B1-B84391B140CF}" sibTransId="{6DFFE1BF-B3D2-4357-919F-F9B9FE096D0A}"/>
    <dgm:cxn modelId="{93C679FE-D02F-426F-A7C7-2708B8D245B5}" type="presOf" srcId="{D4528756-88B1-4B34-9E14-340107ECE58F}" destId="{58198F0F-1DA0-4769-88C3-CFF63DB1B467}" srcOrd="1" destOrd="0" presId="urn:microsoft.com/office/officeart/2005/8/layout/process2"/>
    <dgm:cxn modelId="{4CD73A5C-7CD1-4437-867A-576AA408B159}" type="presParOf" srcId="{16DB1140-1D4F-4354-981E-868C3CD53204}" destId="{09761103-9739-409C-8318-58209C4C5752}" srcOrd="0" destOrd="0" presId="urn:microsoft.com/office/officeart/2005/8/layout/process2"/>
    <dgm:cxn modelId="{81780BC9-6B53-4274-A810-69E9230ED38E}" type="presParOf" srcId="{16DB1140-1D4F-4354-981E-868C3CD53204}" destId="{43862D42-1409-4AA7-95E5-99485A4F73EC}" srcOrd="1" destOrd="0" presId="urn:microsoft.com/office/officeart/2005/8/layout/process2"/>
    <dgm:cxn modelId="{47375410-8CA3-4AF8-AFE0-6008E1249F46}" type="presParOf" srcId="{43862D42-1409-4AA7-95E5-99485A4F73EC}" destId="{58198F0F-1DA0-4769-88C3-CFF63DB1B467}" srcOrd="0" destOrd="0" presId="urn:microsoft.com/office/officeart/2005/8/layout/process2"/>
    <dgm:cxn modelId="{2840E525-0D6E-46D4-AAA3-32989C6A65B1}" type="presParOf" srcId="{16DB1140-1D4F-4354-981E-868C3CD53204}" destId="{FE9A1B48-EB77-4138-9615-5CC43DED683E}" srcOrd="2" destOrd="0" presId="urn:microsoft.com/office/officeart/2005/8/layout/process2"/>
    <dgm:cxn modelId="{3290671E-AACC-487E-A9BD-4F3A64D8CDD0}" type="presParOf" srcId="{16DB1140-1D4F-4354-981E-868C3CD53204}" destId="{81D1DE99-4065-4E1E-B087-5CF6D20D38DC}" srcOrd="3" destOrd="0" presId="urn:microsoft.com/office/officeart/2005/8/layout/process2"/>
    <dgm:cxn modelId="{1D9847A8-D4BB-45B2-9ED4-73E8382E51A3}" type="presParOf" srcId="{81D1DE99-4065-4E1E-B087-5CF6D20D38DC}" destId="{B2CD42AA-4AC6-445F-90B0-8092B90BB1B2}" srcOrd="0" destOrd="0" presId="urn:microsoft.com/office/officeart/2005/8/layout/process2"/>
    <dgm:cxn modelId="{D6131F08-D504-4E56-9E60-841402474438}" type="presParOf" srcId="{16DB1140-1D4F-4354-981E-868C3CD53204}" destId="{A95971C3-6157-47F7-8402-B7C94BE17609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E4E8F69-F104-4325-BD72-8864D7B37A07}" type="doc">
      <dgm:prSet loTypeId="urn:microsoft.com/office/officeart/2005/8/layout/process2" loCatId="process" qsTypeId="urn:microsoft.com/office/officeart/2005/8/quickstyle/simple5" qsCatId="simple" csTypeId="urn:microsoft.com/office/officeart/2005/8/colors/accent1_2" csCatId="accent1" phldr="1"/>
      <dgm:spPr/>
    </dgm:pt>
    <dgm:pt modelId="{898444D8-DA6A-4EE2-A7C2-52CFAE451D83}">
      <dgm:prSet phldrT="[文本]" custT="1"/>
      <dgm:spPr>
        <a:solidFill>
          <a:srgbClr val="A0D4C6"/>
        </a:solidFill>
      </dgm:spPr>
      <dgm:t>
        <a:bodyPr/>
        <a:lstStyle/>
        <a:p>
          <a:r>
            <a:rPr lang="en-US" altLang="zh-CN" sz="1600" b="1" dirty="0" smtClean="0">
              <a:latin typeface="Poppins" pitchFamily="2" charset="0"/>
              <a:ea typeface="微软雅黑" panose="020B0503020204020204" pitchFamily="34" charset="-122"/>
              <a:cs typeface="Poppins" pitchFamily="2" charset="0"/>
            </a:rPr>
            <a:t>screening</a:t>
          </a:r>
          <a:endParaRPr lang="zh-CN" altLang="en-US" sz="1600" b="1" dirty="0">
            <a:latin typeface="Poppins" pitchFamily="2" charset="0"/>
            <a:ea typeface="微软雅黑" panose="020B0503020204020204" pitchFamily="34" charset="-122"/>
            <a:cs typeface="Poppins" pitchFamily="2" charset="0"/>
          </a:endParaRPr>
        </a:p>
      </dgm:t>
    </dgm:pt>
    <dgm:pt modelId="{D4F205E5-DDCD-4379-A052-F165CDC530E7}" cxnId="{E4F7B2A9-EC91-4B98-840E-C19530C49A59}" type="parTrans">
      <dgm:prSet/>
      <dgm:spPr/>
      <dgm:t>
        <a:bodyPr/>
        <a:lstStyle/>
        <a:p>
          <a:endParaRPr lang="zh-CN" altLang="en-US" sz="1600" b="0"/>
        </a:p>
      </dgm:t>
    </dgm:pt>
    <dgm:pt modelId="{B404C1F8-8183-4826-AB20-6ECE9B11F5C9}" cxnId="{E4F7B2A9-EC91-4B98-840E-C19530C49A59}" type="sibTrans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zh-CN" altLang="en-US" sz="1600" b="0"/>
        </a:p>
      </dgm:t>
    </dgm:pt>
    <dgm:pt modelId="{F26C7EFD-D71A-4234-AE44-5D8E4D570139}">
      <dgm:prSet phldrT="[文本]" custT="1"/>
      <dgm:spPr>
        <a:solidFill>
          <a:srgbClr val="4DA991"/>
        </a:solidFill>
      </dgm:spPr>
      <dgm:t>
        <a:bodyPr/>
        <a:lstStyle/>
        <a:p>
          <a:r>
            <a:rPr lang="en-US" altLang="zh-CN" sz="1600" b="1" dirty="0" smtClean="0">
              <a:latin typeface="Poppins" pitchFamily="2" charset="0"/>
              <a:ea typeface="微软雅黑" panose="020B0503020204020204" pitchFamily="34" charset="-122"/>
              <a:cs typeface="Poppins" pitchFamily="2" charset="0"/>
            </a:rPr>
            <a:t>confirmation</a:t>
          </a:r>
          <a:endParaRPr lang="zh-CN" altLang="en-US" sz="1600" b="1" dirty="0">
            <a:latin typeface="Poppins" pitchFamily="2" charset="0"/>
            <a:ea typeface="微软雅黑" panose="020B0503020204020204" pitchFamily="34" charset="-122"/>
            <a:cs typeface="Poppins" pitchFamily="2" charset="0"/>
          </a:endParaRPr>
        </a:p>
      </dgm:t>
    </dgm:pt>
    <dgm:pt modelId="{AD5C2F29-855D-4CCE-85A3-1B4C49C48A85}" cxnId="{54CA6104-8435-421C-9121-E18A1088007F}" type="parTrans">
      <dgm:prSet/>
      <dgm:spPr/>
      <dgm:t>
        <a:bodyPr/>
        <a:lstStyle/>
        <a:p>
          <a:endParaRPr lang="zh-CN" altLang="en-US" sz="1600" b="0"/>
        </a:p>
      </dgm:t>
    </dgm:pt>
    <dgm:pt modelId="{A4C16C80-8AC8-4622-A4A6-B478E6CF7725}" cxnId="{54CA6104-8435-421C-9121-E18A1088007F}" type="sibTrans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zh-CN" altLang="en-US" sz="1600" b="0"/>
        </a:p>
      </dgm:t>
    </dgm:pt>
    <dgm:pt modelId="{C3DEBC8A-3138-4BB6-BC14-74727804B5C8}">
      <dgm:prSet phldrT="[文本]" custT="1"/>
      <dgm:spPr>
        <a:solidFill>
          <a:srgbClr val="377D6C"/>
        </a:solidFill>
      </dgm:spPr>
      <dgm:t>
        <a:bodyPr/>
        <a:lstStyle/>
        <a:p>
          <a:r>
            <a:rPr lang="en-US" altLang="zh-CN" sz="1600" b="1" dirty="0" smtClean="0">
              <a:latin typeface="Poppins" pitchFamily="2" charset="0"/>
              <a:ea typeface="微软雅黑" panose="020B0503020204020204" pitchFamily="34" charset="-122"/>
              <a:cs typeface="Poppins" pitchFamily="2" charset="0"/>
            </a:rPr>
            <a:t>characterization</a:t>
          </a:r>
          <a:endParaRPr lang="zh-CN" altLang="en-US" sz="1600" b="1" dirty="0">
            <a:latin typeface="Poppins" pitchFamily="2" charset="0"/>
            <a:ea typeface="微软雅黑" panose="020B0503020204020204" pitchFamily="34" charset="-122"/>
            <a:cs typeface="Poppins" pitchFamily="2" charset="0"/>
          </a:endParaRPr>
        </a:p>
      </dgm:t>
    </dgm:pt>
    <dgm:pt modelId="{B4039022-6ACB-4FE3-ADBE-A512BA849C17}" cxnId="{204D231A-28A6-4971-A1BA-8F7AF1B47487}" type="parTrans">
      <dgm:prSet/>
      <dgm:spPr/>
      <dgm:t>
        <a:bodyPr/>
        <a:lstStyle/>
        <a:p>
          <a:endParaRPr lang="zh-CN" altLang="en-US" sz="1600" b="0"/>
        </a:p>
      </dgm:t>
    </dgm:pt>
    <dgm:pt modelId="{3CD21E48-E96A-4B51-92DB-CB9158CC7D57}" cxnId="{204D231A-28A6-4971-A1BA-8F7AF1B47487}" type="sibTrans">
      <dgm:prSet/>
      <dgm:spPr/>
      <dgm:t>
        <a:bodyPr/>
        <a:lstStyle/>
        <a:p>
          <a:endParaRPr lang="zh-CN" altLang="en-US" sz="1600" b="0"/>
        </a:p>
      </dgm:t>
    </dgm:pt>
    <dgm:pt modelId="{CCE8759A-4EA1-45D0-8986-3BBE08DA3BEE}" type="pres">
      <dgm:prSet presAssocID="{FE4E8F69-F104-4325-BD72-8864D7B37A07}" presName="linearFlow" presStyleCnt="0">
        <dgm:presLayoutVars>
          <dgm:resizeHandles val="exact"/>
        </dgm:presLayoutVars>
      </dgm:prSet>
      <dgm:spPr/>
    </dgm:pt>
    <dgm:pt modelId="{4D3A5F81-9DE5-4D2A-9A36-DEBE1608CB77}" type="pres">
      <dgm:prSet presAssocID="{898444D8-DA6A-4EE2-A7C2-52CFAE451D8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1D3EA0B-B168-4165-91C1-334C1894A085}" type="pres">
      <dgm:prSet presAssocID="{B404C1F8-8183-4826-AB20-6ECE9B11F5C9}" presName="sibTrans" presStyleLbl="sibTrans2D1" presStyleIdx="0" presStyleCnt="2"/>
      <dgm:spPr/>
      <dgm:t>
        <a:bodyPr/>
        <a:lstStyle/>
        <a:p>
          <a:endParaRPr lang="zh-CN" altLang="en-US"/>
        </a:p>
      </dgm:t>
    </dgm:pt>
    <dgm:pt modelId="{AC177556-2A35-4675-BCAD-891A18DCD419}" type="pres">
      <dgm:prSet presAssocID="{B404C1F8-8183-4826-AB20-6ECE9B11F5C9}" presName="connectorText" presStyleLbl="sibTrans2D1" presStyleIdx="0" presStyleCnt="2"/>
      <dgm:spPr/>
      <dgm:t>
        <a:bodyPr/>
        <a:lstStyle/>
        <a:p>
          <a:endParaRPr lang="zh-CN" altLang="en-US"/>
        </a:p>
      </dgm:t>
    </dgm:pt>
    <dgm:pt modelId="{9F771D6E-7669-43CA-BA38-6A0DDCE235A0}" type="pres">
      <dgm:prSet presAssocID="{F26C7EFD-D71A-4234-AE44-5D8E4D57013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B953025-123A-4899-B6E9-E13DF7641B6D}" type="pres">
      <dgm:prSet presAssocID="{A4C16C80-8AC8-4622-A4A6-B478E6CF7725}" presName="sibTrans" presStyleLbl="sibTrans2D1" presStyleIdx="1" presStyleCnt="2"/>
      <dgm:spPr/>
      <dgm:t>
        <a:bodyPr/>
        <a:lstStyle/>
        <a:p>
          <a:endParaRPr lang="zh-CN" altLang="en-US"/>
        </a:p>
      </dgm:t>
    </dgm:pt>
    <dgm:pt modelId="{2E7F9F6E-99FB-4AAC-AE30-AF0177127708}" type="pres">
      <dgm:prSet presAssocID="{A4C16C80-8AC8-4622-A4A6-B478E6CF7725}" presName="connectorText" presStyleLbl="sibTrans2D1" presStyleIdx="1" presStyleCnt="2"/>
      <dgm:spPr/>
      <dgm:t>
        <a:bodyPr/>
        <a:lstStyle/>
        <a:p>
          <a:endParaRPr lang="zh-CN" altLang="en-US"/>
        </a:p>
      </dgm:t>
    </dgm:pt>
    <dgm:pt modelId="{86221EED-9A14-473B-B62B-BF441D9B9B70}" type="pres">
      <dgm:prSet presAssocID="{C3DEBC8A-3138-4BB6-BC14-74727804B5C8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F5C76BF3-31BD-4F25-BC10-33A57942381C}" type="presOf" srcId="{F26C7EFD-D71A-4234-AE44-5D8E4D570139}" destId="{9F771D6E-7669-43CA-BA38-6A0DDCE235A0}" srcOrd="0" destOrd="0" presId="urn:microsoft.com/office/officeart/2005/8/layout/process2"/>
    <dgm:cxn modelId="{4DB30FF7-7363-46F4-A147-4690596F2BDD}" type="presOf" srcId="{B404C1F8-8183-4826-AB20-6ECE9B11F5C9}" destId="{31D3EA0B-B168-4165-91C1-334C1894A085}" srcOrd="0" destOrd="0" presId="urn:microsoft.com/office/officeart/2005/8/layout/process2"/>
    <dgm:cxn modelId="{9548BB83-9FE0-4474-8FE5-3AC49CCEE59C}" type="presOf" srcId="{898444D8-DA6A-4EE2-A7C2-52CFAE451D83}" destId="{4D3A5F81-9DE5-4D2A-9A36-DEBE1608CB77}" srcOrd="0" destOrd="0" presId="urn:microsoft.com/office/officeart/2005/8/layout/process2"/>
    <dgm:cxn modelId="{725AEB7F-46E3-48A2-8530-6EBE4E93868B}" type="presOf" srcId="{A4C16C80-8AC8-4622-A4A6-B478E6CF7725}" destId="{7B953025-123A-4899-B6E9-E13DF7641B6D}" srcOrd="0" destOrd="0" presId="urn:microsoft.com/office/officeart/2005/8/layout/process2"/>
    <dgm:cxn modelId="{E17A80E0-BA43-41EC-AE36-6F75AB722FDC}" type="presOf" srcId="{B404C1F8-8183-4826-AB20-6ECE9B11F5C9}" destId="{AC177556-2A35-4675-BCAD-891A18DCD419}" srcOrd="1" destOrd="0" presId="urn:microsoft.com/office/officeart/2005/8/layout/process2"/>
    <dgm:cxn modelId="{0F69ED9B-855A-43F4-BDFE-5FA312F587F5}" type="presOf" srcId="{A4C16C80-8AC8-4622-A4A6-B478E6CF7725}" destId="{2E7F9F6E-99FB-4AAC-AE30-AF0177127708}" srcOrd="1" destOrd="0" presId="urn:microsoft.com/office/officeart/2005/8/layout/process2"/>
    <dgm:cxn modelId="{204D231A-28A6-4971-A1BA-8F7AF1B47487}" srcId="{FE4E8F69-F104-4325-BD72-8864D7B37A07}" destId="{C3DEBC8A-3138-4BB6-BC14-74727804B5C8}" srcOrd="2" destOrd="0" parTransId="{B4039022-6ACB-4FE3-ADBE-A512BA849C17}" sibTransId="{3CD21E48-E96A-4B51-92DB-CB9158CC7D57}"/>
    <dgm:cxn modelId="{54CA6104-8435-421C-9121-E18A1088007F}" srcId="{FE4E8F69-F104-4325-BD72-8864D7B37A07}" destId="{F26C7EFD-D71A-4234-AE44-5D8E4D570139}" srcOrd="1" destOrd="0" parTransId="{AD5C2F29-855D-4CCE-85A3-1B4C49C48A85}" sibTransId="{A4C16C80-8AC8-4622-A4A6-B478E6CF7725}"/>
    <dgm:cxn modelId="{B8EB1CCD-BA56-4613-A25A-A087D1AF66D6}" type="presOf" srcId="{C3DEBC8A-3138-4BB6-BC14-74727804B5C8}" destId="{86221EED-9A14-473B-B62B-BF441D9B9B70}" srcOrd="0" destOrd="0" presId="urn:microsoft.com/office/officeart/2005/8/layout/process2"/>
    <dgm:cxn modelId="{E4F7B2A9-EC91-4B98-840E-C19530C49A59}" srcId="{FE4E8F69-F104-4325-BD72-8864D7B37A07}" destId="{898444D8-DA6A-4EE2-A7C2-52CFAE451D83}" srcOrd="0" destOrd="0" parTransId="{D4F205E5-DDCD-4379-A052-F165CDC530E7}" sibTransId="{B404C1F8-8183-4826-AB20-6ECE9B11F5C9}"/>
    <dgm:cxn modelId="{D60B4731-E511-410D-A808-08FFA83950BF}" type="presOf" srcId="{FE4E8F69-F104-4325-BD72-8864D7B37A07}" destId="{CCE8759A-4EA1-45D0-8986-3BBE08DA3BEE}" srcOrd="0" destOrd="0" presId="urn:microsoft.com/office/officeart/2005/8/layout/process2"/>
    <dgm:cxn modelId="{AD76FA9D-BDBA-41A8-90DD-C46A630A272C}" type="presParOf" srcId="{CCE8759A-4EA1-45D0-8986-3BBE08DA3BEE}" destId="{4D3A5F81-9DE5-4D2A-9A36-DEBE1608CB77}" srcOrd="0" destOrd="0" presId="urn:microsoft.com/office/officeart/2005/8/layout/process2"/>
    <dgm:cxn modelId="{B57C34C2-4C9B-4932-AFEC-CCF48DA0D8E3}" type="presParOf" srcId="{CCE8759A-4EA1-45D0-8986-3BBE08DA3BEE}" destId="{31D3EA0B-B168-4165-91C1-334C1894A085}" srcOrd="1" destOrd="0" presId="urn:microsoft.com/office/officeart/2005/8/layout/process2"/>
    <dgm:cxn modelId="{208E67BE-7CCE-4C7F-9750-D39286930A7A}" type="presParOf" srcId="{31D3EA0B-B168-4165-91C1-334C1894A085}" destId="{AC177556-2A35-4675-BCAD-891A18DCD419}" srcOrd="0" destOrd="0" presId="urn:microsoft.com/office/officeart/2005/8/layout/process2"/>
    <dgm:cxn modelId="{A5A58911-6636-4389-B77D-D018D2DB1318}" type="presParOf" srcId="{CCE8759A-4EA1-45D0-8986-3BBE08DA3BEE}" destId="{9F771D6E-7669-43CA-BA38-6A0DDCE235A0}" srcOrd="2" destOrd="0" presId="urn:microsoft.com/office/officeart/2005/8/layout/process2"/>
    <dgm:cxn modelId="{3264978B-3202-4DBD-AB61-5DAD2B71B1D0}" type="presParOf" srcId="{CCE8759A-4EA1-45D0-8986-3BBE08DA3BEE}" destId="{7B953025-123A-4899-B6E9-E13DF7641B6D}" srcOrd="3" destOrd="0" presId="urn:microsoft.com/office/officeart/2005/8/layout/process2"/>
    <dgm:cxn modelId="{6A68F931-9F4C-4D46-AF00-A8D792F9A0CC}" type="presParOf" srcId="{7B953025-123A-4899-B6E9-E13DF7641B6D}" destId="{2E7F9F6E-99FB-4AAC-AE30-AF0177127708}" srcOrd="0" destOrd="0" presId="urn:microsoft.com/office/officeart/2005/8/layout/process2"/>
    <dgm:cxn modelId="{0875536B-1496-4A09-A02E-EF11DF7D923B}" type="presParOf" srcId="{CCE8759A-4EA1-45D0-8986-3BBE08DA3BEE}" destId="{86221EED-9A14-473B-B62B-BF441D9B9B70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70F4EEB-BEE5-4BBD-9FE8-F31FAB63BFE5}" type="doc">
      <dgm:prSet loTypeId="urn:microsoft.com/office/officeart/2005/8/layout/chevron1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CN" altLang="en-US"/>
        </a:p>
      </dgm:t>
    </dgm:pt>
    <dgm:pt modelId="{9C523710-8429-466E-A7A2-E98BABB90FF0}">
      <dgm:prSet phldrT="[文本]" custT="1"/>
      <dgm:spPr>
        <a:solidFill>
          <a:srgbClr val="78C2AF"/>
        </a:solidFill>
      </dgm:spPr>
      <dgm:t>
        <a:bodyPr/>
        <a:lstStyle/>
        <a:p>
          <a:r>
            <a:rPr lang="zh-CN" altLang="en-US" sz="1300" b="1" dirty="0" smtClean="0">
              <a:solidFill>
                <a:schemeClr val="bg1"/>
              </a:solidFill>
              <a:latin typeface="思源黑体 CN Normal" pitchFamily="34" charset="-122"/>
              <a:ea typeface="思源黑体 CN Normal" pitchFamily="34" charset="-122"/>
            </a:rPr>
            <a:t>蛋白</a:t>
          </a:r>
          <a:r>
            <a:rPr lang="en-US" altLang="zh-CN" sz="1300" b="1" dirty="0" smtClean="0">
              <a:solidFill>
                <a:schemeClr val="bg1"/>
              </a:solidFill>
              <a:latin typeface="思源黑体 CN Normal" pitchFamily="34" charset="-122"/>
              <a:ea typeface="思源黑体 CN Normal" pitchFamily="34" charset="-122"/>
            </a:rPr>
            <a:t>A</a:t>
          </a:r>
          <a:endParaRPr lang="zh-CN" altLang="en-US" sz="1300" b="1" dirty="0">
            <a:solidFill>
              <a:schemeClr val="bg1"/>
            </a:solidFill>
            <a:latin typeface="思源黑体 CN Normal" pitchFamily="34" charset="-122"/>
            <a:ea typeface="思源黑体 CN Normal" pitchFamily="34" charset="-122"/>
          </a:endParaRPr>
        </a:p>
      </dgm:t>
    </dgm:pt>
    <dgm:pt modelId="{CCBFD794-D0BB-494C-A5E7-82E0F3A41F16}" cxnId="{AD799C6C-0107-4846-81B1-A4A9F3B32AF5}" type="parTrans">
      <dgm:prSet/>
      <dgm:spPr/>
      <dgm:t>
        <a:bodyPr/>
        <a:lstStyle/>
        <a:p>
          <a:endParaRPr lang="zh-CN" altLang="en-US" sz="13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86BBE8C-379B-4910-952D-6A1B07981EB4}" cxnId="{AD799C6C-0107-4846-81B1-A4A9F3B32AF5}" type="sibTrans">
      <dgm:prSet/>
      <dgm:spPr/>
      <dgm:t>
        <a:bodyPr/>
        <a:lstStyle/>
        <a:p>
          <a:endParaRPr lang="zh-CN" altLang="en-US" sz="13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91E7194-A77D-47B8-B562-6AE08663D7F9}">
      <dgm:prSet phldrT="[文本]" custT="1"/>
      <dgm:spPr>
        <a:solidFill>
          <a:srgbClr val="3BB898"/>
        </a:solidFill>
      </dgm:spPr>
      <dgm:t>
        <a:bodyPr/>
        <a:lstStyle/>
        <a:p>
          <a:r>
            <a:rPr lang="zh-CN" altLang="en-US" sz="1300" b="1" dirty="0" smtClean="0">
              <a:solidFill>
                <a:schemeClr val="bg1"/>
              </a:solidFill>
              <a:latin typeface="思源黑体 CN Normal" pitchFamily="34" charset="-122"/>
              <a:ea typeface="思源黑体 CN Normal" pitchFamily="34" charset="-122"/>
            </a:rPr>
            <a:t>免疫原亲和</a:t>
          </a:r>
          <a:endParaRPr lang="zh-CN" altLang="en-US" sz="1300" b="1" dirty="0">
            <a:solidFill>
              <a:schemeClr val="bg1"/>
            </a:solidFill>
            <a:latin typeface="思源黑体 CN Normal" pitchFamily="34" charset="-122"/>
            <a:ea typeface="思源黑体 CN Normal" pitchFamily="34" charset="-122"/>
          </a:endParaRPr>
        </a:p>
      </dgm:t>
    </dgm:pt>
    <dgm:pt modelId="{7E5FF021-602A-46C0-A554-54FE96BD8840}" cxnId="{CE5DD29D-7335-48DB-AB0F-4B95EFB483EB}" type="parTrans">
      <dgm:prSet/>
      <dgm:spPr/>
      <dgm:t>
        <a:bodyPr/>
        <a:lstStyle/>
        <a:p>
          <a:endParaRPr lang="zh-CN" altLang="en-US" sz="13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F3E46B7-7C36-408F-BBE5-8D52720B3E2F}" cxnId="{CE5DD29D-7335-48DB-AB0F-4B95EFB483EB}" type="sibTrans">
      <dgm:prSet/>
      <dgm:spPr/>
      <dgm:t>
        <a:bodyPr/>
        <a:lstStyle/>
        <a:p>
          <a:endParaRPr lang="zh-CN" altLang="en-US" sz="13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0FE8CFC-B7E6-42D9-B747-8A57A5FC2787}">
      <dgm:prSet phldrT="[文本]" custT="1"/>
      <dgm:spPr>
        <a:solidFill>
          <a:srgbClr val="449A83"/>
        </a:solidFill>
      </dgm:spPr>
      <dgm:t>
        <a:bodyPr/>
        <a:lstStyle/>
        <a:p>
          <a:r>
            <a:rPr lang="zh-CN" altLang="en-US" sz="1300" b="1" dirty="0" smtClean="0">
              <a:solidFill>
                <a:schemeClr val="bg1"/>
              </a:solidFill>
              <a:latin typeface="思源黑体 CN Normal" pitchFamily="34" charset="-122"/>
              <a:ea typeface="思源黑体 CN Normal" pitchFamily="34" charset="-122"/>
            </a:rPr>
            <a:t>总人</a:t>
          </a:r>
          <a:r>
            <a:rPr lang="en-US" altLang="zh-CN" sz="1300" b="1" dirty="0" smtClean="0">
              <a:solidFill>
                <a:schemeClr val="bg1"/>
              </a:solidFill>
              <a:latin typeface="思源黑体 CN Normal" pitchFamily="34" charset="-122"/>
              <a:ea typeface="思源黑体 CN Normal" pitchFamily="34" charset="-122"/>
            </a:rPr>
            <a:t> </a:t>
          </a:r>
          <a:r>
            <a:rPr lang="en-US" altLang="zh-CN" sz="1300" b="1" dirty="0" err="1" smtClean="0">
              <a:solidFill>
                <a:schemeClr val="bg1"/>
              </a:solidFill>
              <a:latin typeface="思源黑体 CN Normal" pitchFamily="34" charset="-122"/>
              <a:ea typeface="思源黑体 CN Normal" pitchFamily="34" charset="-122"/>
            </a:rPr>
            <a:t>IgG</a:t>
          </a:r>
          <a:r>
            <a:rPr lang="en-US" altLang="zh-CN" sz="1300" b="1" dirty="0" smtClean="0">
              <a:solidFill>
                <a:schemeClr val="bg1"/>
              </a:solidFill>
              <a:latin typeface="思源黑体 CN Normal" pitchFamily="34" charset="-122"/>
              <a:ea typeface="思源黑体 CN Normal" pitchFamily="34" charset="-122"/>
            </a:rPr>
            <a:t> </a:t>
          </a:r>
          <a:r>
            <a:rPr lang="zh-CN" altLang="en-US" sz="1300" b="1" dirty="0" smtClean="0">
              <a:solidFill>
                <a:schemeClr val="bg1"/>
              </a:solidFill>
              <a:latin typeface="思源黑体 CN Normal" pitchFamily="34" charset="-122"/>
              <a:ea typeface="思源黑体 CN Normal" pitchFamily="34" charset="-122"/>
            </a:rPr>
            <a:t>吸附</a:t>
          </a:r>
          <a:endParaRPr lang="zh-CN" altLang="en-US" sz="1300" b="1" dirty="0">
            <a:solidFill>
              <a:schemeClr val="bg1"/>
            </a:solidFill>
            <a:latin typeface="思源黑体 CN Normal" pitchFamily="34" charset="-122"/>
            <a:ea typeface="思源黑体 CN Normal" pitchFamily="34" charset="-122"/>
          </a:endParaRPr>
        </a:p>
      </dgm:t>
    </dgm:pt>
    <dgm:pt modelId="{54F86DE5-1BEA-4D33-80BF-2AB0A2245346}" cxnId="{94D2D77C-D173-4829-BD7C-AEA685701C38}" type="parTrans">
      <dgm:prSet/>
      <dgm:spPr/>
      <dgm:t>
        <a:bodyPr/>
        <a:lstStyle/>
        <a:p>
          <a:endParaRPr lang="zh-CN" altLang="en-US" sz="13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6D1C5F9-F7FB-4739-8DC6-DAD28C7952D4}" cxnId="{94D2D77C-D173-4829-BD7C-AEA685701C38}" type="sibTrans">
      <dgm:prSet/>
      <dgm:spPr/>
      <dgm:t>
        <a:bodyPr/>
        <a:lstStyle/>
        <a:p>
          <a:endParaRPr lang="zh-CN" altLang="en-US" sz="13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E7B243C-8140-4D08-A29D-D16E10C6F74E}">
      <dgm:prSet phldrT="[文本]" custT="1"/>
      <dgm:spPr>
        <a:solidFill>
          <a:srgbClr val="377D6C"/>
        </a:solidFill>
      </dgm:spPr>
      <dgm:t>
        <a:bodyPr/>
        <a:lstStyle/>
        <a:p>
          <a:r>
            <a:rPr lang="zh-CN" altLang="en-US" sz="1300" b="1" dirty="0" smtClean="0">
              <a:solidFill>
                <a:schemeClr val="bg1"/>
              </a:solidFill>
              <a:latin typeface="思源黑体 CN Normal" pitchFamily="34" charset="-122"/>
              <a:ea typeface="思源黑体 CN Normal" pitchFamily="34" charset="-122"/>
            </a:rPr>
            <a:t>同型人</a:t>
          </a:r>
          <a:r>
            <a:rPr lang="en-US" altLang="zh-CN" sz="1300" b="1" dirty="0" err="1" smtClean="0">
              <a:solidFill>
                <a:schemeClr val="bg1"/>
              </a:solidFill>
              <a:latin typeface="思源黑体 CN Normal" pitchFamily="34" charset="-122"/>
              <a:ea typeface="思源黑体 CN Normal" pitchFamily="34" charset="-122"/>
            </a:rPr>
            <a:t>IgG</a:t>
          </a:r>
          <a:r>
            <a:rPr lang="en-US" altLang="zh-CN" sz="1300" b="1" dirty="0" smtClean="0">
              <a:solidFill>
                <a:schemeClr val="bg1"/>
              </a:solidFill>
              <a:latin typeface="思源黑体 CN Normal" pitchFamily="34" charset="-122"/>
              <a:ea typeface="思源黑体 CN Normal" pitchFamily="34" charset="-122"/>
            </a:rPr>
            <a:t> </a:t>
          </a:r>
          <a:r>
            <a:rPr lang="zh-CN" altLang="en-US" sz="1300" b="1" dirty="0" smtClean="0">
              <a:solidFill>
                <a:schemeClr val="bg1"/>
              </a:solidFill>
              <a:latin typeface="思源黑体 CN Normal" pitchFamily="34" charset="-122"/>
              <a:ea typeface="思源黑体 CN Normal" pitchFamily="34" charset="-122"/>
            </a:rPr>
            <a:t>吸附</a:t>
          </a:r>
          <a:endParaRPr lang="zh-CN" altLang="en-US" sz="1300" b="1" dirty="0">
            <a:solidFill>
              <a:schemeClr val="bg1"/>
            </a:solidFill>
            <a:latin typeface="思源黑体 CN Normal" pitchFamily="34" charset="-122"/>
            <a:ea typeface="思源黑体 CN Normal" pitchFamily="34" charset="-122"/>
          </a:endParaRPr>
        </a:p>
      </dgm:t>
    </dgm:pt>
    <dgm:pt modelId="{6714DA28-6C4B-4B42-A9B3-734B6CD3D05D}" cxnId="{6E810E8C-63F9-4DFE-B5F2-DACBFC5ABB36}" type="parTrans">
      <dgm:prSet/>
      <dgm:spPr/>
      <dgm:t>
        <a:bodyPr/>
        <a:lstStyle/>
        <a:p>
          <a:endParaRPr lang="zh-CN" altLang="en-US" sz="13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CCC8D98-A7DD-485C-91CA-83113BDB1C3B}" cxnId="{6E810E8C-63F9-4DFE-B5F2-DACBFC5ABB36}" type="sibTrans">
      <dgm:prSet/>
      <dgm:spPr/>
      <dgm:t>
        <a:bodyPr/>
        <a:lstStyle/>
        <a:p>
          <a:endParaRPr lang="zh-CN" altLang="en-US" sz="13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BD0E71F-4688-42A9-8619-FEC374A3C42C}" type="pres">
      <dgm:prSet presAssocID="{F70F4EEB-BEE5-4BBD-9FE8-F31FAB63BFE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B3A6341F-482B-4258-95C1-A315095C02F4}" type="pres">
      <dgm:prSet presAssocID="{9C523710-8429-466E-A7A2-E98BABB90FF0}" presName="parTxOnly" presStyleLbl="node1" presStyleIdx="0" presStyleCnt="4" custLinFactNeighborX="-1718" custLinFactNeighborY="1619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8F0B563-2ACC-4DB4-8502-A7CBDA7F477B}" type="pres">
      <dgm:prSet presAssocID="{E86BBE8C-379B-4910-952D-6A1B07981EB4}" presName="parTxOnlySpace" presStyleCnt="0"/>
      <dgm:spPr/>
    </dgm:pt>
    <dgm:pt modelId="{6D7F1FE8-0FDA-4D2B-8EFA-8C16FE27563D}" type="pres">
      <dgm:prSet presAssocID="{C91E7194-A77D-47B8-B562-6AE08663D7F9}" presName="parTxOnly" presStyleLbl="node1" presStyleIdx="1" presStyleCnt="4" custLinFactNeighborY="1619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EF02B3C-613D-46D1-A3EC-6DF7AAC61A0E}" type="pres">
      <dgm:prSet presAssocID="{0F3E46B7-7C36-408F-BBE5-8D52720B3E2F}" presName="parTxOnlySpace" presStyleCnt="0"/>
      <dgm:spPr/>
    </dgm:pt>
    <dgm:pt modelId="{93F8A613-8AEA-4147-BDAB-553EB16F096B}" type="pres">
      <dgm:prSet presAssocID="{00FE8CFC-B7E6-42D9-B747-8A57A5FC2787}" presName="parTxOnly" presStyleLbl="node1" presStyleIdx="2" presStyleCnt="4" custLinFactNeighborY="1619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5544AEF-6DAA-4767-9168-CE3DC7B96AE0}" type="pres">
      <dgm:prSet presAssocID="{C6D1C5F9-F7FB-4739-8DC6-DAD28C7952D4}" presName="parTxOnlySpace" presStyleCnt="0"/>
      <dgm:spPr/>
    </dgm:pt>
    <dgm:pt modelId="{6A07D202-5AFF-48ED-BB4F-F2D057C31A9F}" type="pres">
      <dgm:prSet presAssocID="{6E7B243C-8140-4D08-A29D-D16E10C6F74E}" presName="parTxOnly" presStyleLbl="node1" presStyleIdx="3" presStyleCnt="4" custLinFactNeighborY="1619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94D2D77C-D173-4829-BD7C-AEA685701C38}" srcId="{F70F4EEB-BEE5-4BBD-9FE8-F31FAB63BFE5}" destId="{00FE8CFC-B7E6-42D9-B747-8A57A5FC2787}" srcOrd="2" destOrd="0" parTransId="{54F86DE5-1BEA-4D33-80BF-2AB0A2245346}" sibTransId="{C6D1C5F9-F7FB-4739-8DC6-DAD28C7952D4}"/>
    <dgm:cxn modelId="{2341E967-518F-4E0B-B4A8-9A2ABDC4A2C4}" type="presOf" srcId="{6E7B243C-8140-4D08-A29D-D16E10C6F74E}" destId="{6A07D202-5AFF-48ED-BB4F-F2D057C31A9F}" srcOrd="0" destOrd="0" presId="urn:microsoft.com/office/officeart/2005/8/layout/chevron1"/>
    <dgm:cxn modelId="{17FCC1DE-CE32-4D76-8889-E1DC5EFCEC11}" type="presOf" srcId="{9C523710-8429-466E-A7A2-E98BABB90FF0}" destId="{B3A6341F-482B-4258-95C1-A315095C02F4}" srcOrd="0" destOrd="0" presId="urn:microsoft.com/office/officeart/2005/8/layout/chevron1"/>
    <dgm:cxn modelId="{CE5DD29D-7335-48DB-AB0F-4B95EFB483EB}" srcId="{F70F4EEB-BEE5-4BBD-9FE8-F31FAB63BFE5}" destId="{C91E7194-A77D-47B8-B562-6AE08663D7F9}" srcOrd="1" destOrd="0" parTransId="{7E5FF021-602A-46C0-A554-54FE96BD8840}" sibTransId="{0F3E46B7-7C36-408F-BBE5-8D52720B3E2F}"/>
    <dgm:cxn modelId="{AD799C6C-0107-4846-81B1-A4A9F3B32AF5}" srcId="{F70F4EEB-BEE5-4BBD-9FE8-F31FAB63BFE5}" destId="{9C523710-8429-466E-A7A2-E98BABB90FF0}" srcOrd="0" destOrd="0" parTransId="{CCBFD794-D0BB-494C-A5E7-82E0F3A41F16}" sibTransId="{E86BBE8C-379B-4910-952D-6A1B07981EB4}"/>
    <dgm:cxn modelId="{6E810E8C-63F9-4DFE-B5F2-DACBFC5ABB36}" srcId="{F70F4EEB-BEE5-4BBD-9FE8-F31FAB63BFE5}" destId="{6E7B243C-8140-4D08-A29D-D16E10C6F74E}" srcOrd="3" destOrd="0" parTransId="{6714DA28-6C4B-4B42-A9B3-734B6CD3D05D}" sibTransId="{5CCC8D98-A7DD-485C-91CA-83113BDB1C3B}"/>
    <dgm:cxn modelId="{28B0C8B2-A32B-43D1-845F-777D1F9B56F6}" type="presOf" srcId="{F70F4EEB-BEE5-4BBD-9FE8-F31FAB63BFE5}" destId="{ABD0E71F-4688-42A9-8619-FEC374A3C42C}" srcOrd="0" destOrd="0" presId="urn:microsoft.com/office/officeart/2005/8/layout/chevron1"/>
    <dgm:cxn modelId="{ABB0E857-D04E-48EC-AFCE-AC1C101E0DDD}" type="presOf" srcId="{00FE8CFC-B7E6-42D9-B747-8A57A5FC2787}" destId="{93F8A613-8AEA-4147-BDAB-553EB16F096B}" srcOrd="0" destOrd="0" presId="urn:microsoft.com/office/officeart/2005/8/layout/chevron1"/>
    <dgm:cxn modelId="{21EF0A90-B6A3-4673-909C-2C970651BAA0}" type="presOf" srcId="{C91E7194-A77D-47B8-B562-6AE08663D7F9}" destId="{6D7F1FE8-0FDA-4D2B-8EFA-8C16FE27563D}" srcOrd="0" destOrd="0" presId="urn:microsoft.com/office/officeart/2005/8/layout/chevron1"/>
    <dgm:cxn modelId="{A67F53BD-4B18-4895-B810-F7C038C05FC5}" type="presParOf" srcId="{ABD0E71F-4688-42A9-8619-FEC374A3C42C}" destId="{B3A6341F-482B-4258-95C1-A315095C02F4}" srcOrd="0" destOrd="0" presId="urn:microsoft.com/office/officeart/2005/8/layout/chevron1"/>
    <dgm:cxn modelId="{BD78AC46-8E83-44A5-A3D1-A6F7855A1DF1}" type="presParOf" srcId="{ABD0E71F-4688-42A9-8619-FEC374A3C42C}" destId="{18F0B563-2ACC-4DB4-8502-A7CBDA7F477B}" srcOrd="1" destOrd="0" presId="urn:microsoft.com/office/officeart/2005/8/layout/chevron1"/>
    <dgm:cxn modelId="{EE3F029C-D448-4D04-8FEE-2CA1086461F9}" type="presParOf" srcId="{ABD0E71F-4688-42A9-8619-FEC374A3C42C}" destId="{6D7F1FE8-0FDA-4D2B-8EFA-8C16FE27563D}" srcOrd="2" destOrd="0" presId="urn:microsoft.com/office/officeart/2005/8/layout/chevron1"/>
    <dgm:cxn modelId="{D6350EE4-9881-4B58-84CA-D88A9213001B}" type="presParOf" srcId="{ABD0E71F-4688-42A9-8619-FEC374A3C42C}" destId="{0EF02B3C-613D-46D1-A3EC-6DF7AAC61A0E}" srcOrd="3" destOrd="0" presId="urn:microsoft.com/office/officeart/2005/8/layout/chevron1"/>
    <dgm:cxn modelId="{5250EEFB-5B97-4701-9B42-6C3F1311CE4C}" type="presParOf" srcId="{ABD0E71F-4688-42A9-8619-FEC374A3C42C}" destId="{93F8A613-8AEA-4147-BDAB-553EB16F096B}" srcOrd="4" destOrd="0" presId="urn:microsoft.com/office/officeart/2005/8/layout/chevron1"/>
    <dgm:cxn modelId="{DE123FD9-0714-4362-A1DC-6C1EF3C8A942}" type="presParOf" srcId="{ABD0E71F-4688-42A9-8619-FEC374A3C42C}" destId="{A5544AEF-6DAA-4767-9168-CE3DC7B96AE0}" srcOrd="5" destOrd="0" presId="urn:microsoft.com/office/officeart/2005/8/layout/chevron1"/>
    <dgm:cxn modelId="{B9181D4C-7A50-45E3-BE27-2A613A44997C}" type="presParOf" srcId="{ABD0E71F-4688-42A9-8619-FEC374A3C42C}" destId="{6A07D202-5AFF-48ED-BB4F-F2D057C31A9F}" srcOrd="6" destOrd="0" presId="urn:microsoft.com/office/officeart/2005/8/layout/chevron1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7036643" cy="1714512"/>
        <a:chOff x="0" y="0"/>
        <a:chExt cx="7036643" cy="1714512"/>
      </a:xfrm>
    </dsp:grpSpPr>
    <dsp:sp modelId="{4CF706B2-49BA-457A-A4FE-B963A7C62A6C}">
      <dsp:nvSpPr>
        <dsp:cNvPr id="3" name="矩形 2"/>
        <dsp:cNvSpPr/>
      </dsp:nvSpPr>
      <dsp:spPr bwMode="white">
        <a:xfrm>
          <a:off x="0" y="0"/>
          <a:ext cx="2145318" cy="396256"/>
        </a:xfrm>
        <a:prstGeom prst="rect">
          <a:avLst/>
        </a:prstGeom>
      </dsp:spPr>
      <dsp:style>
        <a:lnRef idx="2">
          <a:schemeClr val="dk1">
            <a:shade val="80000"/>
          </a:schemeClr>
        </a:lnRef>
        <a:fillRef idx="1">
          <a:schemeClr val="lt1"/>
        </a:fillRef>
        <a:effectRef idx="0">
          <a:scrgbClr r="0" g="0" b="0"/>
        </a:effectRef>
        <a:fontRef idx="minor">
          <a:schemeClr val="lt1"/>
        </a:fontRef>
      </dsp:style>
      <dsp:txBody>
        <a:bodyPr lIns="85344" tIns="48768" rIns="85344" bIns="48768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200" b="1" dirty="0" smtClean="0">
              <a:solidFill>
                <a:schemeClr val="dk1"/>
              </a:solidFill>
              <a:latin typeface="思源黑体 CN Normal" pitchFamily="34" charset="-122"/>
              <a:ea typeface="思源黑体 CN Normal" pitchFamily="34" charset="-122"/>
            </a:rPr>
            <a:t>结合型</a:t>
          </a:r>
          <a:endParaRPr lang="en-US" altLang="zh-CN" sz="1200" b="1" dirty="0" smtClean="0">
            <a:solidFill>
              <a:schemeClr val="dk1"/>
            </a:solidFill>
            <a:latin typeface="思源黑体 CN Normal" pitchFamily="34" charset="-122"/>
            <a:ea typeface="思源黑体 CN Normal" pitchFamily="34" charset="-122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200" b="1" dirty="0" smtClean="0">
              <a:solidFill>
                <a:schemeClr val="dk1"/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rPr>
            <a:t>Binding</a:t>
          </a:r>
          <a:endParaRPr lang="zh-CN" altLang="en-US" sz="1200" b="1" dirty="0">
            <a:solidFill>
              <a:schemeClr val="dk1"/>
            </a:solidFill>
            <a:latin typeface="Poppins" pitchFamily="2" charset="0"/>
            <a:ea typeface="微软雅黑" panose="020B0503020204020204" pitchFamily="34" charset="-122"/>
            <a:cs typeface="Poppins" pitchFamily="2" charset="0"/>
          </a:endParaRPr>
        </a:p>
      </dsp:txBody>
      <dsp:txXfrm>
        <a:off x="0" y="0"/>
        <a:ext cx="2145318" cy="396256"/>
      </dsp:txXfrm>
    </dsp:sp>
    <dsp:sp modelId="{86EA96A0-D33C-423F-B0AB-68D2A1D37DB0}">
      <dsp:nvSpPr>
        <dsp:cNvPr id="4" name="矩形 3"/>
        <dsp:cNvSpPr/>
      </dsp:nvSpPr>
      <dsp:spPr bwMode="white">
        <a:xfrm>
          <a:off x="0" y="396256"/>
          <a:ext cx="2145318" cy="1318256"/>
        </a:xfrm>
        <a:prstGeom prst="rect">
          <a:avLst/>
        </a:prstGeom>
      </dsp:spPr>
      <dsp:style>
        <a:lnRef idx="2">
          <a:schemeClr val="dk1">
            <a:alpha val="90000"/>
          </a:schemeClr>
        </a:lnRef>
        <a:fillRef idx="1">
          <a:schemeClr val="l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lIns="64008" tIns="64008" rIns="85344" bIns="96012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与药物结合</a:t>
          </a:r>
          <a:endParaRPr lang="zh-CN" altLang="en-US" sz="1200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干扰</a:t>
          </a:r>
          <a:r>
            <a:rPr lang="en-US" altLang="zh-CN" sz="1200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PK</a:t>
          </a:r>
          <a:r>
            <a:rPr lang="zh-CN" altLang="en-US" sz="1200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CN" sz="1200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TK</a:t>
          </a:r>
          <a:r>
            <a:rPr lang="zh-CN" altLang="en-US" sz="1200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药物检测</a:t>
          </a:r>
          <a:endParaRPr lang="zh-CN" altLang="en-US" sz="1200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引起超敏反应</a:t>
          </a:r>
          <a:endParaRPr lang="zh-CN" altLang="en-US" sz="1200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0" y="396256"/>
        <a:ext cx="2145318" cy="1318256"/>
      </dsp:txXfrm>
    </dsp:sp>
    <dsp:sp modelId="{11F9BE0F-78E9-415A-9849-3C1F64CDD269}">
      <dsp:nvSpPr>
        <dsp:cNvPr id="5" name="矩形 4"/>
        <dsp:cNvSpPr/>
      </dsp:nvSpPr>
      <dsp:spPr bwMode="white">
        <a:xfrm>
          <a:off x="2445663" y="0"/>
          <a:ext cx="2145318" cy="396256"/>
        </a:xfrm>
        <a:prstGeom prst="rect">
          <a:avLst/>
        </a:prstGeom>
      </dsp:spPr>
      <dsp:style>
        <a:lnRef idx="2">
          <a:schemeClr val="dk1">
            <a:shade val="80000"/>
          </a:schemeClr>
        </a:lnRef>
        <a:fillRef idx="1">
          <a:schemeClr val="lt1"/>
        </a:fillRef>
        <a:effectRef idx="0">
          <a:scrgbClr r="0" g="0" b="0"/>
        </a:effectRef>
        <a:fontRef idx="minor">
          <a:schemeClr val="lt1"/>
        </a:fontRef>
      </dsp:style>
      <dsp:txBody>
        <a:bodyPr lIns="85344" tIns="48768" rIns="85344" bIns="48768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200" b="1" dirty="0" smtClean="0">
              <a:solidFill>
                <a:schemeClr val="dk1"/>
              </a:solidFill>
              <a:latin typeface="思源黑体 CN Normal" pitchFamily="34" charset="-122"/>
              <a:ea typeface="思源黑体 CN Normal" pitchFamily="34" charset="-122"/>
            </a:rPr>
            <a:t>保持</a:t>
          </a:r>
          <a:r>
            <a:rPr lang="en-US" altLang="zh-CN" sz="1200" b="1" dirty="0" smtClean="0">
              <a:solidFill>
                <a:schemeClr val="dk1"/>
              </a:solidFill>
              <a:latin typeface="思源黑体 CN Normal" pitchFamily="34" charset="-122"/>
              <a:ea typeface="思源黑体 CN Normal" pitchFamily="34" charset="-122"/>
            </a:rPr>
            <a:t>/</a:t>
          </a:r>
          <a:r>
            <a:rPr lang="zh-CN" altLang="en-US" sz="1200" b="1" dirty="0" smtClean="0">
              <a:solidFill>
                <a:schemeClr val="dk1"/>
              </a:solidFill>
              <a:latin typeface="思源黑体 CN Normal" pitchFamily="34" charset="-122"/>
              <a:ea typeface="思源黑体 CN Normal" pitchFamily="34" charset="-122"/>
            </a:rPr>
            <a:t>清除型</a:t>
          </a:r>
          <a:endParaRPr lang="en-US" altLang="zh-CN" sz="1200" b="1" dirty="0" smtClean="0">
            <a:solidFill>
              <a:schemeClr val="dk1"/>
            </a:solidFill>
            <a:latin typeface="思源黑体 CN Normal" pitchFamily="34" charset="-122"/>
            <a:ea typeface="思源黑体 CN Normal" pitchFamily="34" charset="-122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200" b="1" dirty="0" smtClean="0">
              <a:solidFill>
                <a:schemeClr val="dk1"/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rPr>
            <a:t>Sustaining/clearing</a:t>
          </a:r>
          <a:endParaRPr lang="zh-CN" altLang="en-US" sz="1200" b="1" dirty="0">
            <a:solidFill>
              <a:schemeClr val="dk1"/>
            </a:solidFill>
            <a:latin typeface="Poppins" pitchFamily="2" charset="0"/>
            <a:ea typeface="微软雅黑" panose="020B0503020204020204" pitchFamily="34" charset="-122"/>
            <a:cs typeface="Poppins" pitchFamily="2" charset="0"/>
          </a:endParaRPr>
        </a:p>
      </dsp:txBody>
      <dsp:txXfrm>
        <a:off x="2445663" y="0"/>
        <a:ext cx="2145318" cy="396256"/>
      </dsp:txXfrm>
    </dsp:sp>
    <dsp:sp modelId="{E5FE0B58-987B-4612-B85A-73244F466742}">
      <dsp:nvSpPr>
        <dsp:cNvPr id="6" name="矩形 5"/>
        <dsp:cNvSpPr/>
      </dsp:nvSpPr>
      <dsp:spPr bwMode="white">
        <a:xfrm>
          <a:off x="2445663" y="396256"/>
          <a:ext cx="2145318" cy="1318256"/>
        </a:xfrm>
        <a:prstGeom prst="rect">
          <a:avLst/>
        </a:prstGeom>
      </dsp:spPr>
      <dsp:style>
        <a:lnRef idx="2">
          <a:schemeClr val="dk1">
            <a:alpha val="90000"/>
          </a:schemeClr>
        </a:lnRef>
        <a:fillRef idx="1">
          <a:schemeClr val="l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lIns="64008" tIns="64008" rIns="85344" bIns="96012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与药物形成复合物，延长</a:t>
          </a:r>
          <a:r>
            <a:rPr lang="en-US" altLang="zh-CN" sz="1200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/</a:t>
          </a:r>
          <a:r>
            <a:rPr lang="zh-CN" altLang="en-US" sz="1200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缩短药物半衰期</a:t>
          </a:r>
          <a:endParaRPr lang="zh-CN" altLang="en-US" sz="1200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延长</a:t>
          </a:r>
          <a:r>
            <a:rPr lang="en-US" altLang="zh-CN" sz="1200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/</a:t>
          </a:r>
          <a:r>
            <a:rPr lang="zh-CN" altLang="en-US" sz="1200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缩短药物暴露时间</a:t>
          </a:r>
          <a:endParaRPr lang="zh-CN" altLang="en-US" sz="1200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2445663" y="396256"/>
        <a:ext cx="2145318" cy="1318256"/>
      </dsp:txXfrm>
    </dsp:sp>
    <dsp:sp modelId="{2C159A35-0890-49EB-B29A-ED557C15AB31}">
      <dsp:nvSpPr>
        <dsp:cNvPr id="7" name="矩形 6"/>
        <dsp:cNvSpPr/>
      </dsp:nvSpPr>
      <dsp:spPr bwMode="white">
        <a:xfrm>
          <a:off x="4891325" y="0"/>
          <a:ext cx="2145318" cy="396256"/>
        </a:xfrm>
        <a:prstGeom prst="rect">
          <a:avLst/>
        </a:prstGeom>
      </dsp:spPr>
      <dsp:style>
        <a:lnRef idx="2">
          <a:schemeClr val="dk1">
            <a:shade val="80000"/>
          </a:schemeClr>
        </a:lnRef>
        <a:fillRef idx="1">
          <a:schemeClr val="lt1"/>
        </a:fillRef>
        <a:effectRef idx="0">
          <a:scrgbClr r="0" g="0" b="0"/>
        </a:effectRef>
        <a:fontRef idx="minor">
          <a:schemeClr val="lt1"/>
        </a:fontRef>
      </dsp:style>
      <dsp:txBody>
        <a:bodyPr lIns="85344" tIns="48768" rIns="85344" bIns="48768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200" b="1" dirty="0" smtClean="0">
              <a:solidFill>
                <a:schemeClr val="dk1"/>
              </a:solidFill>
              <a:latin typeface="思源黑体 CN Normal" pitchFamily="34" charset="-122"/>
              <a:ea typeface="思源黑体 CN Normal" pitchFamily="34" charset="-122"/>
            </a:rPr>
            <a:t>中和型</a:t>
          </a:r>
          <a:endParaRPr lang="en-US" altLang="zh-CN" sz="1200" b="1" dirty="0" smtClean="0">
            <a:solidFill>
              <a:schemeClr val="dk1"/>
            </a:solidFill>
            <a:latin typeface="思源黑体 CN Normal" pitchFamily="34" charset="-122"/>
            <a:ea typeface="思源黑体 CN Normal" pitchFamily="34" charset="-122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200" b="1" dirty="0" smtClean="0">
              <a:solidFill>
                <a:schemeClr val="dk1"/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rPr>
            <a:t>Neutralizing</a:t>
          </a:r>
          <a:endParaRPr lang="zh-CN" altLang="en-US" sz="1200" b="1" dirty="0">
            <a:solidFill>
              <a:schemeClr val="dk1"/>
            </a:solidFill>
            <a:latin typeface="Poppins" pitchFamily="2" charset="0"/>
            <a:ea typeface="微软雅黑" panose="020B0503020204020204" pitchFamily="34" charset="-122"/>
            <a:cs typeface="Poppins" pitchFamily="2" charset="0"/>
          </a:endParaRPr>
        </a:p>
      </dsp:txBody>
      <dsp:txXfrm>
        <a:off x="4891325" y="0"/>
        <a:ext cx="2145318" cy="396256"/>
      </dsp:txXfrm>
    </dsp:sp>
    <dsp:sp modelId="{15D2B33C-5252-4E27-A6CF-219A55A470FC}">
      <dsp:nvSpPr>
        <dsp:cNvPr id="8" name="矩形 7"/>
        <dsp:cNvSpPr/>
      </dsp:nvSpPr>
      <dsp:spPr bwMode="white">
        <a:xfrm>
          <a:off x="4891325" y="396256"/>
          <a:ext cx="2145318" cy="1318256"/>
        </a:xfrm>
        <a:prstGeom prst="rect">
          <a:avLst/>
        </a:prstGeom>
      </dsp:spPr>
      <dsp:style>
        <a:lnRef idx="2">
          <a:schemeClr val="dk1">
            <a:alpha val="90000"/>
          </a:schemeClr>
        </a:lnRef>
        <a:fillRef idx="1">
          <a:schemeClr val="l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lIns="64008" tIns="64008" rIns="85344" bIns="96012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与药物形成复合物，阻止药物和靶点的结合</a:t>
          </a:r>
          <a:endParaRPr lang="zh-CN" altLang="en-US" sz="1200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降低药效</a:t>
          </a:r>
          <a:endParaRPr lang="zh-CN" altLang="en-US" sz="1200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4891325" y="396256"/>
        <a:ext cx="2145318" cy="13182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3143272" cy="3817950"/>
        <a:chOff x="0" y="0"/>
        <a:chExt cx="3143272" cy="3817950"/>
      </a:xfrm>
    </dsp:grpSpPr>
    <dsp:sp modelId="{4D239535-0E7F-4AFF-A091-50B83484A3DA}">
      <dsp:nvSpPr>
        <dsp:cNvPr id="3" name="燕尾形 2"/>
        <dsp:cNvSpPr/>
      </dsp:nvSpPr>
      <dsp:spPr bwMode="white">
        <a:xfrm rot="5400000">
          <a:off x="-108086" y="108086"/>
          <a:ext cx="720576" cy="504403"/>
        </a:xfrm>
        <a:prstGeom prst="chevron">
          <a:avLst/>
        </a:prstGeom>
        <a:solidFill>
          <a:srgbClr val="A0D4C6"/>
        </a:solidFill>
        <a:ln>
          <a:noFill/>
        </a:ln>
      </dsp:spPr>
      <dsp:style>
        <a:lnRef idx="2">
          <a:schemeClr val="accent5">
            <a:hueOff val="0"/>
            <a:satOff val="0"/>
            <a:lumOff val="0"/>
            <a:alpha val="100000"/>
          </a:schemeClr>
        </a:lnRef>
        <a:fillRef idx="1">
          <a:schemeClr val="accent5">
            <a:hueOff val="0"/>
            <a:satOff val="0"/>
            <a:lumOff val="0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8890" tIns="8890" rIns="8890" bIns="889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b="1" dirty="0" smtClean="0">
              <a:latin typeface="思源黑体 CN Normal" pitchFamily="34" charset="-122"/>
              <a:ea typeface="思源黑体 CN Normal" pitchFamily="34" charset="-122"/>
            </a:rPr>
            <a:t>1</a:t>
          </a:r>
          <a:r>
            <a:rPr lang="zh-CN" altLang="en-US" sz="1400" b="1" dirty="0" smtClean="0">
              <a:latin typeface="思源黑体 CN Normal" pitchFamily="34" charset="-122"/>
              <a:ea typeface="思源黑体 CN Normal" pitchFamily="34" charset="-122"/>
            </a:rPr>
            <a:t>周</a:t>
          </a:r>
          <a:endParaRPr lang="zh-CN" altLang="en-US" sz="1400" b="1" dirty="0">
            <a:latin typeface="思源黑体 CN Normal" pitchFamily="34" charset="-122"/>
            <a:ea typeface="思源黑体 CN Normal" pitchFamily="34" charset="-122"/>
          </a:endParaRPr>
        </a:p>
      </dsp:txBody>
      <dsp:txXfrm rot="5400000">
        <a:off x="-108086" y="108086"/>
        <a:ext cx="720576" cy="504403"/>
      </dsp:txXfrm>
    </dsp:sp>
    <dsp:sp modelId="{DE7E2A3E-C827-4F04-B8D6-A19244550E82}">
      <dsp:nvSpPr>
        <dsp:cNvPr id="4" name="同侧圆角矩形 3"/>
        <dsp:cNvSpPr/>
      </dsp:nvSpPr>
      <dsp:spPr bwMode="white">
        <a:xfrm rot="5400000">
          <a:off x="1589650" y="-1085247"/>
          <a:ext cx="468374" cy="2638869"/>
        </a:xfrm>
        <a:prstGeom prst="round2SameRect">
          <a:avLst/>
        </a:prstGeom>
        <a:ln>
          <a:solidFill>
            <a:srgbClr val="A0D4C6"/>
          </a:solidFill>
        </a:ln>
      </dsp:spPr>
      <dsp:style>
        <a:lnRef idx="2">
          <a:schemeClr val="accent5">
            <a:hueOff val="0"/>
            <a:satOff val="0"/>
            <a:lumOff val="0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rot="-5400000" lIns="99568" tIns="8890" rIns="8890" bIns="8890" anchor="ctr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dirty="0" smtClean="0">
              <a:solidFill>
                <a:schemeClr val="dk1"/>
              </a:solidFill>
              <a:latin typeface="思源黑体 CN Normal" pitchFamily="34" charset="-122"/>
              <a:ea typeface="思源黑体 CN Normal" pitchFamily="34" charset="-122"/>
            </a:rPr>
            <a:t>免疫原制备</a:t>
          </a:r>
          <a:endParaRPr lang="zh-CN" altLang="en-US" sz="1400" dirty="0">
            <a:solidFill>
              <a:schemeClr val="dk1"/>
            </a:solidFill>
            <a:latin typeface="思源黑体 CN Normal" pitchFamily="34" charset="-122"/>
            <a:ea typeface="思源黑体 CN Normal" pitchFamily="34" charset="-122"/>
          </a:endParaRPr>
        </a:p>
      </dsp:txBody>
      <dsp:txXfrm rot="5400000">
        <a:off x="1589650" y="-1085247"/>
        <a:ext cx="468374" cy="2638869"/>
      </dsp:txXfrm>
    </dsp:sp>
    <dsp:sp modelId="{32B4002C-3CAA-473B-ADB3-7DCCC9BC7818}">
      <dsp:nvSpPr>
        <dsp:cNvPr id="5" name="燕尾形 4"/>
        <dsp:cNvSpPr/>
      </dsp:nvSpPr>
      <dsp:spPr bwMode="white">
        <a:xfrm rot="5400000">
          <a:off x="-108086" y="722777"/>
          <a:ext cx="720576" cy="504403"/>
        </a:xfrm>
        <a:prstGeom prst="chevron">
          <a:avLst/>
        </a:prstGeom>
        <a:solidFill>
          <a:srgbClr val="78C2AF"/>
        </a:solidFill>
        <a:ln>
          <a:noFill/>
        </a:ln>
      </dsp:spPr>
      <dsp:style>
        <a:lnRef idx="2">
          <a:schemeClr val="accent5">
            <a:hueOff val="-1980000"/>
            <a:satOff val="8000"/>
            <a:lumOff val="1725"/>
            <a:alpha val="100000"/>
          </a:schemeClr>
        </a:lnRef>
        <a:fillRef idx="1">
          <a:schemeClr val="accent5">
            <a:hueOff val="-1980000"/>
            <a:satOff val="8000"/>
            <a:lumOff val="1725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6985" tIns="6985" rIns="6985" bIns="6985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6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100" b="1" dirty="0" smtClean="0">
              <a:latin typeface="思源黑体 CN Normal" pitchFamily="34" charset="-122"/>
              <a:ea typeface="思源黑体 CN Normal" pitchFamily="34" charset="-122"/>
            </a:rPr>
            <a:t>9~11</a:t>
          </a:r>
          <a:r>
            <a:rPr lang="zh-CN" altLang="en-US" sz="1100" b="1" dirty="0" smtClean="0">
              <a:latin typeface="思源黑体 CN Normal" pitchFamily="34" charset="-122"/>
              <a:ea typeface="思源黑体 CN Normal" pitchFamily="34" charset="-122"/>
            </a:rPr>
            <a:t>周</a:t>
          </a:r>
          <a:endParaRPr lang="zh-CN" altLang="en-US" sz="1100" b="1" dirty="0">
            <a:latin typeface="思源黑体 CN Normal" pitchFamily="34" charset="-122"/>
            <a:ea typeface="思源黑体 CN Normal" pitchFamily="34" charset="-122"/>
          </a:endParaRPr>
        </a:p>
      </dsp:txBody>
      <dsp:txXfrm rot="5400000">
        <a:off x="-108086" y="722777"/>
        <a:ext cx="720576" cy="504403"/>
      </dsp:txXfrm>
    </dsp:sp>
    <dsp:sp modelId="{3E632D9D-85A4-4A81-8F95-1F7390F90532}">
      <dsp:nvSpPr>
        <dsp:cNvPr id="6" name="同侧圆角矩形 5"/>
        <dsp:cNvSpPr/>
      </dsp:nvSpPr>
      <dsp:spPr bwMode="white">
        <a:xfrm rot="5400000">
          <a:off x="1589650" y="-452850"/>
          <a:ext cx="468374" cy="2638869"/>
        </a:xfrm>
        <a:prstGeom prst="round2SameRect">
          <a:avLst/>
        </a:prstGeom>
        <a:ln>
          <a:solidFill>
            <a:srgbClr val="78C2AF"/>
          </a:solidFill>
        </a:ln>
      </dsp:spPr>
      <dsp:style>
        <a:lnRef idx="2">
          <a:schemeClr val="accent5">
            <a:hueOff val="-1980000"/>
            <a:satOff val="8000"/>
            <a:lumOff val="1725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rot="-5400000" lIns="99568" tIns="8890" rIns="8890" bIns="8890" anchor="ctr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dirty="0" smtClean="0">
              <a:solidFill>
                <a:schemeClr val="dk1"/>
              </a:solidFill>
              <a:latin typeface="思源黑体 CN Normal" pitchFamily="34" charset="-122"/>
              <a:ea typeface="思源黑体 CN Normal" pitchFamily="34" charset="-122"/>
            </a:rPr>
            <a:t>动物免疫及效价检测</a:t>
          </a:r>
          <a:endParaRPr lang="zh-CN" altLang="en-US" sz="1400" dirty="0">
            <a:solidFill>
              <a:schemeClr val="dk1"/>
            </a:solidFill>
            <a:latin typeface="思源黑体 CN Normal" pitchFamily="34" charset="-122"/>
            <a:ea typeface="思源黑体 CN Normal" pitchFamily="34" charset="-122"/>
          </a:endParaRPr>
        </a:p>
      </dsp:txBody>
      <dsp:txXfrm rot="5400000">
        <a:off x="1589650" y="-452850"/>
        <a:ext cx="468374" cy="2638869"/>
      </dsp:txXfrm>
    </dsp:sp>
    <dsp:sp modelId="{12B9DE10-DC58-45B7-A6C7-1F2FB4A4C3AD}">
      <dsp:nvSpPr>
        <dsp:cNvPr id="7" name="燕尾形 6"/>
        <dsp:cNvSpPr/>
      </dsp:nvSpPr>
      <dsp:spPr bwMode="white">
        <a:xfrm rot="5400000">
          <a:off x="-108086" y="1347036"/>
          <a:ext cx="720576" cy="504403"/>
        </a:xfrm>
        <a:prstGeom prst="chevron">
          <a:avLst/>
        </a:prstGeom>
        <a:solidFill>
          <a:srgbClr val="49A58D"/>
        </a:solidFill>
        <a:ln>
          <a:noFill/>
        </a:ln>
      </dsp:spPr>
      <dsp:style>
        <a:lnRef idx="2">
          <a:schemeClr val="accent5">
            <a:hueOff val="-3960000"/>
            <a:satOff val="16000"/>
            <a:lumOff val="3451"/>
            <a:alpha val="100000"/>
          </a:schemeClr>
        </a:lnRef>
        <a:fillRef idx="1">
          <a:schemeClr val="accent5">
            <a:hueOff val="-3960000"/>
            <a:satOff val="16000"/>
            <a:lumOff val="3451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8890" tIns="8890" rIns="8890" bIns="889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b="1" dirty="0" smtClean="0">
              <a:latin typeface="思源黑体 CN Normal" pitchFamily="34" charset="-122"/>
              <a:ea typeface="思源黑体 CN Normal" pitchFamily="34" charset="-122"/>
            </a:rPr>
            <a:t>2-5</a:t>
          </a:r>
          <a:r>
            <a:rPr lang="zh-CN" altLang="en-US" sz="1400" b="1" dirty="0" smtClean="0">
              <a:latin typeface="思源黑体 CN Normal" pitchFamily="34" charset="-122"/>
              <a:ea typeface="思源黑体 CN Normal" pitchFamily="34" charset="-122"/>
            </a:rPr>
            <a:t>周</a:t>
          </a:r>
          <a:endParaRPr lang="zh-CN" altLang="en-US" sz="1400" b="1" dirty="0">
            <a:latin typeface="思源黑体 CN Normal" pitchFamily="34" charset="-122"/>
            <a:ea typeface="思源黑体 CN Normal" pitchFamily="34" charset="-122"/>
          </a:endParaRPr>
        </a:p>
      </dsp:txBody>
      <dsp:txXfrm rot="5400000">
        <a:off x="-108086" y="1347036"/>
        <a:ext cx="720576" cy="504403"/>
      </dsp:txXfrm>
    </dsp:sp>
    <dsp:sp modelId="{D18FD516-1B1B-4305-8D67-818926302DB7}">
      <dsp:nvSpPr>
        <dsp:cNvPr id="8" name="同侧圆角矩形 7"/>
        <dsp:cNvSpPr/>
      </dsp:nvSpPr>
      <dsp:spPr bwMode="white">
        <a:xfrm rot="5400000">
          <a:off x="1589650" y="153702"/>
          <a:ext cx="468374" cy="2638869"/>
        </a:xfrm>
        <a:prstGeom prst="round2SameRect">
          <a:avLst/>
        </a:prstGeom>
        <a:ln>
          <a:solidFill>
            <a:srgbClr val="49A58D"/>
          </a:solidFill>
        </a:ln>
      </dsp:spPr>
      <dsp:style>
        <a:lnRef idx="2">
          <a:schemeClr val="accent5">
            <a:hueOff val="-3960000"/>
            <a:satOff val="16000"/>
            <a:lumOff val="3451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rot="-5400000" lIns="99568" tIns="8890" rIns="8890" bIns="8890" anchor="ctr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dirty="0" smtClean="0">
              <a:solidFill>
                <a:schemeClr val="dk1"/>
              </a:solidFill>
              <a:latin typeface="思源黑体 CN Normal" pitchFamily="34" charset="-122"/>
              <a:ea typeface="思源黑体 CN Normal" pitchFamily="34" charset="-122"/>
            </a:rPr>
            <a:t>杂交瘤细胞融合</a:t>
          </a:r>
          <a:endParaRPr lang="zh-CN" altLang="en-US" sz="1400" dirty="0">
            <a:solidFill>
              <a:schemeClr val="dk1"/>
            </a:solidFill>
            <a:latin typeface="思源黑体 CN Normal" pitchFamily="34" charset="-122"/>
            <a:ea typeface="思源黑体 CN Normal" pitchFamily="34" charset="-122"/>
          </a:endParaRPr>
        </a:p>
      </dsp:txBody>
      <dsp:txXfrm rot="5400000">
        <a:off x="1589650" y="153702"/>
        <a:ext cx="468374" cy="2638869"/>
      </dsp:txXfrm>
    </dsp:sp>
    <dsp:sp modelId="{7A8F56C4-D224-4CAA-BB89-9EFEA4CE2DA3}">
      <dsp:nvSpPr>
        <dsp:cNvPr id="9" name="燕尾形 8"/>
        <dsp:cNvSpPr/>
      </dsp:nvSpPr>
      <dsp:spPr bwMode="white">
        <a:xfrm rot="5400000">
          <a:off x="-108086" y="1966511"/>
          <a:ext cx="720576" cy="504403"/>
        </a:xfrm>
        <a:prstGeom prst="chevron">
          <a:avLst/>
        </a:prstGeom>
        <a:solidFill>
          <a:srgbClr val="449A83"/>
        </a:solidFill>
        <a:ln>
          <a:noFill/>
        </a:ln>
      </dsp:spPr>
      <dsp:style>
        <a:lnRef idx="2">
          <a:schemeClr val="accent5">
            <a:hueOff val="-5940000"/>
            <a:satOff val="24000"/>
            <a:lumOff val="5176"/>
            <a:alpha val="100000"/>
          </a:schemeClr>
        </a:lnRef>
        <a:fillRef idx="1">
          <a:schemeClr val="accent5">
            <a:hueOff val="-5940000"/>
            <a:satOff val="24000"/>
            <a:lumOff val="5176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8890" tIns="8890" rIns="8890" bIns="889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b="1" dirty="0" smtClean="0">
              <a:latin typeface="思源黑体 CN Normal" pitchFamily="34" charset="-122"/>
              <a:ea typeface="思源黑体 CN Normal" pitchFamily="34" charset="-122"/>
            </a:rPr>
            <a:t>3-5</a:t>
          </a:r>
          <a:r>
            <a:rPr lang="zh-CN" altLang="en-US" sz="1400" b="1" dirty="0" smtClean="0">
              <a:latin typeface="思源黑体 CN Normal" pitchFamily="34" charset="-122"/>
              <a:ea typeface="思源黑体 CN Normal" pitchFamily="34" charset="-122"/>
            </a:rPr>
            <a:t>周</a:t>
          </a:r>
          <a:endParaRPr lang="zh-CN" altLang="en-US" sz="1400" b="1" dirty="0">
            <a:latin typeface="思源黑体 CN Normal" pitchFamily="34" charset="-122"/>
            <a:ea typeface="思源黑体 CN Normal" pitchFamily="34" charset="-122"/>
          </a:endParaRPr>
        </a:p>
      </dsp:txBody>
      <dsp:txXfrm rot="5400000">
        <a:off x="-108086" y="1966511"/>
        <a:ext cx="720576" cy="504403"/>
      </dsp:txXfrm>
    </dsp:sp>
    <dsp:sp modelId="{3867FA10-4AA3-4EE8-AECA-5B45CEB1E40F}">
      <dsp:nvSpPr>
        <dsp:cNvPr id="10" name="同侧圆角矩形 9"/>
        <dsp:cNvSpPr/>
      </dsp:nvSpPr>
      <dsp:spPr bwMode="white">
        <a:xfrm rot="5400000">
          <a:off x="1589650" y="773177"/>
          <a:ext cx="468374" cy="2638869"/>
        </a:xfrm>
        <a:prstGeom prst="round2SameRect">
          <a:avLst/>
        </a:prstGeom>
        <a:ln>
          <a:solidFill>
            <a:srgbClr val="449A83"/>
          </a:solidFill>
        </a:ln>
      </dsp:spPr>
      <dsp:style>
        <a:lnRef idx="2">
          <a:schemeClr val="accent5">
            <a:hueOff val="-5940000"/>
            <a:satOff val="24000"/>
            <a:lumOff val="5176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rot="-5400000" lIns="99568" tIns="8890" rIns="8890" bIns="8890" anchor="ctr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dirty="0" smtClean="0">
              <a:solidFill>
                <a:schemeClr val="dk1"/>
              </a:solidFill>
              <a:latin typeface="思源黑体 CN Normal" pitchFamily="34" charset="-122"/>
              <a:ea typeface="思源黑体 CN Normal" pitchFamily="34" charset="-122"/>
            </a:rPr>
            <a:t>亚克隆筛选</a:t>
          </a:r>
          <a:endParaRPr lang="zh-CN" altLang="en-US" sz="1400" dirty="0">
            <a:solidFill>
              <a:schemeClr val="dk1"/>
            </a:solidFill>
            <a:latin typeface="思源黑体 CN Normal" pitchFamily="34" charset="-122"/>
            <a:ea typeface="思源黑体 CN Normal" pitchFamily="34" charset="-122"/>
          </a:endParaRPr>
        </a:p>
      </dsp:txBody>
      <dsp:txXfrm rot="5400000">
        <a:off x="1589650" y="773177"/>
        <a:ext cx="468374" cy="2638869"/>
      </dsp:txXfrm>
    </dsp:sp>
    <dsp:sp modelId="{3365C7FF-5AEC-4843-8F11-BA1EAF50A14B}">
      <dsp:nvSpPr>
        <dsp:cNvPr id="11" name="燕尾形 10"/>
        <dsp:cNvSpPr/>
      </dsp:nvSpPr>
      <dsp:spPr bwMode="white">
        <a:xfrm rot="5400000">
          <a:off x="-108086" y="2585986"/>
          <a:ext cx="720576" cy="504403"/>
        </a:xfrm>
        <a:prstGeom prst="chevron">
          <a:avLst/>
        </a:prstGeom>
        <a:solidFill>
          <a:srgbClr val="3F8D79"/>
        </a:solidFill>
        <a:ln>
          <a:noFill/>
        </a:ln>
      </dsp:spPr>
      <dsp:style>
        <a:lnRef idx="2">
          <a:schemeClr val="accent5">
            <a:hueOff val="-7920000"/>
            <a:satOff val="32000"/>
            <a:lumOff val="6902"/>
            <a:alpha val="100000"/>
          </a:schemeClr>
        </a:lnRef>
        <a:fillRef idx="1">
          <a:schemeClr val="accent5">
            <a:hueOff val="-7920000"/>
            <a:satOff val="32000"/>
            <a:lumOff val="6902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8890" tIns="8890" rIns="8890" bIns="889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b="1" dirty="0" smtClean="0">
              <a:latin typeface="思源黑体 CN Normal" pitchFamily="34" charset="-122"/>
              <a:ea typeface="思源黑体 CN Normal" pitchFamily="34" charset="-122"/>
            </a:rPr>
            <a:t>2-4</a:t>
          </a:r>
          <a:r>
            <a:rPr lang="zh-CN" altLang="en-US" sz="1400" b="1" dirty="0" smtClean="0">
              <a:latin typeface="思源黑体 CN Normal" pitchFamily="34" charset="-122"/>
              <a:ea typeface="思源黑体 CN Normal" pitchFamily="34" charset="-122"/>
            </a:rPr>
            <a:t>周</a:t>
          </a:r>
          <a:endParaRPr lang="zh-CN" altLang="en-US" sz="1400" b="1" dirty="0">
            <a:latin typeface="思源黑体 CN Normal" pitchFamily="34" charset="-122"/>
            <a:ea typeface="思源黑体 CN Normal" pitchFamily="34" charset="-122"/>
          </a:endParaRPr>
        </a:p>
      </dsp:txBody>
      <dsp:txXfrm rot="5400000">
        <a:off x="-108086" y="2585986"/>
        <a:ext cx="720576" cy="504403"/>
      </dsp:txXfrm>
    </dsp:sp>
    <dsp:sp modelId="{C5081C67-E3A0-4857-9B3D-1BF0A773ED0D}">
      <dsp:nvSpPr>
        <dsp:cNvPr id="12" name="同侧圆角矩形 11"/>
        <dsp:cNvSpPr/>
      </dsp:nvSpPr>
      <dsp:spPr bwMode="white">
        <a:xfrm rot="5400000">
          <a:off x="1589650" y="1392652"/>
          <a:ext cx="468374" cy="2638869"/>
        </a:xfrm>
        <a:prstGeom prst="round2SameRect">
          <a:avLst/>
        </a:prstGeom>
        <a:ln>
          <a:solidFill>
            <a:srgbClr val="3F8D79"/>
          </a:solidFill>
        </a:ln>
      </dsp:spPr>
      <dsp:style>
        <a:lnRef idx="2">
          <a:schemeClr val="accent5">
            <a:hueOff val="-7920000"/>
            <a:satOff val="32000"/>
            <a:lumOff val="6902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rot="-5400000" lIns="99568" tIns="8890" rIns="8890" bIns="8890" anchor="ctr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dirty="0" smtClean="0">
              <a:solidFill>
                <a:schemeClr val="dk1"/>
              </a:solidFill>
              <a:latin typeface="思源黑体 CN Normal" pitchFamily="34" charset="-122"/>
              <a:ea typeface="思源黑体 CN Normal" pitchFamily="34" charset="-122"/>
            </a:rPr>
            <a:t>生产纯化</a:t>
          </a:r>
          <a:endParaRPr lang="zh-CN" altLang="en-US" sz="1400" dirty="0">
            <a:solidFill>
              <a:schemeClr val="dk1"/>
            </a:solidFill>
            <a:latin typeface="思源黑体 CN Normal" pitchFamily="34" charset="-122"/>
            <a:ea typeface="思源黑体 CN Normal" pitchFamily="34" charset="-122"/>
          </a:endParaRPr>
        </a:p>
      </dsp:txBody>
      <dsp:txXfrm rot="5400000">
        <a:off x="1589650" y="1392652"/>
        <a:ext cx="468374" cy="2638869"/>
      </dsp:txXfrm>
    </dsp:sp>
    <dsp:sp modelId="{EC147A51-67D2-492C-87F0-6A6BEF016C7B}">
      <dsp:nvSpPr>
        <dsp:cNvPr id="13" name="燕尾形 12"/>
        <dsp:cNvSpPr/>
      </dsp:nvSpPr>
      <dsp:spPr bwMode="white">
        <a:xfrm rot="5400000">
          <a:off x="-108086" y="3205461"/>
          <a:ext cx="720576" cy="504403"/>
        </a:xfrm>
        <a:prstGeom prst="chevron">
          <a:avLst/>
        </a:prstGeom>
        <a:solidFill>
          <a:srgbClr val="377D6C"/>
        </a:solidFill>
        <a:ln>
          <a:noFill/>
        </a:ln>
      </dsp:spPr>
      <dsp:style>
        <a:lnRef idx="2">
          <a:schemeClr val="accent5">
            <a:hueOff val="-9900000"/>
            <a:satOff val="40000"/>
            <a:lumOff val="8627"/>
            <a:alpha val="100000"/>
          </a:schemeClr>
        </a:lnRef>
        <a:fillRef idx="1">
          <a:schemeClr val="accent5">
            <a:hueOff val="-9900000"/>
            <a:satOff val="40000"/>
            <a:lumOff val="8627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8890" tIns="8890" rIns="8890" bIns="889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b="1" dirty="0" smtClean="0">
              <a:latin typeface="思源黑体 CN Normal" pitchFamily="34" charset="-122"/>
              <a:ea typeface="思源黑体 CN Normal" pitchFamily="34" charset="-122"/>
            </a:rPr>
            <a:t>2</a:t>
          </a:r>
          <a:r>
            <a:rPr lang="zh-CN" altLang="en-US" sz="1400" b="1" dirty="0" smtClean="0">
              <a:latin typeface="思源黑体 CN Normal" pitchFamily="34" charset="-122"/>
              <a:ea typeface="思源黑体 CN Normal" pitchFamily="34" charset="-122"/>
            </a:rPr>
            <a:t>周</a:t>
          </a:r>
          <a:endParaRPr lang="zh-CN" altLang="en-US" sz="1400" b="1" dirty="0">
            <a:latin typeface="思源黑体 CN Normal" pitchFamily="34" charset="-122"/>
            <a:ea typeface="思源黑体 CN Normal" pitchFamily="34" charset="-122"/>
          </a:endParaRPr>
        </a:p>
      </dsp:txBody>
      <dsp:txXfrm rot="5400000">
        <a:off x="-108086" y="3205461"/>
        <a:ext cx="720576" cy="504403"/>
      </dsp:txXfrm>
    </dsp:sp>
    <dsp:sp modelId="{8E2839B4-6F36-4F0E-B8ED-90D9161F51F8}">
      <dsp:nvSpPr>
        <dsp:cNvPr id="14" name="同侧圆角矩形 13"/>
        <dsp:cNvSpPr/>
      </dsp:nvSpPr>
      <dsp:spPr bwMode="white">
        <a:xfrm rot="5400000">
          <a:off x="1589650" y="2012127"/>
          <a:ext cx="468374" cy="2638869"/>
        </a:xfrm>
        <a:prstGeom prst="round2SameRect">
          <a:avLst/>
        </a:prstGeom>
        <a:ln>
          <a:solidFill>
            <a:srgbClr val="377D6C"/>
          </a:solidFill>
        </a:ln>
      </dsp:spPr>
      <dsp:style>
        <a:lnRef idx="2">
          <a:schemeClr val="accent5">
            <a:hueOff val="-9900000"/>
            <a:satOff val="40000"/>
            <a:lumOff val="8627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rot="-5400000" lIns="99568" tIns="8890" rIns="8890" bIns="8890" anchor="ctr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dirty="0" smtClean="0">
              <a:solidFill>
                <a:schemeClr val="dk1"/>
              </a:solidFill>
              <a:latin typeface="思源黑体 CN Normal" pitchFamily="34" charset="-122"/>
              <a:ea typeface="思源黑体 CN Normal" pitchFamily="34" charset="-122"/>
            </a:rPr>
            <a:t>抗体鉴定</a:t>
          </a:r>
          <a:endParaRPr lang="zh-CN" altLang="en-US" sz="1400" dirty="0">
            <a:solidFill>
              <a:schemeClr val="dk1"/>
            </a:solidFill>
            <a:latin typeface="思源黑体 CN Normal" pitchFamily="34" charset="-122"/>
            <a:ea typeface="思源黑体 CN Normal" pitchFamily="34" charset="-122"/>
          </a:endParaRPr>
        </a:p>
      </dsp:txBody>
      <dsp:txXfrm rot="5400000">
        <a:off x="1589650" y="2012127"/>
        <a:ext cx="468374" cy="26388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3286148" cy="2571768"/>
        <a:chOff x="0" y="0"/>
        <a:chExt cx="3286148" cy="2571768"/>
      </a:xfrm>
    </dsp:grpSpPr>
    <dsp:sp modelId="{F5FF86A2-28F4-45F4-A9D3-B4963021290D}">
      <dsp:nvSpPr>
        <dsp:cNvPr id="3" name="燕尾形 2"/>
        <dsp:cNvSpPr/>
      </dsp:nvSpPr>
      <dsp:spPr bwMode="white">
        <a:xfrm rot="5400000">
          <a:off x="-114297" y="114297"/>
          <a:ext cx="761978" cy="533384"/>
        </a:xfrm>
        <a:prstGeom prst="chevron">
          <a:avLst/>
        </a:prstGeom>
        <a:solidFill>
          <a:srgbClr val="A0D4C6"/>
        </a:solidFill>
        <a:ln>
          <a:noFill/>
        </a:ln>
      </dsp:spPr>
      <dsp:style>
        <a:lnRef idx="2">
          <a:schemeClr val="accent5">
            <a:hueOff val="0"/>
            <a:satOff val="0"/>
            <a:lumOff val="0"/>
            <a:alpha val="100000"/>
          </a:schemeClr>
        </a:lnRef>
        <a:fillRef idx="1">
          <a:schemeClr val="accent5">
            <a:hueOff val="0"/>
            <a:satOff val="0"/>
            <a:lumOff val="0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8890" tIns="8890" rIns="8890" bIns="889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b="1" dirty="0" smtClean="0">
              <a:latin typeface="思源黑体 CN Normal" pitchFamily="34" charset="-122"/>
              <a:ea typeface="思源黑体 CN Normal" pitchFamily="34" charset="-122"/>
            </a:rPr>
            <a:t>1</a:t>
          </a:r>
          <a:r>
            <a:rPr lang="zh-CN" altLang="en-US" sz="1400" b="1" dirty="0" smtClean="0">
              <a:latin typeface="思源黑体 CN Normal" pitchFamily="34" charset="-122"/>
              <a:ea typeface="思源黑体 CN Normal" pitchFamily="34" charset="-122"/>
            </a:rPr>
            <a:t>周</a:t>
          </a:r>
          <a:endParaRPr lang="zh-CN" altLang="en-US" sz="1400" b="1" dirty="0">
            <a:latin typeface="思源黑体 CN Normal" pitchFamily="34" charset="-122"/>
            <a:ea typeface="思源黑体 CN Normal" pitchFamily="34" charset="-122"/>
          </a:endParaRPr>
        </a:p>
      </dsp:txBody>
      <dsp:txXfrm rot="5400000">
        <a:off x="-114297" y="114297"/>
        <a:ext cx="761978" cy="533384"/>
      </dsp:txXfrm>
    </dsp:sp>
    <dsp:sp modelId="{29EDBDB5-A924-4391-9576-C5B91455617D}">
      <dsp:nvSpPr>
        <dsp:cNvPr id="4" name="同侧圆角矩形 3"/>
        <dsp:cNvSpPr/>
      </dsp:nvSpPr>
      <dsp:spPr bwMode="white">
        <a:xfrm rot="5400000">
          <a:off x="1662123" y="-1121032"/>
          <a:ext cx="495285" cy="2752764"/>
        </a:xfrm>
        <a:prstGeom prst="round2SameRect">
          <a:avLst/>
        </a:prstGeom>
        <a:ln>
          <a:solidFill>
            <a:srgbClr val="A0D4C6"/>
          </a:solidFill>
        </a:ln>
      </dsp:spPr>
      <dsp:style>
        <a:lnRef idx="2">
          <a:schemeClr val="accent5">
            <a:hueOff val="0"/>
            <a:satOff val="0"/>
            <a:lumOff val="0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rot="-5400000" lIns="99568" tIns="8890" rIns="8890" bIns="8890" anchor="ctr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dirty="0" smtClean="0">
              <a:solidFill>
                <a:schemeClr val="dk1"/>
              </a:solidFill>
              <a:latin typeface="思源黑体 CN Normal" pitchFamily="34" charset="-122"/>
              <a:ea typeface="思源黑体 CN Normal" pitchFamily="34" charset="-122"/>
            </a:rPr>
            <a:t>免疫原制备</a:t>
          </a:r>
          <a:endParaRPr lang="zh-CN" altLang="en-US" sz="1400" dirty="0">
            <a:solidFill>
              <a:schemeClr val="dk1"/>
            </a:solidFill>
            <a:latin typeface="思源黑体 CN Normal" pitchFamily="34" charset="-122"/>
            <a:ea typeface="思源黑体 CN Normal" pitchFamily="34" charset="-122"/>
          </a:endParaRPr>
        </a:p>
      </dsp:txBody>
      <dsp:txXfrm rot="5400000">
        <a:off x="1662123" y="-1121032"/>
        <a:ext cx="495285" cy="2752764"/>
      </dsp:txXfrm>
    </dsp:sp>
    <dsp:sp modelId="{A4EAD634-4FD3-49EC-8462-A6A339186E59}">
      <dsp:nvSpPr>
        <dsp:cNvPr id="5" name="燕尾形 4"/>
        <dsp:cNvSpPr/>
      </dsp:nvSpPr>
      <dsp:spPr bwMode="white">
        <a:xfrm rot="5400000">
          <a:off x="-114297" y="717560"/>
          <a:ext cx="761978" cy="533384"/>
        </a:xfrm>
        <a:prstGeom prst="chevron">
          <a:avLst/>
        </a:prstGeom>
        <a:solidFill>
          <a:srgbClr val="78C2AF"/>
        </a:solidFill>
        <a:ln>
          <a:noFill/>
        </a:ln>
      </dsp:spPr>
      <dsp:style>
        <a:lnRef idx="2">
          <a:schemeClr val="accent5">
            <a:hueOff val="-3300000"/>
            <a:satOff val="13333"/>
            <a:lumOff val="2876"/>
            <a:alpha val="100000"/>
          </a:schemeClr>
        </a:lnRef>
        <a:fillRef idx="1">
          <a:schemeClr val="accent5">
            <a:hueOff val="-3300000"/>
            <a:satOff val="13333"/>
            <a:lumOff val="2876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8890" tIns="8890" rIns="8890" bIns="889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b="1" dirty="0" smtClean="0">
              <a:latin typeface="思源黑体 CN Normal" pitchFamily="34" charset="-122"/>
              <a:ea typeface="思源黑体 CN Normal" pitchFamily="34" charset="-122"/>
            </a:rPr>
            <a:t>8-10</a:t>
          </a:r>
          <a:r>
            <a:rPr lang="zh-CN" altLang="en-US" sz="1400" b="1" dirty="0" smtClean="0">
              <a:latin typeface="思源黑体 CN Normal" pitchFamily="34" charset="-122"/>
              <a:ea typeface="思源黑体 CN Normal" pitchFamily="34" charset="-122"/>
            </a:rPr>
            <a:t>周</a:t>
          </a:r>
          <a:endParaRPr lang="zh-CN" altLang="en-US" sz="1400" b="1" dirty="0">
            <a:latin typeface="思源黑体 CN Normal" pitchFamily="34" charset="-122"/>
            <a:ea typeface="思源黑体 CN Normal" pitchFamily="34" charset="-122"/>
          </a:endParaRPr>
        </a:p>
      </dsp:txBody>
      <dsp:txXfrm rot="5400000">
        <a:off x="-114297" y="717560"/>
        <a:ext cx="761978" cy="533384"/>
      </dsp:txXfrm>
    </dsp:sp>
    <dsp:sp modelId="{9D7AFD29-3DB2-464C-9F4B-9F09813F22C0}">
      <dsp:nvSpPr>
        <dsp:cNvPr id="6" name="同侧圆角矩形 5"/>
        <dsp:cNvSpPr/>
      </dsp:nvSpPr>
      <dsp:spPr bwMode="white">
        <a:xfrm rot="5400000">
          <a:off x="1662123" y="-510052"/>
          <a:ext cx="495285" cy="2752764"/>
        </a:xfrm>
        <a:prstGeom prst="round2SameRect">
          <a:avLst/>
        </a:prstGeom>
        <a:ln>
          <a:solidFill>
            <a:srgbClr val="78C2AF"/>
          </a:solidFill>
        </a:ln>
      </dsp:spPr>
      <dsp:style>
        <a:lnRef idx="2">
          <a:schemeClr val="accent5">
            <a:hueOff val="-3300000"/>
            <a:satOff val="13333"/>
            <a:lumOff val="2876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rot="-5400000" lIns="99568" tIns="8890" rIns="8890" bIns="8890" anchor="ctr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dirty="0" smtClean="0">
              <a:solidFill>
                <a:schemeClr val="dk1"/>
              </a:solidFill>
              <a:latin typeface="思源黑体 CN Normal" pitchFamily="34" charset="-122"/>
              <a:ea typeface="思源黑体 CN Normal" pitchFamily="34" charset="-122"/>
            </a:rPr>
            <a:t>动物免疫及效价检测</a:t>
          </a:r>
          <a:endParaRPr lang="zh-CN" altLang="en-US" sz="1400" dirty="0">
            <a:solidFill>
              <a:schemeClr val="dk1"/>
            </a:solidFill>
            <a:latin typeface="思源黑体 CN Normal" pitchFamily="34" charset="-122"/>
            <a:ea typeface="思源黑体 CN Normal" pitchFamily="34" charset="-122"/>
          </a:endParaRPr>
        </a:p>
      </dsp:txBody>
      <dsp:txXfrm rot="5400000">
        <a:off x="1662123" y="-510052"/>
        <a:ext cx="495285" cy="2752764"/>
      </dsp:txXfrm>
    </dsp:sp>
    <dsp:sp modelId="{9BE3C7B1-4F69-4D12-AA0B-87F725D0C104}">
      <dsp:nvSpPr>
        <dsp:cNvPr id="7" name="燕尾形 6"/>
        <dsp:cNvSpPr/>
      </dsp:nvSpPr>
      <dsp:spPr bwMode="white">
        <a:xfrm rot="5400000">
          <a:off x="-114297" y="1320824"/>
          <a:ext cx="761978" cy="533384"/>
        </a:xfrm>
        <a:prstGeom prst="chevron">
          <a:avLst/>
        </a:prstGeom>
        <a:solidFill>
          <a:srgbClr val="49A58D"/>
        </a:solidFill>
        <a:ln>
          <a:noFill/>
        </a:ln>
      </dsp:spPr>
      <dsp:style>
        <a:lnRef idx="2">
          <a:schemeClr val="accent5">
            <a:hueOff val="-6600000"/>
            <a:satOff val="26667"/>
            <a:lumOff val="5752"/>
            <a:alpha val="100000"/>
          </a:schemeClr>
        </a:lnRef>
        <a:fillRef idx="1">
          <a:schemeClr val="accent5">
            <a:hueOff val="-6600000"/>
            <a:satOff val="26667"/>
            <a:lumOff val="5752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8890" tIns="8890" rIns="8890" bIns="889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b="1" dirty="0" smtClean="0">
              <a:latin typeface="思源黑体 CN Normal" pitchFamily="34" charset="-122"/>
              <a:ea typeface="思源黑体 CN Normal" pitchFamily="34" charset="-122"/>
            </a:rPr>
            <a:t>1-2</a:t>
          </a:r>
          <a:r>
            <a:rPr lang="zh-CN" altLang="en-US" sz="1400" b="1" dirty="0" smtClean="0">
              <a:latin typeface="思源黑体 CN Normal" pitchFamily="34" charset="-122"/>
              <a:ea typeface="思源黑体 CN Normal" pitchFamily="34" charset="-122"/>
            </a:rPr>
            <a:t>周</a:t>
          </a:r>
          <a:endParaRPr lang="zh-CN" altLang="en-US" sz="1400" b="1" dirty="0">
            <a:latin typeface="思源黑体 CN Normal" pitchFamily="34" charset="-122"/>
            <a:ea typeface="思源黑体 CN Normal" pitchFamily="34" charset="-122"/>
          </a:endParaRPr>
        </a:p>
      </dsp:txBody>
      <dsp:txXfrm rot="5400000">
        <a:off x="-114297" y="1320824"/>
        <a:ext cx="761978" cy="533384"/>
      </dsp:txXfrm>
    </dsp:sp>
    <dsp:sp modelId="{D9BE54ED-F1FF-44EB-A3CF-BCEB9F0F9687}">
      <dsp:nvSpPr>
        <dsp:cNvPr id="8" name="同侧圆角矩形 7"/>
        <dsp:cNvSpPr/>
      </dsp:nvSpPr>
      <dsp:spPr bwMode="white">
        <a:xfrm rot="5400000">
          <a:off x="1662123" y="85499"/>
          <a:ext cx="495285" cy="2752764"/>
        </a:xfrm>
        <a:prstGeom prst="round2SameRect">
          <a:avLst/>
        </a:prstGeom>
        <a:ln>
          <a:solidFill>
            <a:srgbClr val="49A58D"/>
          </a:solidFill>
        </a:ln>
      </dsp:spPr>
      <dsp:style>
        <a:lnRef idx="2">
          <a:schemeClr val="accent5">
            <a:hueOff val="-6600000"/>
            <a:satOff val="26667"/>
            <a:lumOff val="5752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rot="-5400000" lIns="99568" tIns="8890" rIns="8890" bIns="8890" anchor="ctr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dirty="0" smtClean="0">
              <a:solidFill>
                <a:schemeClr val="dk1"/>
              </a:solidFill>
              <a:latin typeface="思源黑体 CN Normal" pitchFamily="34" charset="-122"/>
              <a:ea typeface="思源黑体 CN Normal" pitchFamily="34" charset="-122"/>
            </a:rPr>
            <a:t>抗体纯化</a:t>
          </a:r>
          <a:endParaRPr lang="zh-CN" altLang="en-US" sz="1400" dirty="0">
            <a:solidFill>
              <a:schemeClr val="dk1"/>
            </a:solidFill>
            <a:latin typeface="思源黑体 CN Normal" pitchFamily="34" charset="-122"/>
            <a:ea typeface="思源黑体 CN Normal" pitchFamily="34" charset="-122"/>
          </a:endParaRPr>
        </a:p>
      </dsp:txBody>
      <dsp:txXfrm rot="5400000">
        <a:off x="1662123" y="85499"/>
        <a:ext cx="495285" cy="2752764"/>
      </dsp:txXfrm>
    </dsp:sp>
    <dsp:sp modelId="{71D62E7D-1E27-4043-B617-E97E1FA00946}">
      <dsp:nvSpPr>
        <dsp:cNvPr id="9" name="燕尾形 8"/>
        <dsp:cNvSpPr/>
      </dsp:nvSpPr>
      <dsp:spPr bwMode="white">
        <a:xfrm rot="5400000">
          <a:off x="-114297" y="1924087"/>
          <a:ext cx="761978" cy="533384"/>
        </a:xfrm>
        <a:prstGeom prst="chevron">
          <a:avLst/>
        </a:prstGeom>
        <a:solidFill>
          <a:srgbClr val="377D6C"/>
        </a:solidFill>
        <a:ln>
          <a:noFill/>
        </a:ln>
      </dsp:spPr>
      <dsp:style>
        <a:lnRef idx="2">
          <a:schemeClr val="accent5">
            <a:hueOff val="-9900000"/>
            <a:satOff val="40000"/>
            <a:lumOff val="8627"/>
            <a:alpha val="100000"/>
          </a:schemeClr>
        </a:lnRef>
        <a:fillRef idx="1">
          <a:schemeClr val="accent5">
            <a:hueOff val="-9900000"/>
            <a:satOff val="40000"/>
            <a:lumOff val="8627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8890" tIns="8890" rIns="8890" bIns="889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b="1" dirty="0" smtClean="0">
              <a:latin typeface="思源黑体 CN Normal" pitchFamily="34" charset="-122"/>
              <a:ea typeface="思源黑体 CN Normal" pitchFamily="34" charset="-122"/>
            </a:rPr>
            <a:t>1</a:t>
          </a:r>
          <a:r>
            <a:rPr lang="zh-CN" altLang="en-US" sz="1400" b="1" dirty="0" smtClean="0">
              <a:latin typeface="思源黑体 CN Normal" pitchFamily="34" charset="-122"/>
              <a:ea typeface="思源黑体 CN Normal" pitchFamily="34" charset="-122"/>
            </a:rPr>
            <a:t>周</a:t>
          </a:r>
          <a:endParaRPr lang="zh-CN" altLang="en-US" sz="1400" b="1" dirty="0">
            <a:latin typeface="思源黑体 CN Normal" pitchFamily="34" charset="-122"/>
            <a:ea typeface="思源黑体 CN Normal" pitchFamily="34" charset="-122"/>
          </a:endParaRPr>
        </a:p>
      </dsp:txBody>
      <dsp:txXfrm rot="5400000">
        <a:off x="-114297" y="1924087"/>
        <a:ext cx="761978" cy="533384"/>
      </dsp:txXfrm>
    </dsp:sp>
    <dsp:sp modelId="{D3EB359C-E84D-4584-B4FD-59CE60D5B84D}">
      <dsp:nvSpPr>
        <dsp:cNvPr id="10" name="同侧圆角矩形 9"/>
        <dsp:cNvSpPr/>
      </dsp:nvSpPr>
      <dsp:spPr bwMode="white">
        <a:xfrm rot="5400000">
          <a:off x="1662123" y="688763"/>
          <a:ext cx="495285" cy="2752764"/>
        </a:xfrm>
        <a:prstGeom prst="round2SameRect">
          <a:avLst/>
        </a:prstGeom>
        <a:ln>
          <a:solidFill>
            <a:srgbClr val="377D6C"/>
          </a:solidFill>
        </a:ln>
      </dsp:spPr>
      <dsp:style>
        <a:lnRef idx="2">
          <a:schemeClr val="accent5">
            <a:hueOff val="-9900000"/>
            <a:satOff val="40000"/>
            <a:lumOff val="8627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rot="-5400000" lIns="99568" tIns="8890" rIns="8890" bIns="8890" anchor="ctr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dirty="0" smtClean="0">
              <a:solidFill>
                <a:schemeClr val="dk1"/>
              </a:solidFill>
              <a:latin typeface="思源黑体 CN Normal" pitchFamily="34" charset="-122"/>
              <a:ea typeface="思源黑体 CN Normal" pitchFamily="34" charset="-122"/>
            </a:rPr>
            <a:t>纯化后抗体鉴定</a:t>
          </a:r>
          <a:endParaRPr>
            <a:solidFill>
              <a:schemeClr val="dk1"/>
            </a:solidFill>
          </a:endParaRPr>
        </a:p>
      </dsp:txBody>
      <dsp:txXfrm rot="5400000">
        <a:off x="1662123" y="688763"/>
        <a:ext cx="495285" cy="275276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6929486" cy="2571768"/>
        <a:chOff x="0" y="0"/>
        <a:chExt cx="6929486" cy="2571768"/>
      </a:xfrm>
    </dsp:grpSpPr>
    <dsp:sp modelId="{08422FD8-BE3B-44F2-B8F2-02C060C69AF6}">
      <dsp:nvSpPr>
        <dsp:cNvPr id="3" name="矩形 2"/>
        <dsp:cNvSpPr/>
      </dsp:nvSpPr>
      <dsp:spPr bwMode="white">
        <a:xfrm>
          <a:off x="0" y="0"/>
          <a:ext cx="2112648" cy="587400"/>
        </a:xfrm>
        <a:prstGeom prst="rect">
          <a:avLst/>
        </a:prstGeom>
        <a:solidFill>
          <a:srgbClr val="007E66"/>
        </a:solidFill>
        <a:ln>
          <a:noFill/>
        </a:ln>
      </dsp:spPr>
      <dsp:style>
        <a:lnRef idx="2">
          <a:schemeClr val="accent5"/>
        </a:lnRef>
        <a:fillRef idx="1">
          <a:schemeClr val="accent5"/>
        </a:fillRef>
        <a:effectRef idx="0">
          <a:scrgbClr r="0" g="0" b="0"/>
        </a:effectRef>
        <a:fontRef idx="minor">
          <a:schemeClr val="lt1"/>
        </a:fontRef>
      </dsp:style>
      <dsp:txBody>
        <a:bodyPr lIns="113792" tIns="65024" rIns="113792" bIns="65024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dirty="0" smtClean="0">
              <a:latin typeface="思源黑体 CN Light" pitchFamily="34" charset="-122"/>
              <a:ea typeface="思源黑体 CN Light" pitchFamily="34" charset="-122"/>
            </a:rPr>
            <a:t>动物免疫</a:t>
          </a:r>
          <a:endParaRPr lang="zh-CN" altLang="en-US" sz="1600" b="1" dirty="0">
            <a:latin typeface="思源黑体 CN Light" pitchFamily="34" charset="-122"/>
            <a:ea typeface="思源黑体 CN Light" pitchFamily="34" charset="-122"/>
          </a:endParaRPr>
        </a:p>
      </dsp:txBody>
      <dsp:txXfrm>
        <a:off x="0" y="0"/>
        <a:ext cx="2112648" cy="587400"/>
      </dsp:txXfrm>
    </dsp:sp>
    <dsp:sp modelId="{E6B25410-8DB4-42CB-855F-E9444F92AB21}">
      <dsp:nvSpPr>
        <dsp:cNvPr id="4" name="矩形 3"/>
        <dsp:cNvSpPr/>
      </dsp:nvSpPr>
      <dsp:spPr bwMode="white">
        <a:xfrm>
          <a:off x="0" y="587400"/>
          <a:ext cx="2112648" cy="1984368"/>
        </a:xfrm>
        <a:prstGeom prst="rect">
          <a:avLst/>
        </a:prstGeom>
        <a:solidFill>
          <a:srgbClr val="EFF3EA">
            <a:alpha val="90000"/>
          </a:srgbClr>
        </a:solidFill>
        <a:ln>
          <a:noFill/>
        </a:ln>
      </dsp:spPr>
      <dsp:style>
        <a:lnRef idx="2">
          <a:schemeClr val="accent5">
            <a:alpha val="90000"/>
            <a:tint val="40000"/>
          </a:schemeClr>
        </a:lnRef>
        <a:fillRef idx="1">
          <a:schemeClr val="accent5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lIns="64008" tIns="64008" rIns="85344" bIns="96012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dirty="0" smtClean="0">
              <a:solidFill>
                <a:schemeClr val="dk1"/>
              </a:solidFill>
              <a:latin typeface="思源黑体 CN Light" pitchFamily="34" charset="-122"/>
              <a:ea typeface="思源黑体 CN Light" pitchFamily="34" charset="-122"/>
            </a:rPr>
            <a:t>免疫原的选择；</a:t>
          </a:r>
          <a:endParaRPr lang="zh-CN" altLang="en-US" sz="1200" dirty="0">
            <a:solidFill>
              <a:schemeClr val="dk1"/>
            </a:solidFill>
            <a:latin typeface="思源黑体 CN Light" pitchFamily="34" charset="-122"/>
            <a:ea typeface="思源黑体 CN Light" pitchFamily="34" charset="-122"/>
          </a:endParaRPr>
        </a:p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dirty="0" smtClean="0">
              <a:solidFill>
                <a:schemeClr val="dk1"/>
              </a:solidFill>
              <a:latin typeface="思源黑体 CN Light" pitchFamily="34" charset="-122"/>
              <a:ea typeface="思源黑体 CN Light" pitchFamily="34" charset="-122"/>
            </a:rPr>
            <a:t>提高 </a:t>
          </a:r>
          <a:r>
            <a:rPr lang="en-US" altLang="zh-CN" sz="1200" dirty="0" smtClean="0">
              <a:solidFill>
                <a:schemeClr val="dk1"/>
              </a:solidFill>
              <a:latin typeface="思源黑体 CN Light" pitchFamily="34" charset="-122"/>
              <a:ea typeface="思源黑体 CN Light" pitchFamily="34" charset="-122"/>
            </a:rPr>
            <a:t>CDR </a:t>
          </a:r>
          <a:r>
            <a:rPr lang="zh-CN" altLang="en-US" sz="1200" dirty="0" smtClean="0">
              <a:solidFill>
                <a:schemeClr val="dk1"/>
              </a:solidFill>
              <a:latin typeface="思源黑体 CN Light" pitchFamily="34" charset="-122"/>
              <a:ea typeface="思源黑体 CN Light" pitchFamily="34" charset="-122"/>
            </a:rPr>
            <a:t>区的免疫反应；</a:t>
          </a:r>
          <a:endParaRPr lang="zh-CN" altLang="en-US" sz="1200" dirty="0">
            <a:solidFill>
              <a:schemeClr val="dk1"/>
            </a:solidFill>
            <a:latin typeface="思源黑体 CN Light" pitchFamily="34" charset="-122"/>
            <a:ea typeface="思源黑体 CN Light" pitchFamily="34" charset="-122"/>
          </a:endParaRPr>
        </a:p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dirty="0" smtClean="0">
              <a:solidFill>
                <a:schemeClr val="dk1"/>
              </a:solidFill>
              <a:latin typeface="思源黑体 CN Light" pitchFamily="34" charset="-122"/>
              <a:ea typeface="思源黑体 CN Light" pitchFamily="34" charset="-122"/>
            </a:rPr>
            <a:t>快速免疫；</a:t>
          </a:r>
          <a:endParaRPr lang="zh-CN" altLang="en-US" sz="1200" dirty="0">
            <a:solidFill>
              <a:schemeClr val="dk1"/>
            </a:solidFill>
            <a:latin typeface="思源黑体 CN Light" pitchFamily="34" charset="-122"/>
            <a:ea typeface="思源黑体 CN Light" pitchFamily="34" charset="-122"/>
          </a:endParaRPr>
        </a:p>
      </dsp:txBody>
      <dsp:txXfrm>
        <a:off x="0" y="587400"/>
        <a:ext cx="2112648" cy="1984368"/>
      </dsp:txXfrm>
    </dsp:sp>
    <dsp:sp modelId="{CA4C54FA-A61E-4E8C-A30F-1BF0B191CBEF}">
      <dsp:nvSpPr>
        <dsp:cNvPr id="5" name="矩形 4"/>
        <dsp:cNvSpPr/>
      </dsp:nvSpPr>
      <dsp:spPr bwMode="white">
        <a:xfrm>
          <a:off x="2408419" y="0"/>
          <a:ext cx="2112648" cy="587400"/>
        </a:xfrm>
        <a:prstGeom prst="rect">
          <a:avLst/>
        </a:prstGeom>
        <a:solidFill>
          <a:srgbClr val="007E66"/>
        </a:solidFill>
        <a:ln>
          <a:noFill/>
        </a:ln>
      </dsp:spPr>
      <dsp:style>
        <a:lnRef idx="2">
          <a:schemeClr val="accent5"/>
        </a:lnRef>
        <a:fillRef idx="1">
          <a:schemeClr val="accent5"/>
        </a:fillRef>
        <a:effectRef idx="0">
          <a:scrgbClr r="0" g="0" b="0"/>
        </a:effectRef>
        <a:fontRef idx="minor">
          <a:schemeClr val="lt1"/>
        </a:fontRef>
      </dsp:style>
      <dsp:txBody>
        <a:bodyPr lIns="113792" tIns="65024" rIns="113792" bIns="65024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dirty="0" smtClean="0">
              <a:latin typeface="思源黑体 CN Light" pitchFamily="34" charset="-122"/>
              <a:ea typeface="思源黑体 CN Light" pitchFamily="34" charset="-122"/>
            </a:rPr>
            <a:t>单抗制备</a:t>
          </a:r>
          <a:endParaRPr lang="zh-CN" altLang="en-US" sz="1600" b="1" dirty="0">
            <a:latin typeface="思源黑体 CN Light" pitchFamily="34" charset="-122"/>
            <a:ea typeface="思源黑体 CN Light" pitchFamily="34" charset="-122"/>
          </a:endParaRPr>
        </a:p>
      </dsp:txBody>
      <dsp:txXfrm>
        <a:off x="2408419" y="0"/>
        <a:ext cx="2112648" cy="587400"/>
      </dsp:txXfrm>
    </dsp:sp>
    <dsp:sp modelId="{87026E08-53E0-462F-9F62-394A9C8E59E8}">
      <dsp:nvSpPr>
        <dsp:cNvPr id="6" name="矩形 5"/>
        <dsp:cNvSpPr/>
      </dsp:nvSpPr>
      <dsp:spPr bwMode="white">
        <a:xfrm>
          <a:off x="2408419" y="587400"/>
          <a:ext cx="2112648" cy="1984368"/>
        </a:xfrm>
        <a:prstGeom prst="rect">
          <a:avLst/>
        </a:prstGeom>
        <a:solidFill>
          <a:srgbClr val="EFF3EA">
            <a:alpha val="90000"/>
          </a:srgbClr>
        </a:solidFill>
        <a:ln>
          <a:noFill/>
        </a:ln>
      </dsp:spPr>
      <dsp:style>
        <a:lnRef idx="2">
          <a:schemeClr val="accent5">
            <a:alpha val="90000"/>
            <a:tint val="40000"/>
          </a:schemeClr>
        </a:lnRef>
        <a:fillRef idx="1">
          <a:schemeClr val="accent5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lIns="64008" tIns="64008" rIns="85344" bIns="96012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dirty="0" smtClean="0">
              <a:solidFill>
                <a:schemeClr val="dk1"/>
              </a:solidFill>
              <a:latin typeface="思源黑体 CN Light" pitchFamily="34" charset="-122"/>
              <a:ea typeface="思源黑体 CN Light" pitchFamily="34" charset="-122"/>
            </a:rPr>
            <a:t>杂交瘤融合成功率；</a:t>
          </a:r>
          <a:endParaRPr lang="zh-CN" altLang="en-US" sz="1200" dirty="0">
            <a:solidFill>
              <a:schemeClr val="dk1"/>
            </a:solidFill>
            <a:latin typeface="思源黑体 CN Light" pitchFamily="34" charset="-122"/>
            <a:ea typeface="思源黑体 CN Light" pitchFamily="34" charset="-122"/>
          </a:endParaRPr>
        </a:p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200" dirty="0" smtClean="0">
              <a:solidFill>
                <a:schemeClr val="dk1"/>
              </a:solidFill>
              <a:latin typeface="思源黑体 CN Light" pitchFamily="34" charset="-122"/>
              <a:ea typeface="思源黑体 CN Light" pitchFamily="34" charset="-122"/>
            </a:rPr>
            <a:t>ELISA</a:t>
          </a:r>
          <a:r>
            <a:rPr lang="zh-CN" altLang="en-US" sz="1200" dirty="0" smtClean="0">
              <a:solidFill>
                <a:schemeClr val="dk1"/>
              </a:solidFill>
              <a:latin typeface="思源黑体 CN Light" pitchFamily="34" charset="-122"/>
              <a:ea typeface="思源黑体 CN Light" pitchFamily="34" charset="-122"/>
            </a:rPr>
            <a:t>竞争分型检测方法；</a:t>
          </a:r>
          <a:endParaRPr lang="en-US" altLang="zh-CN" sz="1200" dirty="0">
            <a:solidFill>
              <a:schemeClr val="dk1"/>
            </a:solidFill>
            <a:latin typeface="思源黑体 CN Light" pitchFamily="34" charset="-122"/>
            <a:ea typeface="思源黑体 CN Light" pitchFamily="34" charset="-122"/>
          </a:endParaRPr>
        </a:p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dirty="0" smtClean="0">
              <a:solidFill>
                <a:schemeClr val="dk1"/>
              </a:solidFill>
              <a:latin typeface="思源黑体 CN Light" pitchFamily="34" charset="-122"/>
              <a:ea typeface="思源黑体 CN Light" pitchFamily="34" charset="-122"/>
            </a:rPr>
            <a:t>提高筛选效率的方法；</a:t>
          </a:r>
          <a:endParaRPr lang="en-US" altLang="zh-CN" sz="1200" dirty="0">
            <a:solidFill>
              <a:schemeClr val="dk1"/>
            </a:solidFill>
            <a:latin typeface="思源黑体 CN Light" pitchFamily="34" charset="-122"/>
            <a:ea typeface="思源黑体 CN Light" pitchFamily="34" charset="-122"/>
          </a:endParaRPr>
        </a:p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dirty="0" smtClean="0">
              <a:solidFill>
                <a:schemeClr val="dk1"/>
              </a:solidFill>
              <a:latin typeface="思源黑体 CN Light" pitchFamily="34" charset="-122"/>
              <a:ea typeface="思源黑体 CN Light" pitchFamily="34" charset="-122"/>
            </a:rPr>
            <a:t>纯化后抗体的鉴定方案；</a:t>
          </a:r>
          <a:endParaRPr lang="zh-CN" altLang="en-US" sz="1200" dirty="0">
            <a:solidFill>
              <a:schemeClr val="dk1"/>
            </a:solidFill>
            <a:latin typeface="思源黑体 CN Light" pitchFamily="34" charset="-122"/>
            <a:ea typeface="思源黑体 CN Light" pitchFamily="34" charset="-122"/>
          </a:endParaRPr>
        </a:p>
      </dsp:txBody>
      <dsp:txXfrm>
        <a:off x="2408419" y="587400"/>
        <a:ext cx="2112648" cy="1984368"/>
      </dsp:txXfrm>
    </dsp:sp>
    <dsp:sp modelId="{E2419480-3C33-4FEF-9F2E-C39264EA462F}">
      <dsp:nvSpPr>
        <dsp:cNvPr id="7" name="矩形 6"/>
        <dsp:cNvSpPr/>
      </dsp:nvSpPr>
      <dsp:spPr bwMode="white">
        <a:xfrm>
          <a:off x="4816838" y="0"/>
          <a:ext cx="2112648" cy="587400"/>
        </a:xfrm>
        <a:prstGeom prst="rect">
          <a:avLst/>
        </a:prstGeom>
        <a:solidFill>
          <a:srgbClr val="007E66"/>
        </a:solidFill>
        <a:ln>
          <a:noFill/>
        </a:ln>
      </dsp:spPr>
      <dsp:style>
        <a:lnRef idx="2">
          <a:schemeClr val="accent5"/>
        </a:lnRef>
        <a:fillRef idx="1">
          <a:schemeClr val="accent5"/>
        </a:fillRef>
        <a:effectRef idx="0">
          <a:scrgbClr r="0" g="0" b="0"/>
        </a:effectRef>
        <a:fontRef idx="minor">
          <a:schemeClr val="lt1"/>
        </a:fontRef>
      </dsp:style>
      <dsp:txBody>
        <a:bodyPr lIns="113792" tIns="65024" rIns="113792" bIns="65024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dirty="0" smtClean="0">
              <a:latin typeface="思源黑体 CN Light" pitchFamily="34" charset="-122"/>
              <a:ea typeface="思源黑体 CN Light" pitchFamily="34" charset="-122"/>
            </a:rPr>
            <a:t>多抗纯化</a:t>
          </a:r>
          <a:endParaRPr lang="zh-CN" altLang="en-US" sz="1600" b="1" dirty="0">
            <a:latin typeface="思源黑体 CN Light" pitchFamily="34" charset="-122"/>
            <a:ea typeface="思源黑体 CN Light" pitchFamily="34" charset="-122"/>
          </a:endParaRPr>
        </a:p>
      </dsp:txBody>
      <dsp:txXfrm>
        <a:off x="4816838" y="0"/>
        <a:ext cx="2112648" cy="587400"/>
      </dsp:txXfrm>
    </dsp:sp>
    <dsp:sp modelId="{382DB70C-F91B-487A-A467-7E9E3393070D}">
      <dsp:nvSpPr>
        <dsp:cNvPr id="8" name="矩形 7"/>
        <dsp:cNvSpPr/>
      </dsp:nvSpPr>
      <dsp:spPr bwMode="white">
        <a:xfrm>
          <a:off x="4816838" y="587400"/>
          <a:ext cx="2112648" cy="1984368"/>
        </a:xfrm>
        <a:prstGeom prst="rect">
          <a:avLst/>
        </a:prstGeom>
        <a:solidFill>
          <a:srgbClr val="EFF3EA">
            <a:alpha val="90000"/>
          </a:srgbClr>
        </a:solidFill>
        <a:ln>
          <a:noFill/>
        </a:ln>
      </dsp:spPr>
      <dsp:style>
        <a:lnRef idx="2">
          <a:schemeClr val="accent5">
            <a:alpha val="90000"/>
            <a:tint val="40000"/>
          </a:schemeClr>
        </a:lnRef>
        <a:fillRef idx="1">
          <a:schemeClr val="accent5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lIns="64008" tIns="64008" rIns="85344" bIns="96012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dirty="0" smtClean="0">
              <a:solidFill>
                <a:schemeClr val="dk1"/>
              </a:solidFill>
              <a:latin typeface="思源黑体 CN Light" pitchFamily="34" charset="-122"/>
              <a:ea typeface="思源黑体 CN Light" pitchFamily="34" charset="-122"/>
            </a:rPr>
            <a:t>多克隆抗体纯化方案；</a:t>
          </a:r>
          <a:endParaRPr lang="zh-CN" altLang="en-US" sz="1200" dirty="0">
            <a:solidFill>
              <a:schemeClr val="dk1"/>
            </a:solidFill>
            <a:latin typeface="思源黑体 CN Light" pitchFamily="34" charset="-122"/>
            <a:ea typeface="思源黑体 CN Light" pitchFamily="34" charset="-122"/>
          </a:endParaRPr>
        </a:p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dirty="0" smtClean="0">
              <a:solidFill>
                <a:schemeClr val="dk1"/>
              </a:solidFill>
              <a:latin typeface="思源黑体 CN Light" pitchFamily="34" charset="-122"/>
              <a:ea typeface="思源黑体 CN Light" pitchFamily="34" charset="-122"/>
            </a:rPr>
            <a:t>如何选择纯化方式；</a:t>
          </a:r>
          <a:endParaRPr lang="en-US" altLang="zh-CN" sz="1200" dirty="0">
            <a:solidFill>
              <a:schemeClr val="dk1"/>
            </a:solidFill>
            <a:latin typeface="思源黑体 CN Light" pitchFamily="34" charset="-122"/>
            <a:ea typeface="思源黑体 CN Light" pitchFamily="34" charset="-122"/>
          </a:endParaRPr>
        </a:p>
      </dsp:txBody>
      <dsp:txXfrm>
        <a:off x="4816838" y="587400"/>
        <a:ext cx="2112648" cy="198436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2928958" cy="3429024"/>
        <a:chOff x="0" y="0"/>
        <a:chExt cx="2928958" cy="3429024"/>
      </a:xfrm>
    </dsp:grpSpPr>
    <dsp:sp modelId="{09761103-9739-409C-8318-58209C4C5752}">
      <dsp:nvSpPr>
        <dsp:cNvPr id="3" name="流程图: 联系 2"/>
        <dsp:cNvSpPr/>
      </dsp:nvSpPr>
      <dsp:spPr bwMode="white">
        <a:xfrm>
          <a:off x="643106" y="0"/>
          <a:ext cx="1642745" cy="857256"/>
        </a:xfrm>
        <a:prstGeom prst="flowChartConnector">
          <a:avLst/>
        </a:prstGeom>
        <a:solidFill>
          <a:srgbClr val="3BB898"/>
        </a:solidFill>
        <a:scene3d>
          <a:camera prst="orthographicFront"/>
          <a:lightRig rig="flat" dir="t"/>
        </a:scene3d>
        <a:sp3d prstMaterial="plastic">
          <a:bevelB w="88900" h="31750" prst="angle"/>
        </a:sp3d>
      </dsp:spPr>
      <dsp:style>
        <a:lnRef idx="0">
          <a:schemeClr val="lt1"/>
        </a:lnRef>
        <a:fillRef idx="3">
          <a:schemeClr val="accent5">
            <a:hueOff val="0"/>
            <a:satOff val="0"/>
            <a:lumOff val="0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lIns="45719" tIns="45719" rIns="45719" bIns="45719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200" b="1" dirty="0" smtClean="0">
              <a:latin typeface="思源黑体 CN Normal" pitchFamily="34" charset="-122"/>
              <a:ea typeface="思源黑体 CN Normal" pitchFamily="34" charset="-122"/>
            </a:rPr>
            <a:t>电融合技术</a:t>
          </a:r>
          <a:endParaRPr lang="zh-CN" altLang="en-US" sz="1200" b="1" dirty="0">
            <a:latin typeface="思源黑体 CN Normal" pitchFamily="34" charset="-122"/>
            <a:ea typeface="思源黑体 CN Normal" pitchFamily="34" charset="-122"/>
          </a:endParaRPr>
        </a:p>
      </dsp:txBody>
      <dsp:txXfrm>
        <a:off x="643106" y="0"/>
        <a:ext cx="1642745" cy="857256"/>
      </dsp:txXfrm>
    </dsp:sp>
    <dsp:sp modelId="{43862D42-1409-4AA7-95E5-99485A4F73EC}">
      <dsp:nvSpPr>
        <dsp:cNvPr id="4" name="右箭头 3"/>
        <dsp:cNvSpPr/>
      </dsp:nvSpPr>
      <dsp:spPr bwMode="white">
        <a:xfrm rot="5399999">
          <a:off x="1303744" y="878687"/>
          <a:ext cx="321471" cy="385765"/>
        </a:xfrm>
        <a:prstGeom prst="rightArrow">
          <a:avLst>
            <a:gd name="adj1" fmla="val 60000"/>
            <a:gd name="adj2" fmla="val 50000"/>
          </a:avLst>
        </a:prstGeom>
        <a:solidFill>
          <a:srgbClr val="3BB898"/>
        </a:solidFill>
        <a:scene3d>
          <a:camera prst="orthographicFront"/>
          <a:lightRig rig="flat" dir="t"/>
        </a:scene3d>
        <a:sp3d z="-80000" prstMaterial="plastic">
          <a:bevelB w="25400" h="25400" prst="angle"/>
        </a:sp3d>
      </dsp:spPr>
      <dsp:style>
        <a:lnRef idx="0">
          <a:schemeClr val="lt1"/>
        </a:lnRef>
        <a:fillRef idx="3">
          <a:schemeClr val="accent5">
            <a:hueOff val="0"/>
            <a:satOff val="0"/>
            <a:lumOff val="0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rot="-5400000"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1200" b="1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 rot="5399999">
        <a:off x="1303744" y="878687"/>
        <a:ext cx="321471" cy="385765"/>
      </dsp:txXfrm>
    </dsp:sp>
    <dsp:sp modelId="{FE9A1B48-EB77-4138-9615-5CC43DED683E}">
      <dsp:nvSpPr>
        <dsp:cNvPr id="5" name="椭圆 4"/>
        <dsp:cNvSpPr/>
      </dsp:nvSpPr>
      <dsp:spPr bwMode="white">
        <a:xfrm>
          <a:off x="643106" y="1285884"/>
          <a:ext cx="1642745" cy="857256"/>
        </a:xfrm>
        <a:prstGeom prst="ellipse">
          <a:avLst/>
        </a:prstGeom>
        <a:solidFill>
          <a:srgbClr val="449A83"/>
        </a:solidFill>
        <a:scene3d>
          <a:camera prst="orthographicFront"/>
          <a:lightRig rig="flat" dir="t"/>
        </a:scene3d>
        <a:sp3d prstMaterial="plastic">
          <a:bevelB w="88900" h="31750" prst="angle"/>
        </a:sp3d>
      </dsp:spPr>
      <dsp:style>
        <a:lnRef idx="0">
          <a:schemeClr val="lt1"/>
        </a:lnRef>
        <a:fillRef idx="3">
          <a:schemeClr val="accent5">
            <a:hueOff val="-4950000"/>
            <a:satOff val="20000"/>
            <a:lumOff val="4314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lIns="45719" tIns="45719" rIns="45719" bIns="45719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200" b="1" dirty="0" smtClean="0">
              <a:latin typeface="思源黑体 CN Normal" pitchFamily="34" charset="-122"/>
              <a:ea typeface="思源黑体 CN Normal" pitchFamily="34" charset="-122"/>
            </a:rPr>
            <a:t>获得更多融合成功的杂交瘤细胞</a:t>
          </a:r>
          <a:endParaRPr lang="zh-CN" altLang="en-US" sz="1200" b="1" dirty="0">
            <a:latin typeface="思源黑体 CN Normal" pitchFamily="34" charset="-122"/>
            <a:ea typeface="思源黑体 CN Normal" pitchFamily="34" charset="-122"/>
          </a:endParaRPr>
        </a:p>
      </dsp:txBody>
      <dsp:txXfrm>
        <a:off x="643106" y="1285884"/>
        <a:ext cx="1642745" cy="857256"/>
      </dsp:txXfrm>
    </dsp:sp>
    <dsp:sp modelId="{81D1DE99-4065-4E1E-B087-5CF6D20D38DC}">
      <dsp:nvSpPr>
        <dsp:cNvPr id="6" name="右箭头 5"/>
        <dsp:cNvSpPr/>
      </dsp:nvSpPr>
      <dsp:spPr bwMode="white">
        <a:xfrm rot="5399999">
          <a:off x="1303743" y="2164571"/>
          <a:ext cx="321471" cy="385765"/>
        </a:xfrm>
        <a:prstGeom prst="rightArrow">
          <a:avLst>
            <a:gd name="adj1" fmla="val 60000"/>
            <a:gd name="adj2" fmla="val 50000"/>
          </a:avLst>
        </a:prstGeom>
        <a:solidFill>
          <a:srgbClr val="449A83"/>
        </a:solidFill>
        <a:scene3d>
          <a:camera prst="orthographicFront"/>
          <a:lightRig rig="flat" dir="t"/>
        </a:scene3d>
        <a:sp3d z="-80000" prstMaterial="plastic">
          <a:bevelB w="25400" h="25400" prst="angle"/>
        </a:sp3d>
      </dsp:spPr>
      <dsp:style>
        <a:lnRef idx="0">
          <a:schemeClr val="lt1"/>
        </a:lnRef>
        <a:fillRef idx="3">
          <a:schemeClr val="accent5">
            <a:hueOff val="-9900000"/>
            <a:satOff val="40000"/>
            <a:lumOff val="8627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rot="-5400000"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1200" b="1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 rot="5399999">
        <a:off x="1303743" y="2164571"/>
        <a:ext cx="321471" cy="385765"/>
      </dsp:txXfrm>
    </dsp:sp>
    <dsp:sp modelId="{A95971C3-6157-47F7-8402-B7C94BE17609}">
      <dsp:nvSpPr>
        <dsp:cNvPr id="7" name="椭圆 6"/>
        <dsp:cNvSpPr/>
      </dsp:nvSpPr>
      <dsp:spPr bwMode="white">
        <a:xfrm>
          <a:off x="643106" y="2571768"/>
          <a:ext cx="1642745" cy="857256"/>
        </a:xfrm>
        <a:prstGeom prst="ellipse">
          <a:avLst/>
        </a:prstGeom>
        <a:solidFill>
          <a:srgbClr val="397F6D"/>
        </a:solidFill>
        <a:scene3d>
          <a:camera prst="orthographicFront"/>
          <a:lightRig rig="flat" dir="t"/>
        </a:scene3d>
        <a:sp3d prstMaterial="plastic">
          <a:bevelB w="88900" h="31750" prst="angle"/>
        </a:sp3d>
      </dsp:spPr>
      <dsp:style>
        <a:lnRef idx="0">
          <a:schemeClr val="lt1"/>
        </a:lnRef>
        <a:fillRef idx="3">
          <a:schemeClr val="accent5">
            <a:hueOff val="-9900000"/>
            <a:satOff val="40000"/>
            <a:lumOff val="8627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lIns="45719" tIns="45719" rIns="45719" bIns="45719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200" b="1" dirty="0" smtClean="0">
              <a:latin typeface="思源黑体 CN Normal" pitchFamily="34" charset="-122"/>
              <a:ea typeface="思源黑体 CN Normal" pitchFamily="34" charset="-122"/>
            </a:rPr>
            <a:t>增加 </a:t>
          </a:r>
          <a:r>
            <a:rPr lang="en-US" altLang="zh-CN" sz="1200" b="1" dirty="0" smtClean="0">
              <a:latin typeface="思源黑体 CN Normal" pitchFamily="34" charset="-122"/>
              <a:ea typeface="思源黑体 CN Normal" pitchFamily="34" charset="-122"/>
            </a:rPr>
            <a:t>Anti-ID </a:t>
          </a:r>
          <a:r>
            <a:rPr lang="zh-CN" altLang="en-US" sz="1200" b="1" dirty="0" smtClean="0">
              <a:latin typeface="思源黑体 CN Normal" pitchFamily="34" charset="-122"/>
              <a:ea typeface="思源黑体 CN Normal" pitchFamily="34" charset="-122"/>
            </a:rPr>
            <a:t>抗体筛选几率</a:t>
          </a:r>
          <a:endParaRPr lang="zh-CN" altLang="en-US" sz="1200" b="1" dirty="0">
            <a:latin typeface="思源黑体 CN Normal" pitchFamily="34" charset="-122"/>
            <a:ea typeface="思源黑体 CN Normal" pitchFamily="34" charset="-122"/>
          </a:endParaRPr>
        </a:p>
      </dsp:txBody>
      <dsp:txXfrm>
        <a:off x="643106" y="2571768"/>
        <a:ext cx="1642745" cy="85725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4119570" cy="3175008"/>
        <a:chOff x="0" y="0"/>
        <a:chExt cx="4119570" cy="3175008"/>
      </a:xfrm>
    </dsp:grpSpPr>
    <dsp:sp modelId="{4D3A5F81-9DE5-4D2A-9A36-DEBE1608CB77}">
      <dsp:nvSpPr>
        <dsp:cNvPr id="3" name="圆角矩形 2"/>
        <dsp:cNvSpPr/>
      </dsp:nvSpPr>
      <dsp:spPr bwMode="white">
        <a:xfrm>
          <a:off x="1146972" y="0"/>
          <a:ext cx="1825625" cy="793752"/>
        </a:xfrm>
        <a:prstGeom prst="roundRect">
          <a:avLst>
            <a:gd name="adj" fmla="val 10000"/>
          </a:avLst>
        </a:prstGeom>
        <a:solidFill>
          <a:srgbClr val="A0D4C6"/>
        </a:solidFill>
      </dsp:spPr>
      <dsp:style>
        <a:lnRef idx="0">
          <a:schemeClr val="lt1"/>
        </a:lnRef>
        <a:fillRef idx="3">
          <a:schemeClr val="accent1"/>
        </a:fillRef>
        <a:effectRef idx="3">
          <a:scrgbClr r="0" g="0" b="0"/>
        </a:effectRef>
        <a:fontRef idx="minor">
          <a:schemeClr val="lt1"/>
        </a:fontRef>
      </dsp:style>
      <dsp:txBody>
        <a:bodyPr lIns="60960" tIns="60960" rIns="60960" bIns="609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b="1" dirty="0" smtClean="0">
              <a:latin typeface="Poppins" pitchFamily="2" charset="0"/>
              <a:ea typeface="微软雅黑" panose="020B0503020204020204" pitchFamily="34" charset="-122"/>
              <a:cs typeface="Poppins" pitchFamily="2" charset="0"/>
            </a:rPr>
            <a:t>screening</a:t>
          </a:r>
          <a:endParaRPr lang="zh-CN" altLang="en-US" sz="1600" b="1" dirty="0">
            <a:latin typeface="Poppins" pitchFamily="2" charset="0"/>
            <a:ea typeface="微软雅黑" panose="020B0503020204020204" pitchFamily="34" charset="-122"/>
            <a:cs typeface="Poppins" pitchFamily="2" charset="0"/>
          </a:endParaRPr>
        </a:p>
      </dsp:txBody>
      <dsp:txXfrm>
        <a:off x="1146972" y="0"/>
        <a:ext cx="1825625" cy="793752"/>
      </dsp:txXfrm>
    </dsp:sp>
    <dsp:sp modelId="{31D3EA0B-B168-4165-91C1-334C1894A085}">
      <dsp:nvSpPr>
        <dsp:cNvPr id="4" name="右箭头 3"/>
        <dsp:cNvSpPr/>
      </dsp:nvSpPr>
      <dsp:spPr bwMode="white">
        <a:xfrm rot="5399999">
          <a:off x="1910956" y="813596"/>
          <a:ext cx="297657" cy="3571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</dsp:spPr>
      <dsp:style>
        <a:lnRef idx="0">
          <a:schemeClr val="accent1">
            <a:tint val="60000"/>
          </a:schemeClr>
        </a:lnRef>
        <a:fillRef idx="3">
          <a:schemeClr val="accent1">
            <a:tint val="6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1600" b="0"/>
        </a:p>
      </dsp:txBody>
      <dsp:txXfrm rot="5399999">
        <a:off x="1910956" y="813596"/>
        <a:ext cx="297657" cy="357188"/>
      </dsp:txXfrm>
    </dsp:sp>
    <dsp:sp modelId="{9F771D6E-7669-43CA-BA38-6A0DDCE235A0}">
      <dsp:nvSpPr>
        <dsp:cNvPr id="5" name="圆角矩形 4"/>
        <dsp:cNvSpPr/>
      </dsp:nvSpPr>
      <dsp:spPr bwMode="white">
        <a:xfrm>
          <a:off x="1146972" y="1190628"/>
          <a:ext cx="1825625" cy="793752"/>
        </a:xfrm>
        <a:prstGeom prst="roundRect">
          <a:avLst>
            <a:gd name="adj" fmla="val 10000"/>
          </a:avLst>
        </a:prstGeom>
        <a:solidFill>
          <a:srgbClr val="4DA991"/>
        </a:solidFill>
      </dsp:spPr>
      <dsp:style>
        <a:lnRef idx="0">
          <a:schemeClr val="lt1"/>
        </a:lnRef>
        <a:fillRef idx="3">
          <a:schemeClr val="accent1"/>
        </a:fillRef>
        <a:effectRef idx="3">
          <a:scrgbClr r="0" g="0" b="0"/>
        </a:effectRef>
        <a:fontRef idx="minor">
          <a:schemeClr val="lt1"/>
        </a:fontRef>
      </dsp:style>
      <dsp:txBody>
        <a:bodyPr lIns="60960" tIns="60960" rIns="60960" bIns="609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b="1" dirty="0" smtClean="0">
              <a:latin typeface="Poppins" pitchFamily="2" charset="0"/>
              <a:ea typeface="微软雅黑" panose="020B0503020204020204" pitchFamily="34" charset="-122"/>
              <a:cs typeface="Poppins" pitchFamily="2" charset="0"/>
            </a:rPr>
            <a:t>confirmation</a:t>
          </a:r>
          <a:endParaRPr lang="zh-CN" altLang="en-US" sz="1600" b="1" dirty="0">
            <a:latin typeface="Poppins" pitchFamily="2" charset="0"/>
            <a:ea typeface="微软雅黑" panose="020B0503020204020204" pitchFamily="34" charset="-122"/>
            <a:cs typeface="Poppins" pitchFamily="2" charset="0"/>
          </a:endParaRPr>
        </a:p>
      </dsp:txBody>
      <dsp:txXfrm>
        <a:off x="1146972" y="1190628"/>
        <a:ext cx="1825625" cy="793752"/>
      </dsp:txXfrm>
    </dsp:sp>
    <dsp:sp modelId="{7B953025-123A-4899-B6E9-E13DF7641B6D}">
      <dsp:nvSpPr>
        <dsp:cNvPr id="6" name="右箭头 5"/>
        <dsp:cNvSpPr/>
      </dsp:nvSpPr>
      <dsp:spPr bwMode="white">
        <a:xfrm rot="5399999">
          <a:off x="1910956" y="2004224"/>
          <a:ext cx="297657" cy="3571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50000"/>
          </a:schemeClr>
        </a:solidFill>
      </dsp:spPr>
      <dsp:style>
        <a:lnRef idx="0">
          <a:schemeClr val="accent1">
            <a:tint val="60000"/>
          </a:schemeClr>
        </a:lnRef>
        <a:fillRef idx="3">
          <a:schemeClr val="accent1">
            <a:tint val="6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1600" b="0"/>
        </a:p>
      </dsp:txBody>
      <dsp:txXfrm rot="5399999">
        <a:off x="1910956" y="2004224"/>
        <a:ext cx="297657" cy="357188"/>
      </dsp:txXfrm>
    </dsp:sp>
    <dsp:sp modelId="{86221EED-9A14-473B-B62B-BF441D9B9B70}">
      <dsp:nvSpPr>
        <dsp:cNvPr id="7" name="圆角矩形 6"/>
        <dsp:cNvSpPr/>
      </dsp:nvSpPr>
      <dsp:spPr bwMode="white">
        <a:xfrm>
          <a:off x="1146972" y="2381256"/>
          <a:ext cx="1825625" cy="793752"/>
        </a:xfrm>
        <a:prstGeom prst="roundRect">
          <a:avLst>
            <a:gd name="adj" fmla="val 10000"/>
          </a:avLst>
        </a:prstGeom>
        <a:solidFill>
          <a:srgbClr val="377D6C"/>
        </a:solidFill>
      </dsp:spPr>
      <dsp:style>
        <a:lnRef idx="0">
          <a:schemeClr val="lt1"/>
        </a:lnRef>
        <a:fillRef idx="3">
          <a:schemeClr val="accent1"/>
        </a:fillRef>
        <a:effectRef idx="3">
          <a:scrgbClr r="0" g="0" b="0"/>
        </a:effectRef>
        <a:fontRef idx="minor">
          <a:schemeClr val="lt1"/>
        </a:fontRef>
      </dsp:style>
      <dsp:txBody>
        <a:bodyPr lIns="60960" tIns="60960" rIns="60960" bIns="609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b="1" dirty="0" smtClean="0">
              <a:latin typeface="Poppins" pitchFamily="2" charset="0"/>
              <a:ea typeface="微软雅黑" panose="020B0503020204020204" pitchFamily="34" charset="-122"/>
              <a:cs typeface="Poppins" pitchFamily="2" charset="0"/>
            </a:rPr>
            <a:t>characterization</a:t>
          </a:r>
          <a:endParaRPr lang="zh-CN" altLang="en-US" sz="1600" b="1" dirty="0">
            <a:latin typeface="Poppins" pitchFamily="2" charset="0"/>
            <a:ea typeface="微软雅黑" panose="020B0503020204020204" pitchFamily="34" charset="-122"/>
            <a:cs typeface="Poppins" pitchFamily="2" charset="0"/>
          </a:endParaRPr>
        </a:p>
      </dsp:txBody>
      <dsp:txXfrm>
        <a:off x="1146972" y="2381256"/>
        <a:ext cx="1825625" cy="79375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5884706" cy="336187"/>
        <a:chOff x="0" y="0"/>
        <a:chExt cx="5884706" cy="336187"/>
      </a:xfrm>
    </dsp:grpSpPr>
    <dsp:sp modelId="{B3A6341F-482B-4258-95C1-A315095C02F4}">
      <dsp:nvSpPr>
        <dsp:cNvPr id="3" name="燕尾形 2"/>
        <dsp:cNvSpPr/>
      </dsp:nvSpPr>
      <dsp:spPr bwMode="white">
        <a:xfrm>
          <a:off x="2732" y="0"/>
          <a:ext cx="1590461" cy="336187"/>
        </a:xfrm>
        <a:prstGeom prst="chevron">
          <a:avLst/>
        </a:prstGeom>
        <a:solidFill>
          <a:srgbClr val="78C2AF"/>
        </a:solidFill>
      </dsp:spPr>
      <dsp:style>
        <a:lnRef idx="2">
          <a:schemeClr val="lt1"/>
        </a:lnRef>
        <a:fillRef idx="1">
          <a:schemeClr val="accent5">
            <a:hueOff val="0"/>
            <a:satOff val="0"/>
            <a:lumOff val="0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52006" tIns="17335" rIns="17335" bIns="17335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b="1" dirty="0" smtClean="0">
              <a:solidFill>
                <a:schemeClr val="bg1"/>
              </a:solidFill>
              <a:latin typeface="思源黑体 CN Normal" pitchFamily="34" charset="-122"/>
              <a:ea typeface="思源黑体 CN Normal" pitchFamily="34" charset="-122"/>
            </a:rPr>
            <a:t>蛋白</a:t>
          </a:r>
          <a:r>
            <a:rPr lang="en-US" altLang="zh-CN" sz="1300" b="1" dirty="0" smtClean="0">
              <a:solidFill>
                <a:schemeClr val="bg1"/>
              </a:solidFill>
              <a:latin typeface="思源黑体 CN Normal" pitchFamily="34" charset="-122"/>
              <a:ea typeface="思源黑体 CN Normal" pitchFamily="34" charset="-122"/>
            </a:rPr>
            <a:t>A</a:t>
          </a:r>
          <a:endParaRPr lang="zh-CN" altLang="en-US" sz="1300" b="1" dirty="0">
            <a:solidFill>
              <a:schemeClr val="bg1"/>
            </a:solidFill>
            <a:latin typeface="思源黑体 CN Normal" pitchFamily="34" charset="-122"/>
            <a:ea typeface="思源黑体 CN Normal" pitchFamily="34" charset="-122"/>
          </a:endParaRPr>
        </a:p>
      </dsp:txBody>
      <dsp:txXfrm>
        <a:off x="2732" y="0"/>
        <a:ext cx="1590461" cy="336187"/>
      </dsp:txXfrm>
    </dsp:sp>
    <dsp:sp modelId="{6D7F1FE8-0FDA-4D2B-8EFA-8C16FE27563D}">
      <dsp:nvSpPr>
        <dsp:cNvPr id="4" name="燕尾形 3"/>
        <dsp:cNvSpPr/>
      </dsp:nvSpPr>
      <dsp:spPr bwMode="white">
        <a:xfrm>
          <a:off x="1431415" y="0"/>
          <a:ext cx="1590461" cy="336187"/>
        </a:xfrm>
        <a:prstGeom prst="chevron">
          <a:avLst/>
        </a:prstGeom>
        <a:solidFill>
          <a:srgbClr val="3BB898"/>
        </a:solidFill>
      </dsp:spPr>
      <dsp:style>
        <a:lnRef idx="2">
          <a:schemeClr val="lt1"/>
        </a:lnRef>
        <a:fillRef idx="1">
          <a:schemeClr val="accent5">
            <a:hueOff val="-3300000"/>
            <a:satOff val="13333"/>
            <a:lumOff val="2876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52006" tIns="17335" rIns="17335" bIns="17335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b="1" dirty="0" smtClean="0">
              <a:solidFill>
                <a:schemeClr val="bg1"/>
              </a:solidFill>
              <a:latin typeface="思源黑体 CN Normal" pitchFamily="34" charset="-122"/>
              <a:ea typeface="思源黑体 CN Normal" pitchFamily="34" charset="-122"/>
            </a:rPr>
            <a:t>免疫原亲和</a:t>
          </a:r>
          <a:endParaRPr lang="zh-CN" altLang="en-US" sz="1300" b="1" dirty="0">
            <a:solidFill>
              <a:schemeClr val="bg1"/>
            </a:solidFill>
            <a:latin typeface="思源黑体 CN Normal" pitchFamily="34" charset="-122"/>
            <a:ea typeface="思源黑体 CN Normal" pitchFamily="34" charset="-122"/>
          </a:endParaRPr>
        </a:p>
      </dsp:txBody>
      <dsp:txXfrm>
        <a:off x="1431415" y="0"/>
        <a:ext cx="1590461" cy="336187"/>
      </dsp:txXfrm>
    </dsp:sp>
    <dsp:sp modelId="{93F8A613-8AEA-4147-BDAB-553EB16F096B}">
      <dsp:nvSpPr>
        <dsp:cNvPr id="5" name="燕尾形 4"/>
        <dsp:cNvSpPr/>
      </dsp:nvSpPr>
      <dsp:spPr bwMode="white">
        <a:xfrm>
          <a:off x="2862830" y="0"/>
          <a:ext cx="1590461" cy="336187"/>
        </a:xfrm>
        <a:prstGeom prst="chevron">
          <a:avLst/>
        </a:prstGeom>
        <a:solidFill>
          <a:srgbClr val="449A83"/>
        </a:solidFill>
      </dsp:spPr>
      <dsp:style>
        <a:lnRef idx="2">
          <a:schemeClr val="lt1"/>
        </a:lnRef>
        <a:fillRef idx="1">
          <a:schemeClr val="accent5">
            <a:hueOff val="-6600000"/>
            <a:satOff val="26667"/>
            <a:lumOff val="5752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52006" tIns="17335" rIns="17335" bIns="17335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b="1" dirty="0" smtClean="0">
              <a:solidFill>
                <a:schemeClr val="bg1"/>
              </a:solidFill>
              <a:latin typeface="思源黑体 CN Normal" pitchFamily="34" charset="-122"/>
              <a:ea typeface="思源黑体 CN Normal" pitchFamily="34" charset="-122"/>
            </a:rPr>
            <a:t>总人</a:t>
          </a:r>
          <a:r>
            <a:rPr lang="en-US" altLang="zh-CN" sz="1300" b="1" dirty="0" smtClean="0">
              <a:solidFill>
                <a:schemeClr val="bg1"/>
              </a:solidFill>
              <a:latin typeface="思源黑体 CN Normal" pitchFamily="34" charset="-122"/>
              <a:ea typeface="思源黑体 CN Normal" pitchFamily="34" charset="-122"/>
            </a:rPr>
            <a:t> </a:t>
          </a:r>
          <a:r>
            <a:rPr lang="en-US" altLang="zh-CN" sz="1300" b="1" dirty="0" err="1" smtClean="0">
              <a:solidFill>
                <a:schemeClr val="bg1"/>
              </a:solidFill>
              <a:latin typeface="思源黑体 CN Normal" pitchFamily="34" charset="-122"/>
              <a:ea typeface="思源黑体 CN Normal" pitchFamily="34" charset="-122"/>
            </a:rPr>
            <a:t>IgG</a:t>
          </a:r>
          <a:r>
            <a:rPr lang="en-US" altLang="zh-CN" sz="1300" b="1" dirty="0" smtClean="0">
              <a:solidFill>
                <a:schemeClr val="bg1"/>
              </a:solidFill>
              <a:latin typeface="思源黑体 CN Normal" pitchFamily="34" charset="-122"/>
              <a:ea typeface="思源黑体 CN Normal" pitchFamily="34" charset="-122"/>
            </a:rPr>
            <a:t> </a:t>
          </a:r>
          <a:r>
            <a:rPr lang="zh-CN" altLang="en-US" sz="1300" b="1" dirty="0" smtClean="0">
              <a:solidFill>
                <a:schemeClr val="bg1"/>
              </a:solidFill>
              <a:latin typeface="思源黑体 CN Normal" pitchFamily="34" charset="-122"/>
              <a:ea typeface="思源黑体 CN Normal" pitchFamily="34" charset="-122"/>
            </a:rPr>
            <a:t>吸附</a:t>
          </a:r>
          <a:endParaRPr lang="zh-CN" altLang="en-US" sz="1300" b="1" dirty="0">
            <a:solidFill>
              <a:schemeClr val="bg1"/>
            </a:solidFill>
            <a:latin typeface="思源黑体 CN Normal" pitchFamily="34" charset="-122"/>
            <a:ea typeface="思源黑体 CN Normal" pitchFamily="34" charset="-122"/>
          </a:endParaRPr>
        </a:p>
      </dsp:txBody>
      <dsp:txXfrm>
        <a:off x="2862830" y="0"/>
        <a:ext cx="1590461" cy="336187"/>
      </dsp:txXfrm>
    </dsp:sp>
    <dsp:sp modelId="{6A07D202-5AFF-48ED-BB4F-F2D057C31A9F}">
      <dsp:nvSpPr>
        <dsp:cNvPr id="6" name="燕尾形 5"/>
        <dsp:cNvSpPr/>
      </dsp:nvSpPr>
      <dsp:spPr bwMode="white">
        <a:xfrm>
          <a:off x="4294245" y="0"/>
          <a:ext cx="1590461" cy="336187"/>
        </a:xfrm>
        <a:prstGeom prst="chevron">
          <a:avLst/>
        </a:prstGeom>
        <a:solidFill>
          <a:srgbClr val="377D6C"/>
        </a:solidFill>
      </dsp:spPr>
      <dsp:style>
        <a:lnRef idx="2">
          <a:schemeClr val="lt1"/>
        </a:lnRef>
        <a:fillRef idx="1">
          <a:schemeClr val="accent5">
            <a:hueOff val="-9900000"/>
            <a:satOff val="40000"/>
            <a:lumOff val="8627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52006" tIns="17335" rIns="17335" bIns="17335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b="1" dirty="0" smtClean="0">
              <a:solidFill>
                <a:schemeClr val="bg1"/>
              </a:solidFill>
              <a:latin typeface="思源黑体 CN Normal" pitchFamily="34" charset="-122"/>
              <a:ea typeface="思源黑体 CN Normal" pitchFamily="34" charset="-122"/>
            </a:rPr>
            <a:t>同型人</a:t>
          </a:r>
          <a:r>
            <a:rPr lang="en-US" altLang="zh-CN" sz="1300" b="1" dirty="0" err="1" smtClean="0">
              <a:solidFill>
                <a:schemeClr val="bg1"/>
              </a:solidFill>
              <a:latin typeface="思源黑体 CN Normal" pitchFamily="34" charset="-122"/>
              <a:ea typeface="思源黑体 CN Normal" pitchFamily="34" charset="-122"/>
            </a:rPr>
            <a:t>IgG</a:t>
          </a:r>
          <a:r>
            <a:rPr lang="en-US" altLang="zh-CN" sz="1300" b="1" dirty="0" smtClean="0">
              <a:solidFill>
                <a:schemeClr val="bg1"/>
              </a:solidFill>
              <a:latin typeface="思源黑体 CN Normal" pitchFamily="34" charset="-122"/>
              <a:ea typeface="思源黑体 CN Normal" pitchFamily="34" charset="-122"/>
            </a:rPr>
            <a:t> </a:t>
          </a:r>
          <a:r>
            <a:rPr lang="zh-CN" altLang="en-US" sz="1300" b="1" dirty="0" smtClean="0">
              <a:solidFill>
                <a:schemeClr val="bg1"/>
              </a:solidFill>
              <a:latin typeface="思源黑体 CN Normal" pitchFamily="34" charset="-122"/>
              <a:ea typeface="思源黑体 CN Normal" pitchFamily="34" charset="-122"/>
            </a:rPr>
            <a:t>吸附</a:t>
          </a:r>
          <a:endParaRPr lang="zh-CN" altLang="en-US" sz="1300" b="1" dirty="0">
            <a:solidFill>
              <a:schemeClr val="bg1"/>
            </a:solidFill>
            <a:latin typeface="思源黑体 CN Normal" pitchFamily="34" charset="-122"/>
            <a:ea typeface="思源黑体 CN Normal" pitchFamily="34" charset="-122"/>
          </a:endParaRPr>
        </a:p>
      </dsp:txBody>
      <dsp:txXfrm>
        <a:off x="4294245" y="0"/>
        <a:ext cx="1590461" cy="3361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type="chevron" r:blip="" rot="90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ound2SameRect" r:blip="" rot="90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ound2SameRect" r:blip="" rot="-90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type="chevron" r:blip="" rot="90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ound2SameRect" r:blip="" rot="90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ound2SameRect" r:blip="" rot="-90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type="chevron" r:blip="" rot="180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type="chevron" r:blip="" rot="180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0.27376</cdr:x>
      <cdr:y>0.95349</cdr:y>
    </cdr:from>
    <cdr:to>
      <cdr:x>0.69493</cdr:x>
      <cdr:y>1</cdr:y>
    </cdr:to>
    <cdr:sp>
      <cdr:nvSpPr>
        <cdr:cNvPr id="2" name="矩形 1"/>
        <cdr:cNvSpPr/>
      </cdr:nvSpPr>
      <cdr:spPr xmlns:a="http://schemas.openxmlformats.org/drawingml/2006/main">
        <a:xfrm xmlns:a="http://schemas.openxmlformats.org/drawingml/2006/main">
          <a:off x="1153838" y="2723579"/>
          <a:ext cx="1775152" cy="130023"/>
        </a:xfrm>
        <a:prstGeom xmlns:a="http://schemas.openxmlformats.org/drawingml/2006/main" prst="rect">
          <a:avLst/>
        </a:prstGeom>
      </cdr:spPr>
      <cdr:txBody xmlns:a="http://schemas.openxmlformats.org/drawingml/2006/main">
        <a:bodyPr vert="horz" wrap="square" lIns="45720" tIns="45720" rIns="45720" bIns="45720" rtlCol="0" anchor="t" anchorCtr="0">
          <a:normAutofit/>
        </a:bodyPr>
        <a:lstStyle/>
        <a:p>
          <a:r>
            <a:rPr lang="zh-CN" altLang="en-US" sz="1000" b="1" dirty="0">
              <a:latin typeface="思源黑体 CN Normal" pitchFamily="34" charset="-122"/>
              <a:ea typeface="思源黑体 CN Normal" pitchFamily="34" charset="-122"/>
            </a:rPr>
            <a:t>靶蛋白用量</a:t>
          </a:r>
          <a:r>
            <a:rPr lang="en-US" altLang="zh-CN" sz="1000" b="1" dirty="0" err="1">
              <a:latin typeface="思源黑体 CN Normal" pitchFamily="34" charset="-122"/>
              <a:ea typeface="思源黑体 CN Normal" pitchFamily="34" charset="-122"/>
            </a:rPr>
            <a:t>ug</a:t>
          </a:r>
          <a:r>
            <a:rPr lang="en-US" altLang="zh-CN" sz="1000" b="1" dirty="0">
              <a:latin typeface="思源黑体 CN Normal" pitchFamily="34" charset="-122"/>
              <a:ea typeface="思源黑体 CN Normal" pitchFamily="34" charset="-122"/>
            </a:rPr>
            <a:t>/ml</a:t>
          </a:r>
          <a:endParaRPr lang="zh-CN" altLang="en-US" sz="1000" b="1" dirty="0">
            <a:latin typeface="思源黑体 CN Normal" pitchFamily="34" charset="-122"/>
            <a:ea typeface="思源黑体 CN Normal" pitchFamily="34" charset="-122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0.30645</cdr:x>
      <cdr:y>0.97436</cdr:y>
    </cdr:from>
    <cdr:to>
      <cdr:x>0.64736</cdr:x>
      <cdr:y>1</cdr:y>
    </cdr:to>
    <cdr:sp>
      <cdr:nvSpPr>
        <cdr:cNvPr id="2" name="矩形 1"/>
        <cdr:cNvSpPr/>
      </cdr:nvSpPr>
      <cdr:spPr xmlns:a="http://schemas.openxmlformats.org/drawingml/2006/main">
        <a:xfrm xmlns:a="http://schemas.openxmlformats.org/drawingml/2006/main">
          <a:off x="1368152" y="2795587"/>
          <a:ext cx="1521991" cy="71435"/>
        </a:xfrm>
        <a:prstGeom xmlns:a="http://schemas.openxmlformats.org/drawingml/2006/main" prst="rect">
          <a:avLst/>
        </a:prstGeom>
      </cdr:spPr>
      <cdr:txBody xmlns:a="http://schemas.openxmlformats.org/drawingml/2006/main">
        <a:bodyPr vert="horz" wrap="square" lIns="45720" tIns="45720" rIns="45720" bIns="45720" rtlCol="0" anchor="t" anchorCtr="0">
          <a:normAutofit/>
        </a:bodyPr>
        <a:lstStyle/>
        <a:p>
          <a:r>
            <a:rPr lang="zh-CN" altLang="en-US" sz="1000" b="1" dirty="0">
              <a:latin typeface="思源黑体 CN Normal" pitchFamily="34" charset="-122"/>
              <a:ea typeface="思源黑体 CN Normal" pitchFamily="34" charset="-122"/>
            </a:rPr>
            <a:t>靶蛋白浓度</a:t>
          </a:r>
          <a:r>
            <a:rPr lang="zh-CN" altLang="en-US" sz="1000" b="1" baseline="0" dirty="0">
              <a:latin typeface="思源黑体 CN Normal" pitchFamily="34" charset="-122"/>
              <a:ea typeface="思源黑体 CN Normal" pitchFamily="34" charset="-122"/>
            </a:rPr>
            <a:t> </a:t>
          </a:r>
          <a:r>
            <a:rPr lang="en-US" altLang="zh-CN" sz="1000" b="1" baseline="0" dirty="0" err="1">
              <a:latin typeface="思源黑体 CN Normal" pitchFamily="34" charset="-122"/>
              <a:ea typeface="思源黑体 CN Normal" pitchFamily="34" charset="-122"/>
            </a:rPr>
            <a:t>ug</a:t>
          </a:r>
          <a:r>
            <a:rPr lang="en-US" altLang="zh-CN" sz="1000" b="1" baseline="0" dirty="0">
              <a:latin typeface="思源黑体 CN Normal" pitchFamily="34" charset="-122"/>
              <a:ea typeface="思源黑体 CN Normal" pitchFamily="34" charset="-122"/>
            </a:rPr>
            <a:t>/ml</a:t>
          </a:r>
          <a:endParaRPr lang="zh-CN" altLang="en-US" sz="1000" b="1" dirty="0">
            <a:latin typeface="思源黑体 CN Normal" pitchFamily="34" charset="-122"/>
            <a:ea typeface="思源黑体 CN Normal" pitchFamily="34" charset="-122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C526C-B0EF-4263-B590-21E6F0B476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BDB5EA-5A29-4E3C-8350-B77A4BC00DC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EC9AD-C1F0-43D9-93CF-DDA4DD1202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7748A8-5EF4-4DA4-9930-03D9CF3B417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 idx="2"/>
          </p:nvPr>
        </p:nvSpPr>
        <p:spPr/>
      </p:sp>
      <p:sp>
        <p:nvSpPr>
          <p:cNvPr id="44035" name="文本占位符 2"/>
          <p:cNvSpPr>
            <a:spLocks noGrp="1"/>
          </p:cNvSpPr>
          <p:nvPr>
            <p:ph type="body" idx="3"/>
          </p:nvPr>
        </p:nvSpPr>
        <p:spPr>
          <a:noFill/>
        </p:spPr>
        <p:txBody>
          <a:bodyPr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diagramColors" Target="../diagrams/colors3.xml"/><Relationship Id="rId8" Type="http://schemas.openxmlformats.org/officeDocument/2006/relationships/diagramQuickStyle" Target="../diagrams/quickStyle3.xml"/><Relationship Id="rId7" Type="http://schemas.openxmlformats.org/officeDocument/2006/relationships/diagramLayout" Target="../diagrams/layout3.xml"/><Relationship Id="rId6" Type="http://schemas.openxmlformats.org/officeDocument/2006/relationships/diagramData" Target="../diagrams/data3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3.png"/><Relationship Id="rId10" Type="http://schemas.microsoft.com/office/2007/relationships/diagramDrawing" Target="../diagrams/drawing3.xml"/><Relationship Id="rId1" Type="http://schemas.openxmlformats.org/officeDocument/2006/relationships/diagramData" Target="../diagrams/data2.xml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diagramDrawing" Target="../diagrams/drawing4.xml"/><Relationship Id="rId4" Type="http://schemas.openxmlformats.org/officeDocument/2006/relationships/diagramColors" Target="../diagrams/colors4.xml"/><Relationship Id="rId3" Type="http://schemas.openxmlformats.org/officeDocument/2006/relationships/diagramQuickStyle" Target="../diagrams/quickStyle4.xml"/><Relationship Id="rId2" Type="http://schemas.openxmlformats.org/officeDocument/2006/relationships/diagramLayout" Target="../diagrams/layout4.xml"/><Relationship Id="rId1" Type="http://schemas.openxmlformats.org/officeDocument/2006/relationships/diagramData" Target="../diagrams/data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chart" Target="../charts/chart3.xml"/><Relationship Id="rId1" Type="http://schemas.openxmlformats.org/officeDocument/2006/relationships/chart" Target="../charts/chart2.xml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chart" Target="../charts/char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chart" Target="../charts/chart7.xml"/><Relationship Id="rId1" Type="http://schemas.openxmlformats.org/officeDocument/2006/relationships/chart" Target="../charts/chart6.xml"/></Relationships>
</file>

<file path=ppt/slides/_rels/slide3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chart" Target="../charts/chart11.xml"/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chart" Target="../charts/chart8.xml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microsoft.com/office/2007/relationships/diagramDrawing" Target="../diagrams/drawing7.xml"/><Relationship Id="rId7" Type="http://schemas.openxmlformats.org/officeDocument/2006/relationships/diagramColors" Target="../diagrams/colors7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Relationship Id="rId3" Type="http://schemas.openxmlformats.org/officeDocument/2006/relationships/image" Target="../media/image3.png"/><Relationship Id="rId2" Type="http://schemas.openxmlformats.org/officeDocument/2006/relationships/chart" Target="../charts/chart13.xml"/><Relationship Id="rId1" Type="http://schemas.openxmlformats.org/officeDocument/2006/relationships/chart" Target="../charts/chart12.xml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image" Target="../media/image21.jpeg"/><Relationship Id="rId7" Type="http://schemas.openxmlformats.org/officeDocument/2006/relationships/image" Target="../media/image20.png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2.jpe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7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8" name="副标题 2"/>
          <p:cNvSpPr>
            <a:spLocks noGrp="1" noChangeArrowheads="1"/>
          </p:cNvSpPr>
          <p:nvPr>
            <p:ph type="subTitle" idx="1"/>
          </p:nvPr>
        </p:nvSpPr>
        <p:spPr>
          <a:xfrm>
            <a:off x="251520" y="1347465"/>
            <a:ext cx="6535058" cy="1224285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4000" dirty="0" smtClean="0">
                <a:solidFill>
                  <a:schemeClr val="bg1"/>
                </a:solidFill>
                <a:latin typeface="思源黑体 CN Medium" pitchFamily="34" charset="-122"/>
                <a:ea typeface="思源黑体 CN Medium" pitchFamily="34" charset="-122"/>
              </a:rPr>
              <a:t>抗独特型抗体及相关试剂盒开发技术</a:t>
            </a:r>
            <a:endParaRPr lang="en-US" altLang="zh-CN" sz="4000" b="1" dirty="0" smtClean="0">
              <a:solidFill>
                <a:schemeClr val="bg1"/>
              </a:solidFill>
              <a:latin typeface="思源黑体 CN Medium" pitchFamily="34" charset="-122"/>
              <a:ea typeface="思源黑体 CN Medium" pitchFamily="34" charset="-122"/>
              <a:cs typeface="Poppins" pitchFamily="2" charset="0"/>
            </a:endParaRPr>
          </a:p>
        </p:txBody>
      </p:sp>
      <p:sp>
        <p:nvSpPr>
          <p:cNvPr id="10" name="副标题 2"/>
          <p:cNvSpPr txBox="1">
            <a:spLocks noChangeArrowheads="1"/>
          </p:cNvSpPr>
          <p:nvPr/>
        </p:nvSpPr>
        <p:spPr bwMode="auto">
          <a:xfrm>
            <a:off x="251520" y="3346094"/>
            <a:ext cx="4176464" cy="1511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15000"/>
              </a:spcBef>
            </a:pPr>
            <a:r>
              <a:rPr lang="zh-CN" altLang="en-US" dirty="0" smtClean="0">
                <a:solidFill>
                  <a:schemeClr val="bg1"/>
                </a:solidFill>
                <a:latin typeface="思源黑体 CN Medium" pitchFamily="34" charset="-122"/>
                <a:ea typeface="思源黑体 CN Medium" pitchFamily="34" charset="-122"/>
                <a:cs typeface="Poppins" pitchFamily="2" charset="0"/>
              </a:rPr>
              <a:t>北京义翘神州科技股份有限公司</a:t>
            </a:r>
            <a:endParaRPr lang="zh-CN" altLang="en-US" dirty="0" smtClean="0">
              <a:solidFill>
                <a:schemeClr val="bg1"/>
              </a:solidFill>
              <a:latin typeface="思源黑体 CN Medium" pitchFamily="34" charset="-122"/>
              <a:ea typeface="思源黑体 CN Medium" pitchFamily="34" charset="-122"/>
              <a:cs typeface="Poppins" pitchFamily="2" charset="0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395536" y="3174103"/>
            <a:ext cx="432048" cy="457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2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15112" y="220353"/>
            <a:ext cx="2239200" cy="479189"/>
          </a:xfrm>
          <a:prstGeom prst="rect">
            <a:avLst/>
          </a:prstGeom>
          <a:noFill/>
        </p:spPr>
      </p:pic>
      <p:sp>
        <p:nvSpPr>
          <p:cNvPr id="14" name="椭圆 13"/>
          <p:cNvSpPr>
            <a:spLocks noChangeAspect="1"/>
          </p:cNvSpPr>
          <p:nvPr/>
        </p:nvSpPr>
        <p:spPr>
          <a:xfrm>
            <a:off x="4212144" y="-828000"/>
            <a:ext cx="1656000" cy="165600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48000">
                <a:srgbClr val="007E66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>
            <a:spLocks noChangeAspect="1"/>
          </p:cNvSpPr>
          <p:nvPr/>
        </p:nvSpPr>
        <p:spPr>
          <a:xfrm>
            <a:off x="3851920" y="3075806"/>
            <a:ext cx="579600" cy="57960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48000">
                <a:srgbClr val="007E66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>
            <a:spLocks noChangeAspect="1"/>
          </p:cNvSpPr>
          <p:nvPr/>
        </p:nvSpPr>
        <p:spPr>
          <a:xfrm>
            <a:off x="5580112" y="1491630"/>
            <a:ext cx="5072400" cy="507240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48000">
                <a:srgbClr val="007E66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椭圆 110"/>
          <p:cNvSpPr/>
          <p:nvPr/>
        </p:nvSpPr>
        <p:spPr>
          <a:xfrm>
            <a:off x="-2268761" y="-889967"/>
            <a:ext cx="6774085" cy="6774085"/>
          </a:xfrm>
          <a:prstGeom prst="ellipse">
            <a:avLst/>
          </a:prstGeom>
          <a:gradFill flip="none" rotWithShape="1">
            <a:gsLst>
              <a:gs pos="0">
                <a:srgbClr val="007E66">
                  <a:shade val="30000"/>
                  <a:satMod val="115000"/>
                </a:srgbClr>
              </a:gs>
              <a:gs pos="50000">
                <a:srgbClr val="007E66">
                  <a:shade val="67500"/>
                  <a:satMod val="115000"/>
                </a:srgbClr>
              </a:gs>
              <a:gs pos="100000">
                <a:srgbClr val="00C89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6" name="Picture 2" descr="D:\桌面\新logo-黑.pn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7524328" y="123478"/>
            <a:ext cx="149377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TextBox 24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sp>
        <p:nvSpPr>
          <p:cNvPr id="112" name="副标题 2"/>
          <p:cNvSpPr txBox="1"/>
          <p:nvPr/>
        </p:nvSpPr>
        <p:spPr bwMode="auto">
          <a:xfrm>
            <a:off x="250825" y="2139702"/>
            <a:ext cx="367347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15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15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15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15000"/>
              </a:spcBef>
              <a:buChar char="–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15000"/>
              </a:spcBef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15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15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15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15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Tx/>
              <a:buNone/>
            </a:pPr>
            <a:r>
              <a:rPr lang="en-US" altLang="zh-CN" sz="4200" b="1" dirty="0">
                <a:solidFill>
                  <a:schemeClr val="bg1"/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CONTENT</a:t>
            </a:r>
            <a:endParaRPr lang="en-US" altLang="zh-CN" sz="2600" b="1" dirty="0">
              <a:solidFill>
                <a:schemeClr val="bg1"/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grpSp>
        <p:nvGrpSpPr>
          <p:cNvPr id="113" name="组合 112"/>
          <p:cNvGrpSpPr/>
          <p:nvPr/>
        </p:nvGrpSpPr>
        <p:grpSpPr>
          <a:xfrm>
            <a:off x="3635896" y="411510"/>
            <a:ext cx="4325045" cy="624136"/>
            <a:chOff x="4572892" y="843558"/>
            <a:chExt cx="4325045" cy="624136"/>
          </a:xfrm>
        </p:grpSpPr>
        <p:sp>
          <p:nvSpPr>
            <p:cNvPr id="114" name="TextBox 113"/>
            <p:cNvSpPr txBox="1"/>
            <p:nvPr/>
          </p:nvSpPr>
          <p:spPr>
            <a:xfrm>
              <a:off x="5221287" y="985018"/>
              <a:ext cx="3676650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latin typeface="思源黑体 CN Medium" pitchFamily="34" charset="-122"/>
                  <a:ea typeface="思源黑体 CN Medium" pitchFamily="34" charset="-122"/>
                  <a:cs typeface="Poppins" pitchFamily="2" charset="0"/>
                </a:rPr>
                <a:t>抗独特型抗体研究背景</a:t>
              </a:r>
              <a:endParaRPr lang="en-US" altLang="zh-CN" dirty="0">
                <a:solidFill>
                  <a:schemeClr val="bg1">
                    <a:lumMod val="50000"/>
                  </a:schemeClr>
                </a:solidFill>
                <a:latin typeface="思源黑体 CN Medium" pitchFamily="34" charset="-122"/>
                <a:ea typeface="思源黑体 CN Medium" pitchFamily="34" charset="-122"/>
                <a:cs typeface="Poppins" pitchFamily="2" charset="0"/>
              </a:endParaRPr>
            </a:p>
          </p:txBody>
        </p:sp>
        <p:grpSp>
          <p:nvGrpSpPr>
            <p:cNvPr id="115" name="组合 33"/>
            <p:cNvGrpSpPr/>
            <p:nvPr/>
          </p:nvGrpSpPr>
          <p:grpSpPr>
            <a:xfrm>
              <a:off x="4572892" y="843558"/>
              <a:ext cx="624136" cy="624136"/>
              <a:chOff x="3635896" y="843558"/>
              <a:chExt cx="624136" cy="624136"/>
            </a:xfrm>
          </p:grpSpPr>
          <p:sp>
            <p:nvSpPr>
              <p:cNvPr id="116" name="椭圆 115"/>
              <p:cNvSpPr/>
              <p:nvPr/>
            </p:nvSpPr>
            <p:spPr>
              <a:xfrm>
                <a:off x="3635896" y="843558"/>
                <a:ext cx="624136" cy="624136"/>
              </a:xfrm>
              <a:prstGeom prst="ellipse">
                <a:avLst/>
              </a:prstGeom>
              <a:solidFill>
                <a:srgbClr val="007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Medium" pitchFamily="34" charset="-122"/>
                  <a:ea typeface="思源黑体 CN Medium" pitchFamily="34" charset="-122"/>
                </a:endParaRPr>
              </a:p>
            </p:txBody>
          </p:sp>
          <p:sp>
            <p:nvSpPr>
              <p:cNvPr id="117" name="TextBox 19"/>
              <p:cNvSpPr txBox="1">
                <a:spLocks noChangeArrowheads="1"/>
              </p:cNvSpPr>
              <p:nvPr/>
            </p:nvSpPr>
            <p:spPr bwMode="auto">
              <a:xfrm>
                <a:off x="3785122" y="969224"/>
                <a:ext cx="382984" cy="36933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b="1" dirty="0">
                    <a:solidFill>
                      <a:schemeClr val="bg1"/>
                    </a:solidFill>
                    <a:latin typeface="思源黑体 CN Medium" pitchFamily="34" charset="-122"/>
                    <a:ea typeface="思源黑体 CN Medium" pitchFamily="34" charset="-122"/>
                    <a:cs typeface="Poppins" pitchFamily="2" charset="0"/>
                  </a:rPr>
                  <a:t>1</a:t>
                </a:r>
                <a:endParaRPr lang="zh-CN" altLang="en-US" b="1" dirty="0">
                  <a:solidFill>
                    <a:schemeClr val="bg1"/>
                  </a:solidFill>
                  <a:latin typeface="思源黑体 CN Medium" pitchFamily="34" charset="-122"/>
                  <a:ea typeface="思源黑体 CN Medium" pitchFamily="34" charset="-122"/>
                  <a:cs typeface="Poppins" pitchFamily="2" charset="0"/>
                </a:endParaRPr>
              </a:p>
            </p:txBody>
          </p:sp>
        </p:grpSp>
      </p:grpSp>
      <p:grpSp>
        <p:nvGrpSpPr>
          <p:cNvPr id="118" name="组合 117"/>
          <p:cNvGrpSpPr/>
          <p:nvPr/>
        </p:nvGrpSpPr>
        <p:grpSpPr>
          <a:xfrm>
            <a:off x="4067944" y="1428742"/>
            <a:ext cx="4325937" cy="624136"/>
            <a:chOff x="4572000" y="1827667"/>
            <a:chExt cx="4325937" cy="624136"/>
          </a:xfrm>
        </p:grpSpPr>
        <p:sp>
          <p:nvSpPr>
            <p:cNvPr id="119" name="TextBox 118"/>
            <p:cNvSpPr txBox="1"/>
            <p:nvPr/>
          </p:nvSpPr>
          <p:spPr>
            <a:xfrm>
              <a:off x="5221287" y="1923678"/>
              <a:ext cx="3676650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latin typeface="思源黑体 CN Medium" pitchFamily="34" charset="-122"/>
                  <a:ea typeface="思源黑体 CN Medium" pitchFamily="34" charset="-122"/>
                  <a:cs typeface="Poppins" pitchFamily="2" charset="0"/>
                </a:rPr>
                <a:t>抗独特型抗体简介</a:t>
              </a:r>
              <a:endParaRPr lang="en-US" altLang="zh-CN" dirty="0">
                <a:solidFill>
                  <a:schemeClr val="bg1">
                    <a:lumMod val="50000"/>
                  </a:schemeClr>
                </a:solidFill>
                <a:latin typeface="思源黑体 CN Medium" pitchFamily="34" charset="-122"/>
                <a:ea typeface="思源黑体 CN Medium" pitchFamily="34" charset="-122"/>
                <a:cs typeface="Poppins" pitchFamily="2" charset="0"/>
              </a:endParaRPr>
            </a:p>
          </p:txBody>
        </p:sp>
        <p:grpSp>
          <p:nvGrpSpPr>
            <p:cNvPr id="120" name="组合 49"/>
            <p:cNvGrpSpPr/>
            <p:nvPr/>
          </p:nvGrpSpPr>
          <p:grpSpPr>
            <a:xfrm>
              <a:off x="4572000" y="1827667"/>
              <a:ext cx="624136" cy="624136"/>
              <a:chOff x="3635896" y="843558"/>
              <a:chExt cx="624136" cy="624136"/>
            </a:xfrm>
          </p:grpSpPr>
          <p:sp>
            <p:nvSpPr>
              <p:cNvPr id="121" name="椭圆 120"/>
              <p:cNvSpPr/>
              <p:nvPr/>
            </p:nvSpPr>
            <p:spPr>
              <a:xfrm>
                <a:off x="3635896" y="843558"/>
                <a:ext cx="624136" cy="624136"/>
              </a:xfrm>
              <a:prstGeom prst="ellipse">
                <a:avLst/>
              </a:prstGeom>
              <a:solidFill>
                <a:srgbClr val="007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Medium" pitchFamily="34" charset="-122"/>
                  <a:ea typeface="思源黑体 CN Medium" pitchFamily="34" charset="-122"/>
                </a:endParaRPr>
              </a:p>
            </p:txBody>
          </p:sp>
          <p:sp>
            <p:nvSpPr>
              <p:cNvPr id="122" name="TextBox 19"/>
              <p:cNvSpPr txBox="1">
                <a:spLocks noChangeArrowheads="1"/>
              </p:cNvSpPr>
              <p:nvPr/>
            </p:nvSpPr>
            <p:spPr bwMode="auto">
              <a:xfrm>
                <a:off x="3785122" y="969224"/>
                <a:ext cx="382984" cy="36933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b="1" dirty="0" smtClean="0">
                    <a:solidFill>
                      <a:schemeClr val="bg1"/>
                    </a:solidFill>
                    <a:latin typeface="思源黑体 CN Medium" pitchFamily="34" charset="-122"/>
                    <a:ea typeface="思源黑体 CN Medium" pitchFamily="34" charset="-122"/>
                    <a:cs typeface="Poppins" pitchFamily="2" charset="0"/>
                  </a:rPr>
                  <a:t>2</a:t>
                </a:r>
                <a:endParaRPr lang="zh-CN" altLang="en-US" b="1" dirty="0">
                  <a:solidFill>
                    <a:schemeClr val="bg1"/>
                  </a:solidFill>
                  <a:latin typeface="思源黑体 CN Medium" pitchFamily="34" charset="-122"/>
                  <a:ea typeface="思源黑体 CN Medium" pitchFamily="34" charset="-122"/>
                  <a:cs typeface="Poppins" pitchFamily="2" charset="0"/>
                </a:endParaRPr>
              </a:p>
            </p:txBody>
          </p:sp>
        </p:grpSp>
      </p:grpSp>
      <p:grpSp>
        <p:nvGrpSpPr>
          <p:cNvPr id="123" name="组合 122"/>
          <p:cNvGrpSpPr/>
          <p:nvPr/>
        </p:nvGrpSpPr>
        <p:grpSpPr>
          <a:xfrm>
            <a:off x="4169867" y="2671953"/>
            <a:ext cx="4616975" cy="624136"/>
            <a:chOff x="4572000" y="2811776"/>
            <a:chExt cx="4146549" cy="624136"/>
          </a:xfrm>
        </p:grpSpPr>
        <p:sp>
          <p:nvSpPr>
            <p:cNvPr id="124" name="TextBox 123"/>
            <p:cNvSpPr txBox="1"/>
            <p:nvPr/>
          </p:nvSpPr>
          <p:spPr>
            <a:xfrm>
              <a:off x="5221287" y="2922498"/>
              <a:ext cx="3497262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latin typeface="思源黑体 CN Medium" pitchFamily="34" charset="-122"/>
                  <a:ea typeface="思源黑体 CN Medium" pitchFamily="34" charset="-122"/>
                  <a:cs typeface="Poppins" pitchFamily="2" charset="0"/>
                </a:rPr>
                <a:t>抗独特型抗体及相关试剂盒开发流程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  <a:latin typeface="思源黑体 CN Medium" pitchFamily="34" charset="-122"/>
                <a:ea typeface="思源黑体 CN Medium" pitchFamily="34" charset="-122"/>
                <a:cs typeface="Poppins" pitchFamily="2" charset="0"/>
              </a:endParaRPr>
            </a:p>
          </p:txBody>
        </p:sp>
        <p:grpSp>
          <p:nvGrpSpPr>
            <p:cNvPr id="125" name="组合 52"/>
            <p:cNvGrpSpPr/>
            <p:nvPr/>
          </p:nvGrpSpPr>
          <p:grpSpPr>
            <a:xfrm>
              <a:off x="4572000" y="2811776"/>
              <a:ext cx="553637" cy="624136"/>
              <a:chOff x="3635896" y="843558"/>
              <a:chExt cx="553637" cy="624136"/>
            </a:xfrm>
          </p:grpSpPr>
          <p:sp>
            <p:nvSpPr>
              <p:cNvPr id="126" name="椭圆 125"/>
              <p:cNvSpPr/>
              <p:nvPr/>
            </p:nvSpPr>
            <p:spPr>
              <a:xfrm>
                <a:off x="3635896" y="843558"/>
                <a:ext cx="553637" cy="624136"/>
              </a:xfrm>
              <a:prstGeom prst="ellipse">
                <a:avLst/>
              </a:prstGeom>
              <a:solidFill>
                <a:srgbClr val="007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Medium" pitchFamily="34" charset="-122"/>
                  <a:ea typeface="思源黑体 CN Medium" pitchFamily="34" charset="-122"/>
                </a:endParaRPr>
              </a:p>
            </p:txBody>
          </p:sp>
          <p:sp>
            <p:nvSpPr>
              <p:cNvPr id="127" name="TextBox 19"/>
              <p:cNvSpPr txBox="1">
                <a:spLocks noChangeArrowheads="1"/>
              </p:cNvSpPr>
              <p:nvPr/>
            </p:nvSpPr>
            <p:spPr bwMode="auto">
              <a:xfrm>
                <a:off x="3785122" y="969224"/>
                <a:ext cx="382984" cy="36933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b="1" dirty="0" smtClean="0">
                    <a:solidFill>
                      <a:schemeClr val="bg1"/>
                    </a:solidFill>
                    <a:latin typeface="思源黑体 CN Medium" pitchFamily="34" charset="-122"/>
                    <a:ea typeface="思源黑体 CN Medium" pitchFamily="34" charset="-122"/>
                    <a:cs typeface="Poppins" pitchFamily="2" charset="0"/>
                  </a:rPr>
                  <a:t>3</a:t>
                </a:r>
                <a:endParaRPr lang="zh-CN" altLang="en-US" b="1" dirty="0">
                  <a:solidFill>
                    <a:schemeClr val="bg1"/>
                  </a:solidFill>
                  <a:latin typeface="思源黑体 CN Medium" pitchFamily="34" charset="-122"/>
                  <a:ea typeface="思源黑体 CN Medium" pitchFamily="34" charset="-122"/>
                  <a:cs typeface="Poppins" pitchFamily="2" charset="0"/>
                </a:endParaRPr>
              </a:p>
            </p:txBody>
          </p:sp>
        </p:grpSp>
      </p:grpSp>
      <p:grpSp>
        <p:nvGrpSpPr>
          <p:cNvPr id="128" name="组合 127"/>
          <p:cNvGrpSpPr/>
          <p:nvPr/>
        </p:nvGrpSpPr>
        <p:grpSpPr>
          <a:xfrm>
            <a:off x="3786182" y="3947878"/>
            <a:ext cx="4608512" cy="624136"/>
            <a:chOff x="4572000" y="3795886"/>
            <a:chExt cx="4608512" cy="624136"/>
          </a:xfrm>
        </p:grpSpPr>
        <p:sp>
          <p:nvSpPr>
            <p:cNvPr id="129" name="TextBox 128"/>
            <p:cNvSpPr txBox="1"/>
            <p:nvPr/>
          </p:nvSpPr>
          <p:spPr>
            <a:xfrm>
              <a:off x="5221287" y="3931642"/>
              <a:ext cx="3959225" cy="3683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latin typeface="思源黑体 CN Medium" pitchFamily="34" charset="-122"/>
                  <a:ea typeface="思源黑体 CN Medium" pitchFamily="34" charset="-122"/>
                  <a:cs typeface="Poppins" pitchFamily="2" charset="0"/>
                </a:rPr>
                <a:t>成功案例分享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  <a:latin typeface="思源黑体 CN Medium" pitchFamily="34" charset="-122"/>
                <a:ea typeface="思源黑体 CN Medium" pitchFamily="34" charset="-122"/>
                <a:cs typeface="Poppins" pitchFamily="2" charset="0"/>
              </a:endParaRPr>
            </a:p>
          </p:txBody>
        </p:sp>
        <p:grpSp>
          <p:nvGrpSpPr>
            <p:cNvPr id="130" name="组合 55"/>
            <p:cNvGrpSpPr/>
            <p:nvPr/>
          </p:nvGrpSpPr>
          <p:grpSpPr>
            <a:xfrm>
              <a:off x="4572000" y="3795886"/>
              <a:ext cx="624136" cy="624136"/>
              <a:chOff x="3635896" y="843558"/>
              <a:chExt cx="624136" cy="624136"/>
            </a:xfrm>
          </p:grpSpPr>
          <p:sp>
            <p:nvSpPr>
              <p:cNvPr id="131" name="椭圆 130"/>
              <p:cNvSpPr/>
              <p:nvPr/>
            </p:nvSpPr>
            <p:spPr>
              <a:xfrm>
                <a:off x="3635896" y="843558"/>
                <a:ext cx="624136" cy="624136"/>
              </a:xfrm>
              <a:prstGeom prst="ellipse">
                <a:avLst/>
              </a:prstGeom>
              <a:solidFill>
                <a:srgbClr val="007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Medium" pitchFamily="34" charset="-122"/>
                  <a:ea typeface="思源黑体 CN Medium" pitchFamily="34" charset="-122"/>
                </a:endParaRPr>
              </a:p>
            </p:txBody>
          </p:sp>
          <p:sp>
            <p:nvSpPr>
              <p:cNvPr id="132" name="TextBox 19"/>
              <p:cNvSpPr txBox="1">
                <a:spLocks noChangeArrowheads="1"/>
              </p:cNvSpPr>
              <p:nvPr/>
            </p:nvSpPr>
            <p:spPr bwMode="auto">
              <a:xfrm>
                <a:off x="3785122" y="969224"/>
                <a:ext cx="382984" cy="36933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b="1" dirty="0" smtClean="0">
                    <a:solidFill>
                      <a:schemeClr val="bg1"/>
                    </a:solidFill>
                    <a:latin typeface="思源黑体 CN Medium" pitchFamily="34" charset="-122"/>
                    <a:ea typeface="思源黑体 CN Medium" pitchFamily="34" charset="-122"/>
                    <a:cs typeface="Poppins" pitchFamily="2" charset="0"/>
                  </a:rPr>
                  <a:t>4</a:t>
                </a:r>
                <a:endParaRPr lang="zh-CN" altLang="en-US" b="1" dirty="0">
                  <a:solidFill>
                    <a:schemeClr val="bg1"/>
                  </a:solidFill>
                  <a:latin typeface="思源黑体 CN Medium" pitchFamily="34" charset="-122"/>
                  <a:ea typeface="思源黑体 CN Medium" pitchFamily="34" charset="-122"/>
                  <a:cs typeface="Poppins" pitchFamily="2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桌面\新logo-黑.pn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125896" y="123478"/>
            <a:ext cx="149377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TextBox 24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sp>
        <p:nvSpPr>
          <p:cNvPr id="4" name="副标题 2"/>
          <p:cNvSpPr txBox="1"/>
          <p:nvPr/>
        </p:nvSpPr>
        <p:spPr>
          <a:xfrm>
            <a:off x="611560" y="2571750"/>
            <a:ext cx="7920880" cy="115212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2800" b="1" dirty="0" smtClean="0">
                <a:solidFill>
                  <a:srgbClr val="007E66"/>
                </a:solidFill>
                <a:latin typeface="思源黑体 CN Medium" pitchFamily="34" charset="-122"/>
                <a:ea typeface="思源黑体 CN Medium" pitchFamily="34" charset="-122"/>
                <a:cs typeface="Poppins" pitchFamily="2" charset="0"/>
              </a:rPr>
              <a:t>抗独特型抗体研究背景</a:t>
            </a:r>
            <a:endParaRPr lang="en-US" altLang="zh-CN" sz="2800" b="1" dirty="0">
              <a:solidFill>
                <a:srgbClr val="007E66"/>
              </a:solidFill>
              <a:latin typeface="思源黑体 CN Medium" pitchFamily="34" charset="-122"/>
              <a:ea typeface="思源黑体 CN Medium" pitchFamily="34" charset="-122"/>
              <a:cs typeface="Poppins" pitchFamily="2" charset="0"/>
            </a:endParaRPr>
          </a:p>
        </p:txBody>
      </p:sp>
      <p:sp>
        <p:nvSpPr>
          <p:cNvPr id="5" name="副标题 2"/>
          <p:cNvSpPr txBox="1"/>
          <p:nvPr/>
        </p:nvSpPr>
        <p:spPr>
          <a:xfrm>
            <a:off x="3311860" y="1491630"/>
            <a:ext cx="2520280" cy="1872208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7200" b="1" dirty="0" smtClean="0">
                <a:solidFill>
                  <a:srgbClr val="007E66"/>
                </a:solidFill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01</a:t>
            </a:r>
            <a:endParaRPr lang="en-US" altLang="zh-CN" sz="7200" b="1" dirty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-3492896" y="2571750"/>
            <a:ext cx="6071914" cy="6071914"/>
          </a:xfrm>
          <a:prstGeom prst="ellipse">
            <a:avLst/>
          </a:prstGeom>
          <a:gradFill flip="none" rotWithShape="1">
            <a:gsLst>
              <a:gs pos="0">
                <a:srgbClr val="007E66">
                  <a:shade val="30000"/>
                  <a:satMod val="115000"/>
                </a:srgbClr>
              </a:gs>
              <a:gs pos="50000">
                <a:srgbClr val="007E66">
                  <a:shade val="67500"/>
                  <a:satMod val="115000"/>
                </a:srgbClr>
              </a:gs>
              <a:gs pos="100000">
                <a:srgbClr val="00C89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7524328" y="-1473802"/>
            <a:ext cx="2947603" cy="2947603"/>
          </a:xfrm>
          <a:prstGeom prst="ellipse">
            <a:avLst/>
          </a:prstGeom>
          <a:gradFill flip="none" rotWithShape="1">
            <a:gsLst>
              <a:gs pos="0">
                <a:srgbClr val="007E66">
                  <a:shade val="30000"/>
                  <a:satMod val="115000"/>
                </a:srgbClr>
              </a:gs>
              <a:gs pos="50000">
                <a:srgbClr val="007E66">
                  <a:shade val="67500"/>
                  <a:satMod val="115000"/>
                </a:srgbClr>
              </a:gs>
              <a:gs pos="100000">
                <a:srgbClr val="00C89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pic>
        <p:nvPicPr>
          <p:cNvPr id="205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3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68" name="直接连接符 167"/>
          <p:cNvCxnSpPr/>
          <p:nvPr/>
        </p:nvCxnSpPr>
        <p:spPr>
          <a:xfrm flipV="1">
            <a:off x="323878" y="2942581"/>
            <a:ext cx="8215338" cy="0"/>
          </a:xfrm>
          <a:prstGeom prst="line">
            <a:avLst/>
          </a:prstGeom>
          <a:ln w="19050">
            <a:solidFill>
              <a:srgbClr val="00A27B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Freeform: Shape 17"/>
          <p:cNvSpPr/>
          <p:nvPr/>
        </p:nvSpPr>
        <p:spPr>
          <a:xfrm>
            <a:off x="479048" y="2753797"/>
            <a:ext cx="341823" cy="3418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06" h="19807" extrusionOk="0">
                <a:moveTo>
                  <a:pt x="11898" y="19602"/>
                </a:moveTo>
                <a:cubicBezTo>
                  <a:pt x="6542" y="20703"/>
                  <a:pt x="1307" y="17255"/>
                  <a:pt x="205" y="11898"/>
                </a:cubicBezTo>
                <a:cubicBezTo>
                  <a:pt x="-897" y="6542"/>
                  <a:pt x="2552" y="1307"/>
                  <a:pt x="7908" y="205"/>
                </a:cubicBezTo>
                <a:cubicBezTo>
                  <a:pt x="13261" y="-897"/>
                  <a:pt x="18494" y="2548"/>
                  <a:pt x="19599" y="7899"/>
                </a:cubicBezTo>
                <a:cubicBezTo>
                  <a:pt x="19600" y="7902"/>
                  <a:pt x="19600" y="7904"/>
                  <a:pt x="19601" y="7908"/>
                </a:cubicBezTo>
                <a:cubicBezTo>
                  <a:pt x="20703" y="13264"/>
                  <a:pt x="17254" y="18500"/>
                  <a:pt x="11898" y="1960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7150" cap="flat">
            <a:solidFill>
              <a:srgbClr val="00A27B"/>
            </a:solidFill>
            <a:miter lim="400000"/>
          </a:ln>
          <a:effectLst/>
        </p:spPr>
        <p:txBody>
          <a:bodyPr anchor="ctr"/>
          <a:lstStyle/>
          <a:p>
            <a:pPr algn="ctr"/>
            <a:endParaRPr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88" name="Freeform: Shape 17"/>
          <p:cNvSpPr/>
          <p:nvPr/>
        </p:nvSpPr>
        <p:spPr>
          <a:xfrm>
            <a:off x="1411984" y="2753797"/>
            <a:ext cx="341823" cy="3418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06" h="19807" extrusionOk="0">
                <a:moveTo>
                  <a:pt x="11898" y="19602"/>
                </a:moveTo>
                <a:cubicBezTo>
                  <a:pt x="6542" y="20703"/>
                  <a:pt x="1307" y="17255"/>
                  <a:pt x="205" y="11898"/>
                </a:cubicBezTo>
                <a:cubicBezTo>
                  <a:pt x="-897" y="6542"/>
                  <a:pt x="2552" y="1307"/>
                  <a:pt x="7908" y="205"/>
                </a:cubicBezTo>
                <a:cubicBezTo>
                  <a:pt x="13261" y="-897"/>
                  <a:pt x="18494" y="2548"/>
                  <a:pt x="19599" y="7899"/>
                </a:cubicBezTo>
                <a:cubicBezTo>
                  <a:pt x="19600" y="7902"/>
                  <a:pt x="19600" y="7904"/>
                  <a:pt x="19601" y="7908"/>
                </a:cubicBezTo>
                <a:cubicBezTo>
                  <a:pt x="20703" y="13264"/>
                  <a:pt x="17254" y="18500"/>
                  <a:pt x="11898" y="1960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7150" cap="flat">
            <a:solidFill>
              <a:srgbClr val="00A27B"/>
            </a:solidFill>
            <a:miter lim="400000"/>
          </a:ln>
          <a:effectLst/>
        </p:spPr>
        <p:txBody>
          <a:bodyPr anchor="ctr"/>
          <a:lstStyle/>
          <a:p>
            <a:pPr algn="ctr"/>
            <a:endParaRPr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89" name="Freeform: Shape 17"/>
          <p:cNvSpPr/>
          <p:nvPr/>
        </p:nvSpPr>
        <p:spPr>
          <a:xfrm>
            <a:off x="1966920" y="2753797"/>
            <a:ext cx="341823" cy="3418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06" h="19807" extrusionOk="0">
                <a:moveTo>
                  <a:pt x="11898" y="19602"/>
                </a:moveTo>
                <a:cubicBezTo>
                  <a:pt x="6542" y="20703"/>
                  <a:pt x="1307" y="17255"/>
                  <a:pt x="205" y="11898"/>
                </a:cubicBezTo>
                <a:cubicBezTo>
                  <a:pt x="-897" y="6542"/>
                  <a:pt x="2552" y="1307"/>
                  <a:pt x="7908" y="205"/>
                </a:cubicBezTo>
                <a:cubicBezTo>
                  <a:pt x="13261" y="-897"/>
                  <a:pt x="18494" y="2548"/>
                  <a:pt x="19599" y="7899"/>
                </a:cubicBezTo>
                <a:cubicBezTo>
                  <a:pt x="19600" y="7902"/>
                  <a:pt x="19600" y="7904"/>
                  <a:pt x="19601" y="7908"/>
                </a:cubicBezTo>
                <a:cubicBezTo>
                  <a:pt x="20703" y="13264"/>
                  <a:pt x="17254" y="18500"/>
                  <a:pt x="11898" y="1960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7150" cap="flat">
            <a:solidFill>
              <a:srgbClr val="00A27B"/>
            </a:solidFill>
            <a:miter lim="400000"/>
          </a:ln>
          <a:effectLst/>
        </p:spPr>
        <p:txBody>
          <a:bodyPr anchor="ctr"/>
          <a:lstStyle/>
          <a:p>
            <a:pPr algn="ctr"/>
            <a:endParaRPr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90" name="Freeform: Shape 17"/>
          <p:cNvSpPr/>
          <p:nvPr/>
        </p:nvSpPr>
        <p:spPr>
          <a:xfrm>
            <a:off x="4213306" y="2749528"/>
            <a:ext cx="341823" cy="3418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06" h="19807" extrusionOk="0">
                <a:moveTo>
                  <a:pt x="11898" y="19602"/>
                </a:moveTo>
                <a:cubicBezTo>
                  <a:pt x="6542" y="20703"/>
                  <a:pt x="1307" y="17255"/>
                  <a:pt x="205" y="11898"/>
                </a:cubicBezTo>
                <a:cubicBezTo>
                  <a:pt x="-897" y="6542"/>
                  <a:pt x="2552" y="1307"/>
                  <a:pt x="7908" y="205"/>
                </a:cubicBezTo>
                <a:cubicBezTo>
                  <a:pt x="13261" y="-897"/>
                  <a:pt x="18494" y="2548"/>
                  <a:pt x="19599" y="7899"/>
                </a:cubicBezTo>
                <a:cubicBezTo>
                  <a:pt x="19600" y="7902"/>
                  <a:pt x="19600" y="7904"/>
                  <a:pt x="19601" y="7908"/>
                </a:cubicBezTo>
                <a:cubicBezTo>
                  <a:pt x="20703" y="13264"/>
                  <a:pt x="17254" y="18500"/>
                  <a:pt x="11898" y="1960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7150" cap="flat">
            <a:solidFill>
              <a:srgbClr val="00A27B"/>
            </a:solidFill>
            <a:miter lim="400000"/>
          </a:ln>
          <a:effectLst/>
        </p:spPr>
        <p:txBody>
          <a:bodyPr anchor="ctr"/>
          <a:lstStyle/>
          <a:p>
            <a:pPr algn="ctr"/>
            <a:endParaRPr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91" name="Freeform: Shape 17"/>
          <p:cNvSpPr/>
          <p:nvPr/>
        </p:nvSpPr>
        <p:spPr>
          <a:xfrm>
            <a:off x="6696434" y="2746177"/>
            <a:ext cx="341823" cy="3418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06" h="19807" extrusionOk="0">
                <a:moveTo>
                  <a:pt x="11898" y="19602"/>
                </a:moveTo>
                <a:cubicBezTo>
                  <a:pt x="6542" y="20703"/>
                  <a:pt x="1307" y="17255"/>
                  <a:pt x="205" y="11898"/>
                </a:cubicBezTo>
                <a:cubicBezTo>
                  <a:pt x="-897" y="6542"/>
                  <a:pt x="2552" y="1307"/>
                  <a:pt x="7908" y="205"/>
                </a:cubicBezTo>
                <a:cubicBezTo>
                  <a:pt x="13261" y="-897"/>
                  <a:pt x="18494" y="2548"/>
                  <a:pt x="19599" y="7899"/>
                </a:cubicBezTo>
                <a:cubicBezTo>
                  <a:pt x="19600" y="7902"/>
                  <a:pt x="19600" y="7904"/>
                  <a:pt x="19601" y="7908"/>
                </a:cubicBezTo>
                <a:cubicBezTo>
                  <a:pt x="20703" y="13264"/>
                  <a:pt x="17254" y="18500"/>
                  <a:pt x="11898" y="1960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7150" cap="flat">
            <a:solidFill>
              <a:srgbClr val="00A27B"/>
            </a:solidFill>
            <a:miter lim="400000"/>
          </a:ln>
          <a:effectLst/>
        </p:spPr>
        <p:txBody>
          <a:bodyPr anchor="ctr"/>
          <a:lstStyle/>
          <a:p>
            <a:pPr algn="ctr"/>
            <a:endParaRPr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92" name="Freeform: Shape 17"/>
          <p:cNvSpPr/>
          <p:nvPr/>
        </p:nvSpPr>
        <p:spPr>
          <a:xfrm>
            <a:off x="7841404" y="2746177"/>
            <a:ext cx="341823" cy="3418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06" h="19807" extrusionOk="0">
                <a:moveTo>
                  <a:pt x="11898" y="19602"/>
                </a:moveTo>
                <a:cubicBezTo>
                  <a:pt x="6542" y="20703"/>
                  <a:pt x="1307" y="17255"/>
                  <a:pt x="205" y="11898"/>
                </a:cubicBezTo>
                <a:cubicBezTo>
                  <a:pt x="-897" y="6542"/>
                  <a:pt x="2552" y="1307"/>
                  <a:pt x="7908" y="205"/>
                </a:cubicBezTo>
                <a:cubicBezTo>
                  <a:pt x="13261" y="-897"/>
                  <a:pt x="18494" y="2548"/>
                  <a:pt x="19599" y="7899"/>
                </a:cubicBezTo>
                <a:cubicBezTo>
                  <a:pt x="19600" y="7902"/>
                  <a:pt x="19600" y="7904"/>
                  <a:pt x="19601" y="7908"/>
                </a:cubicBezTo>
                <a:cubicBezTo>
                  <a:pt x="20703" y="13264"/>
                  <a:pt x="17254" y="18500"/>
                  <a:pt x="11898" y="1960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7150" cap="flat">
            <a:solidFill>
              <a:srgbClr val="00A27B"/>
            </a:solidFill>
            <a:miter lim="400000"/>
          </a:ln>
          <a:effectLst/>
        </p:spPr>
        <p:txBody>
          <a:bodyPr anchor="ctr"/>
          <a:lstStyle/>
          <a:p>
            <a:pPr algn="ctr"/>
            <a:endParaRPr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-27168" y="1995686"/>
            <a:ext cx="14400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dirty="0" smtClean="0">
                <a:solidFill>
                  <a:srgbClr val="007E66"/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1975</a:t>
            </a:r>
            <a:endParaRPr lang="en-US" altLang="zh-CN" dirty="0">
              <a:solidFill>
                <a:srgbClr val="007E66"/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55722" y="2355726"/>
            <a:ext cx="1116000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050" b="1" dirty="0" smtClean="0">
                <a:solidFill>
                  <a:schemeClr val="bg1">
                    <a:lumMod val="50000"/>
                  </a:schemeClr>
                </a:solidFill>
                <a:latin typeface="思源黑体 CN Normal" pitchFamily="34" charset="-122"/>
                <a:ea typeface="思源黑体 CN Normal" pitchFamily="34" charset="-122"/>
                <a:cs typeface="Poppins" pitchFamily="2" charset="0"/>
              </a:rPr>
              <a:t>杂交瘤技术</a:t>
            </a:r>
            <a:endParaRPr lang="en-US" altLang="zh-CN" sz="1050" b="1" dirty="0">
              <a:solidFill>
                <a:schemeClr val="bg1">
                  <a:lumMod val="50000"/>
                </a:schemeClr>
              </a:solidFill>
              <a:latin typeface="思源黑体 CN Normal" pitchFamily="34" charset="-122"/>
              <a:ea typeface="思源黑体 CN Normal" pitchFamily="34" charset="-122"/>
              <a:cs typeface="Poppins" pitchFamily="2" charset="0"/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735068" y="3193576"/>
            <a:ext cx="18000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dirty="0" smtClean="0">
                <a:solidFill>
                  <a:srgbClr val="007E66"/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1985</a:t>
            </a:r>
            <a:endParaRPr lang="en-US" altLang="zh-CN" dirty="0">
              <a:solidFill>
                <a:srgbClr val="007E66"/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907543" y="3577903"/>
            <a:ext cx="1440000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050" b="1" dirty="0" smtClean="0">
                <a:solidFill>
                  <a:schemeClr val="bg1">
                    <a:lumMod val="50000"/>
                  </a:schemeClr>
                </a:solidFill>
                <a:latin typeface="思源黑体 CN Normal" pitchFamily="34" charset="-122"/>
                <a:ea typeface="思源黑体 CN Normal" pitchFamily="34" charset="-122"/>
                <a:cs typeface="Poppins" pitchFamily="2" charset="0"/>
              </a:rPr>
              <a:t>噬菌体展示文库技术</a:t>
            </a:r>
            <a:endParaRPr lang="en-US" altLang="zh-CN" sz="1050" b="1" dirty="0">
              <a:solidFill>
                <a:schemeClr val="bg1">
                  <a:lumMod val="50000"/>
                </a:schemeClr>
              </a:solidFill>
              <a:latin typeface="思源黑体 CN Normal" pitchFamily="34" charset="-122"/>
              <a:ea typeface="思源黑体 CN Normal" pitchFamily="34" charset="-122"/>
              <a:cs typeface="Poppins" pitchFamily="2" charset="0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1439718" y="1995686"/>
            <a:ext cx="14400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dirty="0" smtClean="0">
                <a:solidFill>
                  <a:srgbClr val="007E66"/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1986</a:t>
            </a:r>
            <a:endParaRPr lang="en-US" altLang="zh-CN" dirty="0">
              <a:solidFill>
                <a:srgbClr val="007E66"/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1315738" y="2355726"/>
            <a:ext cx="1620000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050" b="1" dirty="0" smtClean="0">
                <a:solidFill>
                  <a:schemeClr val="bg1">
                    <a:lumMod val="50000"/>
                  </a:schemeClr>
                </a:solidFill>
                <a:latin typeface="思源黑体 CN Normal" pitchFamily="34" charset="-122"/>
                <a:ea typeface="思源黑体 CN Normal" pitchFamily="34" charset="-122"/>
                <a:cs typeface="Poppins" pitchFamily="2" charset="0"/>
              </a:rPr>
              <a:t>鼠源抗体药物上市</a:t>
            </a:r>
            <a:r>
              <a:rPr lang="en-US" altLang="zh-CN" sz="1050" b="1" dirty="0" smtClean="0">
                <a:solidFill>
                  <a:schemeClr val="bg1">
                    <a:lumMod val="50000"/>
                  </a:schemeClr>
                </a:solidFill>
                <a:latin typeface="思源黑体 CN Normal" pitchFamily="34" charset="-122"/>
                <a:ea typeface="思源黑体 CN Normal" pitchFamily="34" charset="-122"/>
                <a:cs typeface="Poppins" pitchFamily="2" charset="0"/>
              </a:rPr>
              <a:t> </a:t>
            </a:r>
            <a:endParaRPr lang="en-US" altLang="zh-CN" sz="1050" b="1" dirty="0">
              <a:solidFill>
                <a:schemeClr val="bg1">
                  <a:lumMod val="50000"/>
                </a:schemeClr>
              </a:solidFill>
              <a:latin typeface="思源黑体 CN Normal" pitchFamily="34" charset="-122"/>
              <a:ea typeface="思源黑体 CN Normal" pitchFamily="34" charset="-122"/>
              <a:cs typeface="Poppins" pitchFamily="2" charset="0"/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3536390" y="3193576"/>
            <a:ext cx="18000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dirty="0" smtClean="0">
                <a:solidFill>
                  <a:srgbClr val="007E66"/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2000</a:t>
            </a:r>
            <a:endParaRPr lang="en-US" altLang="zh-CN" dirty="0">
              <a:solidFill>
                <a:srgbClr val="007E66"/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3716485" y="3577903"/>
            <a:ext cx="1440000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1050" b="1" dirty="0" smtClean="0">
                <a:solidFill>
                  <a:schemeClr val="bg1">
                    <a:lumMod val="50000"/>
                  </a:schemeClr>
                </a:solidFill>
                <a:latin typeface="思源黑体 CN Normal" pitchFamily="34" charset="-122"/>
                <a:ea typeface="思源黑体 CN Normal" pitchFamily="34" charset="-122"/>
                <a:cs typeface="Poppins" pitchFamily="2" charset="0"/>
              </a:rPr>
              <a:t>ADC</a:t>
            </a:r>
            <a:r>
              <a:rPr lang="zh-CN" altLang="en-US" sz="1050" b="1" dirty="0" smtClean="0">
                <a:solidFill>
                  <a:schemeClr val="bg1">
                    <a:lumMod val="50000"/>
                  </a:schemeClr>
                </a:solidFill>
                <a:latin typeface="思源黑体 CN Normal" pitchFamily="34" charset="-122"/>
                <a:ea typeface="思源黑体 CN Normal" pitchFamily="34" charset="-122"/>
                <a:cs typeface="Poppins" pitchFamily="2" charset="0"/>
              </a:rPr>
              <a:t>药物上市</a:t>
            </a:r>
            <a:endParaRPr lang="en-US" altLang="zh-CN" sz="1050" b="1" dirty="0">
              <a:solidFill>
                <a:schemeClr val="bg1">
                  <a:lumMod val="50000"/>
                </a:schemeClr>
              </a:solidFill>
              <a:latin typeface="思源黑体 CN Normal" pitchFamily="34" charset="-122"/>
              <a:ea typeface="思源黑体 CN Normal" pitchFamily="34" charset="-122"/>
              <a:cs typeface="Poppins" pitchFamily="2" charset="0"/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6156176" y="1995686"/>
            <a:ext cx="14400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dirty="0" smtClean="0">
                <a:solidFill>
                  <a:srgbClr val="007E66"/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2011</a:t>
            </a:r>
            <a:endParaRPr lang="en-US" altLang="zh-CN" dirty="0">
              <a:solidFill>
                <a:srgbClr val="007E66"/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sp>
        <p:nvSpPr>
          <p:cNvPr id="214" name="TextBox 213"/>
          <p:cNvSpPr txBox="1"/>
          <p:nvPr/>
        </p:nvSpPr>
        <p:spPr>
          <a:xfrm>
            <a:off x="6068266" y="2355726"/>
            <a:ext cx="1620000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050" b="1" dirty="0" smtClean="0">
                <a:solidFill>
                  <a:schemeClr val="bg1">
                    <a:lumMod val="50000"/>
                  </a:schemeClr>
                </a:solidFill>
                <a:latin typeface="思源黑体 CN Normal" pitchFamily="34" charset="-122"/>
                <a:ea typeface="思源黑体 CN Normal" pitchFamily="34" charset="-122"/>
                <a:cs typeface="Poppins" pitchFamily="2" charset="0"/>
              </a:rPr>
              <a:t>免疫检查点抗体药上市</a:t>
            </a:r>
            <a:endParaRPr lang="en-US" altLang="zh-CN" sz="1050" b="1" dirty="0">
              <a:solidFill>
                <a:schemeClr val="bg1">
                  <a:lumMod val="50000"/>
                </a:schemeClr>
              </a:solidFill>
              <a:latin typeface="思源黑体 CN Normal" pitchFamily="34" charset="-122"/>
              <a:ea typeface="思源黑体 CN Normal" pitchFamily="34" charset="-122"/>
              <a:cs typeface="Poppins" pitchFamily="2" charset="0"/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7092280" y="3193576"/>
            <a:ext cx="18000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dirty="0" smtClean="0">
                <a:solidFill>
                  <a:srgbClr val="007E66"/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2021</a:t>
            </a:r>
            <a:endParaRPr lang="en-US" altLang="zh-CN" dirty="0">
              <a:solidFill>
                <a:srgbClr val="007E66"/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6752610" y="3577903"/>
            <a:ext cx="2412000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1050" b="1" dirty="0" smtClean="0">
                <a:solidFill>
                  <a:schemeClr val="bg1">
                    <a:lumMod val="50000"/>
                  </a:schemeClr>
                </a:solidFill>
                <a:latin typeface="思源黑体 CN Normal" pitchFamily="34" charset="-122"/>
                <a:ea typeface="思源黑体 CN Normal" pitchFamily="34" charset="-122"/>
                <a:cs typeface="Poppins" pitchFamily="2" charset="0"/>
              </a:rPr>
              <a:t>FDA</a:t>
            </a:r>
            <a:r>
              <a:rPr lang="zh-CN" altLang="en-US" sz="1050" b="1" dirty="0" smtClean="0">
                <a:solidFill>
                  <a:schemeClr val="bg1">
                    <a:lumMod val="50000"/>
                  </a:schemeClr>
                </a:solidFill>
                <a:latin typeface="思源黑体 CN Normal" pitchFamily="34" charset="-122"/>
                <a:ea typeface="思源黑体 CN Normal" pitchFamily="34" charset="-122"/>
                <a:cs typeface="Poppins" pitchFamily="2" charset="0"/>
              </a:rPr>
              <a:t>累积获批上市抗体药物过百种</a:t>
            </a:r>
            <a:endParaRPr lang="en-US" altLang="zh-CN" sz="1050" b="1" dirty="0">
              <a:solidFill>
                <a:schemeClr val="bg1">
                  <a:lumMod val="50000"/>
                </a:schemeClr>
              </a:solidFill>
              <a:latin typeface="思源黑体 CN Normal" pitchFamily="34" charset="-122"/>
              <a:ea typeface="思源黑体 CN Normal" pitchFamily="34" charset="-122"/>
              <a:cs typeface="Poppins" pitchFamily="2" charset="0"/>
            </a:endParaRPr>
          </a:p>
        </p:txBody>
      </p:sp>
      <p:sp>
        <p:nvSpPr>
          <p:cNvPr id="220" name="Freeform: Shape 17"/>
          <p:cNvSpPr/>
          <p:nvPr/>
        </p:nvSpPr>
        <p:spPr>
          <a:xfrm>
            <a:off x="2950308" y="2743507"/>
            <a:ext cx="341823" cy="3418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06" h="19807" extrusionOk="0">
                <a:moveTo>
                  <a:pt x="11898" y="19602"/>
                </a:moveTo>
                <a:cubicBezTo>
                  <a:pt x="6542" y="20703"/>
                  <a:pt x="1307" y="17255"/>
                  <a:pt x="205" y="11898"/>
                </a:cubicBezTo>
                <a:cubicBezTo>
                  <a:pt x="-897" y="6542"/>
                  <a:pt x="2552" y="1307"/>
                  <a:pt x="7908" y="205"/>
                </a:cubicBezTo>
                <a:cubicBezTo>
                  <a:pt x="13261" y="-897"/>
                  <a:pt x="18494" y="2548"/>
                  <a:pt x="19599" y="7899"/>
                </a:cubicBezTo>
                <a:cubicBezTo>
                  <a:pt x="19600" y="7902"/>
                  <a:pt x="19600" y="7904"/>
                  <a:pt x="19601" y="7908"/>
                </a:cubicBezTo>
                <a:cubicBezTo>
                  <a:pt x="20703" y="13264"/>
                  <a:pt x="17254" y="18500"/>
                  <a:pt x="11898" y="1960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7150" cap="flat">
            <a:solidFill>
              <a:srgbClr val="00A27B"/>
            </a:solidFill>
            <a:miter lim="400000"/>
          </a:ln>
          <a:effectLst/>
        </p:spPr>
        <p:txBody>
          <a:bodyPr anchor="ctr"/>
          <a:lstStyle/>
          <a:p>
            <a:pPr algn="ctr"/>
            <a:endParaRPr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22" name="TextBox 221"/>
          <p:cNvSpPr txBox="1"/>
          <p:nvPr/>
        </p:nvSpPr>
        <p:spPr>
          <a:xfrm>
            <a:off x="2273392" y="3193576"/>
            <a:ext cx="18000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dirty="0" smtClean="0">
                <a:solidFill>
                  <a:srgbClr val="007E66"/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1993</a:t>
            </a:r>
            <a:endParaRPr lang="en-US" altLang="zh-CN" dirty="0">
              <a:solidFill>
                <a:srgbClr val="007E66"/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sp>
        <p:nvSpPr>
          <p:cNvPr id="223" name="TextBox 222"/>
          <p:cNvSpPr txBox="1"/>
          <p:nvPr/>
        </p:nvSpPr>
        <p:spPr>
          <a:xfrm>
            <a:off x="2445867" y="3577903"/>
            <a:ext cx="1440000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050" b="1" dirty="0" smtClean="0">
                <a:solidFill>
                  <a:schemeClr val="bg1">
                    <a:lumMod val="50000"/>
                  </a:schemeClr>
                </a:solidFill>
                <a:latin typeface="思源黑体 CN Normal" pitchFamily="34" charset="-122"/>
                <a:ea typeface="思源黑体 CN Normal" pitchFamily="34" charset="-122"/>
                <a:cs typeface="Poppins" pitchFamily="2" charset="0"/>
              </a:rPr>
              <a:t>嵌合型抗体药上市</a:t>
            </a:r>
            <a:endParaRPr lang="en-US" altLang="zh-CN" sz="1050" b="1" dirty="0">
              <a:solidFill>
                <a:schemeClr val="bg1">
                  <a:lumMod val="50000"/>
                </a:schemeClr>
              </a:solidFill>
              <a:latin typeface="思源黑体 CN Normal" pitchFamily="34" charset="-122"/>
              <a:ea typeface="思源黑体 CN Normal" pitchFamily="34" charset="-122"/>
              <a:cs typeface="Poppins" pitchFamily="2" charset="0"/>
            </a:endParaRPr>
          </a:p>
        </p:txBody>
      </p:sp>
      <p:sp>
        <p:nvSpPr>
          <p:cNvPr id="224" name="Freeform: Shape 17"/>
          <p:cNvSpPr/>
          <p:nvPr/>
        </p:nvSpPr>
        <p:spPr>
          <a:xfrm>
            <a:off x="3626562" y="2749528"/>
            <a:ext cx="341823" cy="3418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06" h="19807" extrusionOk="0">
                <a:moveTo>
                  <a:pt x="11898" y="19602"/>
                </a:moveTo>
                <a:cubicBezTo>
                  <a:pt x="6542" y="20703"/>
                  <a:pt x="1307" y="17255"/>
                  <a:pt x="205" y="11898"/>
                </a:cubicBezTo>
                <a:cubicBezTo>
                  <a:pt x="-897" y="6542"/>
                  <a:pt x="2552" y="1307"/>
                  <a:pt x="7908" y="205"/>
                </a:cubicBezTo>
                <a:cubicBezTo>
                  <a:pt x="13261" y="-897"/>
                  <a:pt x="18494" y="2548"/>
                  <a:pt x="19599" y="7899"/>
                </a:cubicBezTo>
                <a:cubicBezTo>
                  <a:pt x="19600" y="7902"/>
                  <a:pt x="19600" y="7904"/>
                  <a:pt x="19601" y="7908"/>
                </a:cubicBezTo>
                <a:cubicBezTo>
                  <a:pt x="20703" y="13264"/>
                  <a:pt x="17254" y="18500"/>
                  <a:pt x="11898" y="1960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7150" cap="flat">
            <a:solidFill>
              <a:srgbClr val="00A27B"/>
            </a:solidFill>
            <a:miter lim="400000"/>
          </a:ln>
          <a:effectLst/>
        </p:spPr>
        <p:txBody>
          <a:bodyPr anchor="ctr"/>
          <a:lstStyle/>
          <a:p>
            <a:pPr algn="ctr"/>
            <a:endParaRPr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3192356" y="1995686"/>
            <a:ext cx="14400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dirty="0" smtClean="0">
                <a:solidFill>
                  <a:srgbClr val="007E66"/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1997</a:t>
            </a:r>
            <a:endParaRPr lang="en-US" altLang="zh-CN" dirty="0">
              <a:solidFill>
                <a:srgbClr val="007E66"/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3043930" y="2355726"/>
            <a:ext cx="1620000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050" b="1" dirty="0" smtClean="0">
                <a:solidFill>
                  <a:schemeClr val="bg1">
                    <a:lumMod val="50000"/>
                  </a:schemeClr>
                </a:solidFill>
                <a:latin typeface="思源黑体 CN Normal" pitchFamily="34" charset="-122"/>
                <a:ea typeface="思源黑体 CN Normal" pitchFamily="34" charset="-122"/>
                <a:cs typeface="Poppins" pitchFamily="2" charset="0"/>
              </a:rPr>
              <a:t>人源化抗体药上市</a:t>
            </a:r>
            <a:endParaRPr lang="en-US" altLang="zh-CN" sz="1050" b="1" dirty="0">
              <a:solidFill>
                <a:schemeClr val="bg1">
                  <a:lumMod val="50000"/>
                </a:schemeClr>
              </a:solidFill>
              <a:latin typeface="思源黑体 CN Normal" pitchFamily="34" charset="-122"/>
              <a:ea typeface="思源黑体 CN Normal" pitchFamily="34" charset="-122"/>
              <a:cs typeface="Poppins" pitchFamily="2" charset="0"/>
            </a:endParaRPr>
          </a:p>
        </p:txBody>
      </p:sp>
      <p:sp>
        <p:nvSpPr>
          <p:cNvPr id="228" name="Freeform: Shape 17"/>
          <p:cNvSpPr/>
          <p:nvPr/>
        </p:nvSpPr>
        <p:spPr>
          <a:xfrm>
            <a:off x="4908204" y="2748255"/>
            <a:ext cx="341823" cy="3418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06" h="19807" extrusionOk="0">
                <a:moveTo>
                  <a:pt x="11898" y="19602"/>
                </a:moveTo>
                <a:cubicBezTo>
                  <a:pt x="6542" y="20703"/>
                  <a:pt x="1307" y="17255"/>
                  <a:pt x="205" y="11898"/>
                </a:cubicBezTo>
                <a:cubicBezTo>
                  <a:pt x="-897" y="6542"/>
                  <a:pt x="2552" y="1307"/>
                  <a:pt x="7908" y="205"/>
                </a:cubicBezTo>
                <a:cubicBezTo>
                  <a:pt x="13261" y="-897"/>
                  <a:pt x="18494" y="2548"/>
                  <a:pt x="19599" y="7899"/>
                </a:cubicBezTo>
                <a:cubicBezTo>
                  <a:pt x="19600" y="7902"/>
                  <a:pt x="19600" y="7904"/>
                  <a:pt x="19601" y="7908"/>
                </a:cubicBezTo>
                <a:cubicBezTo>
                  <a:pt x="20703" y="13264"/>
                  <a:pt x="17254" y="18500"/>
                  <a:pt x="11898" y="1960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7150" cap="flat">
            <a:solidFill>
              <a:srgbClr val="00A27B"/>
            </a:solidFill>
            <a:miter lim="400000"/>
          </a:ln>
          <a:effectLst/>
        </p:spPr>
        <p:txBody>
          <a:bodyPr anchor="ctr"/>
          <a:lstStyle/>
          <a:p>
            <a:pPr algn="ctr"/>
            <a:endParaRPr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30" name="TextBox 229"/>
          <p:cNvSpPr txBox="1"/>
          <p:nvPr/>
        </p:nvSpPr>
        <p:spPr>
          <a:xfrm>
            <a:off x="4440114" y="1995686"/>
            <a:ext cx="14400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dirty="0" smtClean="0">
                <a:solidFill>
                  <a:srgbClr val="007E66"/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2002</a:t>
            </a:r>
            <a:endParaRPr lang="en-US" altLang="zh-CN" dirty="0">
              <a:solidFill>
                <a:srgbClr val="007E66"/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sp>
        <p:nvSpPr>
          <p:cNvPr id="231" name="TextBox 230"/>
          <p:cNvSpPr txBox="1"/>
          <p:nvPr/>
        </p:nvSpPr>
        <p:spPr>
          <a:xfrm>
            <a:off x="4268066" y="2355726"/>
            <a:ext cx="1620000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050" b="1" dirty="0" smtClean="0">
                <a:solidFill>
                  <a:schemeClr val="bg1">
                    <a:lumMod val="50000"/>
                  </a:schemeClr>
                </a:solidFill>
                <a:latin typeface="思源黑体 CN Normal" pitchFamily="34" charset="-122"/>
                <a:ea typeface="思源黑体 CN Normal" pitchFamily="34" charset="-122"/>
                <a:cs typeface="Poppins" pitchFamily="2" charset="0"/>
              </a:rPr>
              <a:t>全人源抗体药上市</a:t>
            </a:r>
            <a:endParaRPr lang="en-US" altLang="zh-CN" sz="1050" b="1" dirty="0">
              <a:solidFill>
                <a:schemeClr val="bg1">
                  <a:lumMod val="50000"/>
                </a:schemeClr>
              </a:solidFill>
              <a:latin typeface="思源黑体 CN Normal" pitchFamily="34" charset="-122"/>
              <a:ea typeface="思源黑体 CN Normal" pitchFamily="34" charset="-122"/>
              <a:cs typeface="Poppins" pitchFamily="2" charset="0"/>
            </a:endParaRPr>
          </a:p>
        </p:txBody>
      </p:sp>
      <p:sp>
        <p:nvSpPr>
          <p:cNvPr id="232" name="Freeform: Shape 17"/>
          <p:cNvSpPr/>
          <p:nvPr/>
        </p:nvSpPr>
        <p:spPr>
          <a:xfrm>
            <a:off x="6022142" y="2751127"/>
            <a:ext cx="341823" cy="3418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06" h="19807" extrusionOk="0">
                <a:moveTo>
                  <a:pt x="11898" y="19602"/>
                </a:moveTo>
                <a:cubicBezTo>
                  <a:pt x="6542" y="20703"/>
                  <a:pt x="1307" y="17255"/>
                  <a:pt x="205" y="11898"/>
                </a:cubicBezTo>
                <a:cubicBezTo>
                  <a:pt x="-897" y="6542"/>
                  <a:pt x="2552" y="1307"/>
                  <a:pt x="7908" y="205"/>
                </a:cubicBezTo>
                <a:cubicBezTo>
                  <a:pt x="13261" y="-897"/>
                  <a:pt x="18494" y="2548"/>
                  <a:pt x="19599" y="7899"/>
                </a:cubicBezTo>
                <a:cubicBezTo>
                  <a:pt x="19600" y="7902"/>
                  <a:pt x="19600" y="7904"/>
                  <a:pt x="19601" y="7908"/>
                </a:cubicBezTo>
                <a:cubicBezTo>
                  <a:pt x="20703" y="13264"/>
                  <a:pt x="17254" y="18500"/>
                  <a:pt x="11898" y="1960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7150" cap="flat">
            <a:solidFill>
              <a:srgbClr val="00A27B"/>
            </a:solidFill>
            <a:miter lim="400000"/>
          </a:ln>
          <a:effectLst/>
        </p:spPr>
        <p:txBody>
          <a:bodyPr anchor="ctr"/>
          <a:lstStyle/>
          <a:p>
            <a:pPr algn="ctr"/>
            <a:endParaRPr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34" name="TextBox 233"/>
          <p:cNvSpPr txBox="1"/>
          <p:nvPr/>
        </p:nvSpPr>
        <p:spPr>
          <a:xfrm>
            <a:off x="5292080" y="3193576"/>
            <a:ext cx="18000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dirty="0" smtClean="0">
                <a:solidFill>
                  <a:srgbClr val="007E66"/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2009</a:t>
            </a:r>
            <a:endParaRPr lang="en-US" altLang="zh-CN" dirty="0">
              <a:solidFill>
                <a:srgbClr val="007E66"/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sp>
        <p:nvSpPr>
          <p:cNvPr id="235" name="TextBox 234"/>
          <p:cNvSpPr txBox="1"/>
          <p:nvPr/>
        </p:nvSpPr>
        <p:spPr>
          <a:xfrm>
            <a:off x="5464555" y="3577903"/>
            <a:ext cx="1440000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050" b="1" dirty="0" smtClean="0">
                <a:solidFill>
                  <a:schemeClr val="bg1">
                    <a:lumMod val="50000"/>
                  </a:schemeClr>
                </a:solidFill>
                <a:latin typeface="思源黑体 CN Normal" pitchFamily="34" charset="-122"/>
                <a:ea typeface="思源黑体 CN Normal" pitchFamily="34" charset="-122"/>
                <a:cs typeface="Poppins" pitchFamily="2" charset="0"/>
              </a:rPr>
              <a:t>双特异性抗体药上市</a:t>
            </a:r>
            <a:endParaRPr lang="en-US" altLang="zh-CN" sz="1050" b="1" dirty="0">
              <a:solidFill>
                <a:schemeClr val="bg1">
                  <a:lumMod val="50000"/>
                </a:schemeClr>
              </a:solidFill>
              <a:latin typeface="思源黑体 CN Normal" pitchFamily="34" charset="-122"/>
              <a:ea typeface="思源黑体 CN Normal" pitchFamily="34" charset="-122"/>
              <a:cs typeface="Poppins" pitchFamily="2" charset="0"/>
            </a:endParaRPr>
          </a:p>
        </p:txBody>
      </p:sp>
      <p:sp>
        <p:nvSpPr>
          <p:cNvPr id="237" name="TextBox 236"/>
          <p:cNvSpPr txBox="1"/>
          <p:nvPr/>
        </p:nvSpPr>
        <p:spPr>
          <a:xfrm>
            <a:off x="285720" y="857238"/>
            <a:ext cx="5214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E66"/>
                </a:solidFill>
                <a:latin typeface="思源黑体 CN Normal" pitchFamily="34" charset="-122"/>
                <a:ea typeface="思源黑体 CN Normal" pitchFamily="34" charset="-122"/>
                <a:cs typeface="Poppins" pitchFamily="2" charset="0"/>
              </a:rPr>
              <a:t>抗体类药物发展历程</a:t>
            </a:r>
            <a:endParaRPr lang="zh-CN" altLang="en-US" sz="2400" b="1" dirty="0" smtClean="0">
              <a:solidFill>
                <a:srgbClr val="007E66"/>
              </a:solidFill>
              <a:latin typeface="思源黑体 CN Normal" pitchFamily="34" charset="-122"/>
              <a:ea typeface="思源黑体 CN Normal" pitchFamily="34" charset="-122"/>
              <a:cs typeface="Poppins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pic>
        <p:nvPicPr>
          <p:cNvPr id="205" name="Picture 2" descr="D:\桌面\新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3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115616" y="4371950"/>
            <a:ext cx="691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7E66"/>
              </a:buClr>
            </a:pPr>
            <a:r>
              <a:rPr lang="zh-CN" altLang="en-US" sz="800" dirty="0" smtClean="0">
                <a:solidFill>
                  <a:srgbClr val="007E66"/>
                </a:solidFill>
                <a:latin typeface="思源黑体 CN Normal" pitchFamily="34" charset="-122"/>
                <a:ea typeface="思源黑体 CN Normal" pitchFamily="34" charset="-122"/>
              </a:rPr>
              <a:t>● </a:t>
            </a:r>
            <a:r>
              <a:rPr lang="zh-CN" altLang="en-US" sz="1400" dirty="0" smtClean="0">
                <a:latin typeface="思源黑体 CN Normal" pitchFamily="34" charset="-122"/>
                <a:ea typeface="思源黑体 CN Normal" pitchFamily="34" charset="-122"/>
              </a:rPr>
              <a:t>抗体类药物爆发式增长；</a:t>
            </a:r>
            <a:r>
              <a:rPr lang="zh-CN" altLang="en-US" sz="1400" dirty="0" smtClean="0">
                <a:solidFill>
                  <a:srgbClr val="007E66"/>
                </a:solidFill>
                <a:latin typeface="思源黑体 CN Normal" pitchFamily="34" charset="-122"/>
                <a:ea typeface="思源黑体 CN Normal" pitchFamily="34" charset="-122"/>
              </a:rPr>
              <a:t> </a:t>
            </a:r>
            <a:r>
              <a:rPr lang="zh-CN" altLang="en-US" sz="800" dirty="0" smtClean="0">
                <a:solidFill>
                  <a:srgbClr val="007E66"/>
                </a:solidFill>
                <a:latin typeface="思源黑体 CN Normal" pitchFamily="34" charset="-122"/>
                <a:ea typeface="思源黑体 CN Normal" pitchFamily="34" charset="-122"/>
              </a:rPr>
              <a:t>● </a:t>
            </a:r>
            <a:r>
              <a:rPr lang="zh-CN" altLang="en-US" sz="1400" dirty="0" smtClean="0">
                <a:latin typeface="思源黑体 CN Normal" pitchFamily="34" charset="-122"/>
                <a:ea typeface="思源黑体 CN Normal" pitchFamily="34" charset="-122"/>
              </a:rPr>
              <a:t>全球抗体药市场节节攀升；</a:t>
            </a:r>
            <a:r>
              <a:rPr lang="zh-CN" altLang="en-US" sz="1400" dirty="0" smtClean="0">
                <a:solidFill>
                  <a:srgbClr val="007E66"/>
                </a:solidFill>
                <a:latin typeface="思源黑体 CN Normal" pitchFamily="34" charset="-122"/>
                <a:ea typeface="思源黑体 CN Normal" pitchFamily="34" charset="-122"/>
              </a:rPr>
              <a:t> </a:t>
            </a:r>
            <a:r>
              <a:rPr lang="zh-CN" altLang="en-US" sz="800" dirty="0" smtClean="0">
                <a:solidFill>
                  <a:srgbClr val="007E66"/>
                </a:solidFill>
                <a:latin typeface="思源黑体 CN Normal" pitchFamily="34" charset="-122"/>
                <a:ea typeface="思源黑体 CN Normal" pitchFamily="34" charset="-122"/>
              </a:rPr>
              <a:t>● </a:t>
            </a:r>
            <a:r>
              <a:rPr lang="zh-CN" altLang="en-US" sz="1400" dirty="0" smtClean="0">
                <a:latin typeface="思源黑体 CN Normal" pitchFamily="34" charset="-122"/>
                <a:ea typeface="思源黑体 CN Normal" pitchFamily="34" charset="-122"/>
              </a:rPr>
              <a:t>新型抗体药物不断涌现；</a:t>
            </a:r>
            <a:endParaRPr lang="zh-CN" altLang="en-US" sz="1400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graphicFrame>
        <p:nvGraphicFramePr>
          <p:cNvPr id="15" name="图表 14"/>
          <p:cNvGraphicFramePr/>
          <p:nvPr/>
        </p:nvGraphicFramePr>
        <p:xfrm>
          <a:off x="1071538" y="785800"/>
          <a:ext cx="6884838" cy="3384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Normal" pitchFamily="34" charset="-122"/>
              <a:ea typeface="思源黑体 CN Normal" pitchFamily="34" charset="-122"/>
            </a:endParaRPr>
          </a:p>
        </p:txBody>
      </p:sp>
      <p:grpSp>
        <p:nvGrpSpPr>
          <p:cNvPr id="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 CN Normal" pitchFamily="34" charset="-122"/>
                <a:ea typeface="思源黑体 CN Normal" pitchFamily="34" charset="-122"/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Normal" pitchFamily="34" charset="-122"/>
                <a:ea typeface="思源黑体 CN Normal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思源黑体 CN Normal" pitchFamily="34" charset="-122"/>
              <a:ea typeface="思源黑体 CN Normal" pitchFamily="34" charset="-122"/>
              <a:cs typeface="Poppins" pitchFamily="2" charset="0"/>
            </a:endParaRPr>
          </a:p>
        </p:txBody>
      </p:sp>
      <p:pic>
        <p:nvPicPr>
          <p:cNvPr id="205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3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 CN Normal" pitchFamily="34" charset="-122"/>
                <a:ea typeface="思源黑体 CN Normal" pitchFamily="34" charset="-122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42844" y="752763"/>
            <a:ext cx="628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E66"/>
                </a:solidFill>
                <a:latin typeface="思源黑体 CN Normal" pitchFamily="34" charset="-122"/>
                <a:ea typeface="思源黑体 CN Normal" pitchFamily="34" charset="-122"/>
                <a:cs typeface="Poppins" pitchFamily="2" charset="0"/>
              </a:rPr>
              <a:t>抗体类药物开发的两个必需环节</a:t>
            </a:r>
            <a:endParaRPr lang="zh-CN" altLang="en-US" sz="2400" b="1" dirty="0" smtClean="0">
              <a:solidFill>
                <a:srgbClr val="007E66"/>
              </a:solidFill>
              <a:latin typeface="思源黑体 CN Normal" pitchFamily="34" charset="-122"/>
              <a:ea typeface="思源黑体 CN Normal" pitchFamily="34" charset="-122"/>
              <a:cs typeface="Poppins" pitchFamily="2" charset="0"/>
            </a:endParaRPr>
          </a:p>
        </p:txBody>
      </p:sp>
      <p:grpSp>
        <p:nvGrpSpPr>
          <p:cNvPr id="14" name="组合 13"/>
          <p:cNvGrpSpPr/>
          <p:nvPr/>
        </p:nvGrpSpPr>
        <p:grpSpPr bwMode="auto">
          <a:xfrm>
            <a:off x="323528" y="1571618"/>
            <a:ext cx="2736000" cy="1000132"/>
            <a:chOff x="4143372" y="1000114"/>
            <a:chExt cx="4286280" cy="1914136"/>
          </a:xfrm>
        </p:grpSpPr>
        <p:sp>
          <p:nvSpPr>
            <p:cNvPr id="15" name="圆角矩形 14"/>
            <p:cNvSpPr/>
            <p:nvPr/>
          </p:nvSpPr>
          <p:spPr>
            <a:xfrm>
              <a:off x="4143372" y="1000114"/>
              <a:ext cx="4286280" cy="1914136"/>
            </a:xfrm>
            <a:prstGeom prst="roundRect">
              <a:avLst/>
            </a:prstGeom>
            <a:solidFill>
              <a:srgbClr val="377D6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400" b="1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16" name="TextBox 9"/>
            <p:cNvSpPr txBox="1">
              <a:spLocks noChangeArrowheads="1"/>
            </p:cNvSpPr>
            <p:nvPr/>
          </p:nvSpPr>
          <p:spPr bwMode="auto">
            <a:xfrm>
              <a:off x="4153027" y="1071554"/>
              <a:ext cx="3929092" cy="172296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lnSpc>
                  <a:spcPct val="200000"/>
                </a:lnSpc>
                <a:buFont typeface="Wingdings" panose="05000000000000000000" pitchFamily="2" charset="2"/>
                <a:buChar char="v"/>
              </a:pPr>
              <a:r>
                <a:rPr lang="zh-CN" altLang="en-US" sz="1400" b="1" dirty="0" smtClean="0">
                  <a:solidFill>
                    <a:schemeClr val="bg1"/>
                  </a:solidFill>
                  <a:latin typeface="思源黑体 CN Normal" pitchFamily="34" charset="-122"/>
                  <a:ea typeface="思源黑体 CN Normal" pitchFamily="34" charset="-122"/>
                </a:rPr>
                <a:t>药</a:t>
              </a:r>
              <a:r>
                <a:rPr lang="zh-CN" altLang="en-US" sz="1400" b="1" dirty="0">
                  <a:solidFill>
                    <a:schemeClr val="bg1"/>
                  </a:solidFill>
                  <a:latin typeface="思源黑体 CN Normal" pitchFamily="34" charset="-122"/>
                  <a:ea typeface="思源黑体 CN Normal" pitchFamily="34" charset="-122"/>
                </a:rPr>
                <a:t>代动力学</a:t>
              </a:r>
              <a:r>
                <a:rPr lang="zh-CN" altLang="en-US" sz="1400" b="1" dirty="0" smtClean="0">
                  <a:solidFill>
                    <a:schemeClr val="bg1"/>
                  </a:solidFill>
                  <a:latin typeface="思源黑体 CN Normal" pitchFamily="34" charset="-122"/>
                  <a:ea typeface="思源黑体 CN Normal" pitchFamily="34" charset="-122"/>
                </a:rPr>
                <a:t>实验</a:t>
              </a:r>
              <a:r>
                <a:rPr lang="zh-CN" altLang="en-US" sz="1400" b="1" dirty="0" smtClean="0">
                  <a:solidFill>
                    <a:schemeClr val="bg1"/>
                  </a:solidFill>
                  <a:latin typeface="Poppins Light" pitchFamily="2" charset="0"/>
                  <a:ea typeface="思源黑体 CN Normal" pitchFamily="34" charset="-122"/>
                  <a:cs typeface="Poppins Light" pitchFamily="2" charset="0"/>
                </a:rPr>
                <a:t>（</a:t>
              </a:r>
              <a:r>
                <a:rPr lang="en-US" altLang="zh-CN" sz="1400" b="1" dirty="0">
                  <a:solidFill>
                    <a:schemeClr val="bg1"/>
                  </a:solidFill>
                  <a:latin typeface="Poppins Light" pitchFamily="2" charset="0"/>
                  <a:ea typeface="思源黑体 CN Normal" pitchFamily="34" charset="-122"/>
                  <a:cs typeface="Poppins Light" pitchFamily="2" charset="0"/>
                </a:rPr>
                <a:t>pharmacokinetics, </a:t>
              </a:r>
              <a:r>
                <a:rPr lang="en-US" altLang="zh-CN" sz="1400" b="1" dirty="0" smtClean="0">
                  <a:solidFill>
                    <a:schemeClr val="bg1"/>
                  </a:solidFill>
                  <a:latin typeface="Poppins Light" pitchFamily="2" charset="0"/>
                  <a:ea typeface="思源黑体 CN Normal" pitchFamily="34" charset="-122"/>
                  <a:cs typeface="Poppins Light" pitchFamily="2" charset="0"/>
                </a:rPr>
                <a:t>PK)</a:t>
              </a:r>
              <a:endParaRPr lang="en-US" altLang="zh-CN" sz="1400" b="1" dirty="0">
                <a:solidFill>
                  <a:schemeClr val="bg1"/>
                </a:solidFill>
                <a:latin typeface="Poppins Light" pitchFamily="2" charset="0"/>
                <a:ea typeface="思源黑体 CN Normal" pitchFamily="34" charset="-122"/>
                <a:cs typeface="Poppins Light" pitchFamily="2" charset="0"/>
              </a:endParaRPr>
            </a:p>
          </p:txBody>
        </p:sp>
      </p:grpSp>
      <p:sp>
        <p:nvSpPr>
          <p:cNvPr id="20" name="下箭头 19"/>
          <p:cNvSpPr/>
          <p:nvPr/>
        </p:nvSpPr>
        <p:spPr>
          <a:xfrm rot="16200000">
            <a:off x="3304679" y="1796925"/>
            <a:ext cx="288000" cy="468000"/>
          </a:xfrm>
          <a:prstGeom prst="downArrow">
            <a:avLst/>
          </a:prstGeom>
          <a:solidFill>
            <a:srgbClr val="377D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57620" y="1690210"/>
            <a:ext cx="1800000" cy="738664"/>
          </a:xfrm>
          <a:prstGeom prst="rect">
            <a:avLst/>
          </a:prstGeom>
          <a:noFill/>
          <a:ln w="9525">
            <a:solidFill>
              <a:srgbClr val="007E66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latin typeface="思源黑体 CN Normal" pitchFamily="34" charset="-122"/>
                <a:ea typeface="思源黑体 CN Normal" pitchFamily="34" charset="-122"/>
              </a:rPr>
              <a:t>指导合理用药</a:t>
            </a:r>
            <a:endParaRPr lang="en-US" altLang="zh-CN" sz="1400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latin typeface="思源黑体 CN Normal" pitchFamily="34" charset="-122"/>
                <a:ea typeface="思源黑体 CN Normal" pitchFamily="34" charset="-122"/>
              </a:rPr>
              <a:t>推进“精准医疗”</a:t>
            </a:r>
            <a:endParaRPr lang="zh-CN" altLang="en-US" sz="1400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2" name="下箭头 21"/>
          <p:cNvSpPr/>
          <p:nvPr/>
        </p:nvSpPr>
        <p:spPr>
          <a:xfrm rot="16200000">
            <a:off x="3304678" y="3524575"/>
            <a:ext cx="288000" cy="468000"/>
          </a:xfrm>
          <a:prstGeom prst="downArrow">
            <a:avLst/>
          </a:prstGeom>
          <a:solidFill>
            <a:srgbClr val="377D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857620" y="3333284"/>
            <a:ext cx="1800000" cy="738664"/>
          </a:xfrm>
          <a:prstGeom prst="rect">
            <a:avLst/>
          </a:prstGeom>
          <a:noFill/>
          <a:ln w="9525">
            <a:solidFill>
              <a:srgbClr val="007E66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latin typeface="思源黑体 CN Normal" pitchFamily="34" charset="-122"/>
                <a:ea typeface="思源黑体 CN Normal" pitchFamily="34" charset="-122"/>
              </a:rPr>
              <a:t>安全性评价</a:t>
            </a:r>
            <a:endParaRPr lang="en-US" altLang="zh-CN" sz="1400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latin typeface="思源黑体 CN Normal" pitchFamily="34" charset="-122"/>
                <a:ea typeface="思源黑体 CN Normal" pitchFamily="34" charset="-122"/>
              </a:rPr>
              <a:t>有效性评价</a:t>
            </a:r>
            <a:endParaRPr lang="zh-CN" altLang="en-US" sz="1400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pic>
        <p:nvPicPr>
          <p:cNvPr id="24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2571750"/>
            <a:ext cx="2129312" cy="1514482"/>
          </a:xfrm>
          <a:prstGeom prst="ellipse">
            <a:avLst/>
          </a:prstGeom>
          <a:ln w="3175" cap="rnd">
            <a:solidFill>
              <a:srgbClr val="007E66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5" name="TextBox 24"/>
          <p:cNvSpPr txBox="1"/>
          <p:nvPr/>
        </p:nvSpPr>
        <p:spPr>
          <a:xfrm>
            <a:off x="6012160" y="1851670"/>
            <a:ext cx="2928958" cy="617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007E66"/>
                </a:solidFill>
                <a:latin typeface="思源黑体 CN Normal" pitchFamily="34" charset="-122"/>
                <a:ea typeface="思源黑体 CN Normal" pitchFamily="34" charset="-122"/>
              </a:rPr>
              <a:t>抗独特型抗体</a:t>
            </a:r>
            <a:r>
              <a:rPr lang="en-US" altLang="zh-CN" sz="1200" b="1" dirty="0" smtClean="0">
                <a:solidFill>
                  <a:srgbClr val="007E66"/>
                </a:solidFill>
                <a:latin typeface="思源黑体 CN Normal" pitchFamily="34" charset="-122"/>
                <a:ea typeface="思源黑体 CN Normal" pitchFamily="34" charset="-122"/>
              </a:rPr>
              <a:t>——</a:t>
            </a:r>
            <a:endParaRPr lang="en-US" altLang="zh-CN" sz="1200" b="1" dirty="0" smtClean="0">
              <a:solidFill>
                <a:srgbClr val="007E66"/>
              </a:solidFill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007E66"/>
                </a:solidFill>
                <a:latin typeface="思源黑体 CN Normal" pitchFamily="34" charset="-122"/>
                <a:ea typeface="思源黑体 CN Normal" pitchFamily="34" charset="-122"/>
              </a:rPr>
              <a:t>抗体药物开发过程中的重要配套试剂</a:t>
            </a:r>
            <a:endParaRPr lang="zh-CN" altLang="en-US" sz="1200" b="1" dirty="0">
              <a:solidFill>
                <a:srgbClr val="007E66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grpSp>
        <p:nvGrpSpPr>
          <p:cNvPr id="26" name="组合 25"/>
          <p:cNvGrpSpPr/>
          <p:nvPr/>
        </p:nvGrpSpPr>
        <p:grpSpPr bwMode="auto">
          <a:xfrm>
            <a:off x="323528" y="3075806"/>
            <a:ext cx="2736000" cy="1277273"/>
            <a:chOff x="4143373" y="1071554"/>
            <a:chExt cx="4286280" cy="2444552"/>
          </a:xfrm>
        </p:grpSpPr>
        <p:sp>
          <p:nvSpPr>
            <p:cNvPr id="27" name="圆角矩形 26"/>
            <p:cNvSpPr/>
            <p:nvPr/>
          </p:nvSpPr>
          <p:spPr>
            <a:xfrm>
              <a:off x="4143373" y="1137929"/>
              <a:ext cx="4286280" cy="2342594"/>
            </a:xfrm>
            <a:prstGeom prst="roundRect">
              <a:avLst/>
            </a:prstGeom>
            <a:solidFill>
              <a:srgbClr val="377D6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400" b="1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28" name="TextBox 9"/>
            <p:cNvSpPr txBox="1">
              <a:spLocks noChangeArrowheads="1"/>
            </p:cNvSpPr>
            <p:nvPr/>
          </p:nvSpPr>
          <p:spPr bwMode="auto">
            <a:xfrm>
              <a:off x="4153027" y="1071554"/>
              <a:ext cx="4164293" cy="244455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  <a:buFont typeface="Wingdings" panose="05000000000000000000" pitchFamily="2" charset="2"/>
                <a:buChar char="v"/>
                <a:defRPr/>
              </a:pPr>
              <a:r>
                <a:rPr lang="zh-CN" altLang="en-US" sz="1400" b="1" dirty="0" smtClean="0">
                  <a:solidFill>
                    <a:schemeClr val="bg1"/>
                  </a:solidFill>
                  <a:latin typeface="思源黑体 CN Normal" pitchFamily="34" charset="-122"/>
                  <a:ea typeface="思源黑体 CN Normal" pitchFamily="34" charset="-122"/>
                </a:rPr>
                <a:t>免疫原性评价</a:t>
              </a:r>
              <a:endParaRPr lang="en-US" altLang="zh-CN" sz="1400" b="1" dirty="0" smtClean="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endParaRPr>
            </a:p>
            <a:p>
              <a:pPr>
                <a:lnSpc>
                  <a:spcPct val="200000"/>
                </a:lnSpc>
                <a:defRPr/>
              </a:pPr>
              <a:r>
                <a:rPr lang="en-US" altLang="zh-CN" sz="1400" b="1" dirty="0" smtClean="0">
                  <a:solidFill>
                    <a:schemeClr val="bg1"/>
                  </a:solidFill>
                  <a:latin typeface="Poppins Light" pitchFamily="2" charset="0"/>
                  <a:ea typeface="思源黑体 CN Normal" pitchFamily="34" charset="-122"/>
                  <a:cs typeface="Poppins Light" pitchFamily="2" charset="0"/>
                </a:rPr>
                <a:t>(anti-drug-antibody assay</a:t>
              </a:r>
              <a:endParaRPr lang="en-US" altLang="zh-CN" sz="1400" b="1" dirty="0" smtClean="0">
                <a:solidFill>
                  <a:schemeClr val="bg1"/>
                </a:solidFill>
                <a:latin typeface="Poppins Light" pitchFamily="2" charset="0"/>
                <a:ea typeface="思源黑体 CN Normal" pitchFamily="34" charset="-122"/>
                <a:cs typeface="Poppins Light" pitchFamily="2" charset="0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en-US" altLang="zh-CN" sz="1400" b="1" dirty="0" smtClean="0">
                  <a:solidFill>
                    <a:schemeClr val="bg1"/>
                  </a:solidFill>
                  <a:latin typeface="Poppins Light" pitchFamily="2" charset="0"/>
                  <a:ea typeface="思源黑体 CN Normal" pitchFamily="34" charset="-122"/>
                  <a:cs typeface="Poppins Light" pitchFamily="2" charset="0"/>
                </a:rPr>
                <a:t> ADA</a:t>
              </a:r>
              <a:r>
                <a:rPr lang="zh-CN" altLang="en-US" sz="1400" b="1" dirty="0" smtClean="0">
                  <a:solidFill>
                    <a:schemeClr val="bg1"/>
                  </a:solidFill>
                  <a:latin typeface="Poppins Light" pitchFamily="2" charset="0"/>
                  <a:ea typeface="思源黑体 CN Normal" pitchFamily="34" charset="-122"/>
                  <a:cs typeface="Poppins Light" pitchFamily="2" charset="0"/>
                </a:rPr>
                <a:t> </a:t>
              </a:r>
              <a:r>
                <a:rPr lang="en-US" altLang="zh-CN" sz="1400" b="1" dirty="0" smtClean="0">
                  <a:solidFill>
                    <a:schemeClr val="bg1"/>
                  </a:solidFill>
                  <a:latin typeface="Poppins Light" pitchFamily="2" charset="0"/>
                  <a:ea typeface="思源黑体 CN Normal" pitchFamily="34" charset="-122"/>
                  <a:cs typeface="Poppins Light" pitchFamily="2" charset="0"/>
                </a:rPr>
                <a:t>assay)</a:t>
              </a:r>
              <a:endParaRPr lang="en-US" altLang="zh-CN" sz="1400" b="1" dirty="0">
                <a:solidFill>
                  <a:schemeClr val="bg1"/>
                </a:solidFill>
                <a:latin typeface="Poppins Light" pitchFamily="2" charset="0"/>
                <a:ea typeface="思源黑体 CN Normal" pitchFamily="34" charset="-122"/>
                <a:cs typeface="Poppins Light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桌面\新logo-黑.pn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125896" y="123478"/>
            <a:ext cx="149377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TextBox 24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sp>
        <p:nvSpPr>
          <p:cNvPr id="4" name="副标题 2"/>
          <p:cNvSpPr txBox="1"/>
          <p:nvPr/>
        </p:nvSpPr>
        <p:spPr>
          <a:xfrm>
            <a:off x="611560" y="2571750"/>
            <a:ext cx="7920880" cy="115212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2800" b="1" dirty="0" smtClean="0">
                <a:solidFill>
                  <a:srgbClr val="007E66"/>
                </a:solidFill>
                <a:latin typeface="思源黑体 CN Medium" pitchFamily="34" charset="-122"/>
                <a:ea typeface="思源黑体 CN Medium" pitchFamily="34" charset="-122"/>
                <a:cs typeface="Poppins" pitchFamily="2" charset="0"/>
              </a:rPr>
              <a:t>抗独特型抗体简介</a:t>
            </a:r>
            <a:endParaRPr lang="en-US" altLang="zh-CN" sz="2800" b="1" dirty="0">
              <a:solidFill>
                <a:srgbClr val="007E66"/>
              </a:solidFill>
              <a:latin typeface="思源黑体 CN Medium" pitchFamily="34" charset="-122"/>
              <a:ea typeface="思源黑体 CN Medium" pitchFamily="34" charset="-122"/>
              <a:cs typeface="Poppins" pitchFamily="2" charset="0"/>
            </a:endParaRPr>
          </a:p>
        </p:txBody>
      </p:sp>
      <p:sp>
        <p:nvSpPr>
          <p:cNvPr id="5" name="副标题 2"/>
          <p:cNvSpPr txBox="1"/>
          <p:nvPr/>
        </p:nvSpPr>
        <p:spPr>
          <a:xfrm>
            <a:off x="3311860" y="1491630"/>
            <a:ext cx="2520280" cy="1872208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7200" b="1" dirty="0" smtClean="0">
                <a:solidFill>
                  <a:srgbClr val="007E66"/>
                </a:solidFill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02</a:t>
            </a:r>
            <a:endParaRPr lang="en-US" altLang="zh-CN" sz="7200" b="1" dirty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-3492896" y="2571750"/>
            <a:ext cx="6071914" cy="6071914"/>
          </a:xfrm>
          <a:prstGeom prst="ellipse">
            <a:avLst/>
          </a:prstGeom>
          <a:gradFill flip="none" rotWithShape="1">
            <a:gsLst>
              <a:gs pos="0">
                <a:srgbClr val="007E66">
                  <a:shade val="30000"/>
                  <a:satMod val="115000"/>
                </a:srgbClr>
              </a:gs>
              <a:gs pos="50000">
                <a:srgbClr val="007E66">
                  <a:shade val="67500"/>
                  <a:satMod val="115000"/>
                </a:srgbClr>
              </a:gs>
              <a:gs pos="100000">
                <a:srgbClr val="00C89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7524328" y="-1473802"/>
            <a:ext cx="2947603" cy="2947603"/>
          </a:xfrm>
          <a:prstGeom prst="ellipse">
            <a:avLst/>
          </a:prstGeom>
          <a:gradFill flip="none" rotWithShape="1">
            <a:gsLst>
              <a:gs pos="0">
                <a:srgbClr val="007E66">
                  <a:shade val="30000"/>
                  <a:satMod val="115000"/>
                </a:srgbClr>
              </a:gs>
              <a:gs pos="50000">
                <a:srgbClr val="007E66">
                  <a:shade val="67500"/>
                  <a:satMod val="115000"/>
                </a:srgbClr>
              </a:gs>
              <a:gs pos="100000">
                <a:srgbClr val="00C89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 bwMode="auto">
          <a:xfrm>
            <a:off x="0" y="123825"/>
            <a:ext cx="3708400" cy="360363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461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pic>
        <p:nvPicPr>
          <p:cNvPr id="5127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950" y="138113"/>
            <a:ext cx="1493838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组合 214"/>
          <p:cNvGrpSpPr/>
          <p:nvPr/>
        </p:nvGrpSpPr>
        <p:grpSpPr bwMode="auto">
          <a:xfrm>
            <a:off x="8316913" y="195263"/>
            <a:ext cx="684212" cy="190500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5129" name="TextBox 35"/>
          <p:cNvSpPr txBox="1">
            <a:spLocks noChangeArrowheads="1"/>
          </p:cNvSpPr>
          <p:nvPr/>
        </p:nvSpPr>
        <p:spPr bwMode="auto">
          <a:xfrm>
            <a:off x="395288" y="720725"/>
            <a:ext cx="34290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抗体结构分析</a:t>
            </a:r>
            <a:endParaRPr lang="zh-CN" altLang="en-US" sz="2400" b="1" dirty="0">
              <a:solidFill>
                <a:srgbClr val="377D6C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grpSp>
        <p:nvGrpSpPr>
          <p:cNvPr id="4" name="组合 55"/>
          <p:cNvGrpSpPr/>
          <p:nvPr/>
        </p:nvGrpSpPr>
        <p:grpSpPr bwMode="auto">
          <a:xfrm>
            <a:off x="3740205" y="1924050"/>
            <a:ext cx="5275212" cy="2230438"/>
            <a:chOff x="4226803" y="1547101"/>
            <a:chExt cx="5274274" cy="2231460"/>
          </a:xfrm>
        </p:grpSpPr>
        <p:grpSp>
          <p:nvGrpSpPr>
            <p:cNvPr id="5" name="组合 5"/>
            <p:cNvGrpSpPr/>
            <p:nvPr/>
          </p:nvGrpSpPr>
          <p:grpSpPr bwMode="auto">
            <a:xfrm>
              <a:off x="6286512" y="1547101"/>
              <a:ext cx="3214565" cy="2231460"/>
              <a:chOff x="4653069" y="1429311"/>
              <a:chExt cx="3214565" cy="2231460"/>
            </a:xfrm>
          </p:grpSpPr>
          <p:sp>
            <p:nvSpPr>
              <p:cNvPr id="209" name="圆角矩形 208"/>
              <p:cNvSpPr/>
              <p:nvPr/>
            </p:nvSpPr>
            <p:spPr>
              <a:xfrm rot="2733055">
                <a:off x="4583423" y="1905832"/>
                <a:ext cx="806820" cy="168245"/>
              </a:xfrm>
              <a:prstGeom prst="roundRect">
                <a:avLst/>
              </a:prstGeom>
              <a:solidFill>
                <a:srgbClr val="397F6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Poppins" pitchFamily="2" charset="0"/>
                  <a:ea typeface="微软雅黑" panose="020B0503020204020204" pitchFamily="34" charset="-122"/>
                  <a:cs typeface="Poppins" pitchFamily="2" charset="0"/>
                </a:endParaRPr>
              </a:p>
            </p:txBody>
          </p:sp>
          <p:sp>
            <p:nvSpPr>
              <p:cNvPr id="210" name="圆角矩形 209"/>
              <p:cNvSpPr/>
              <p:nvPr/>
            </p:nvSpPr>
            <p:spPr>
              <a:xfrm rot="8119557">
                <a:off x="5609023" y="1902603"/>
                <a:ext cx="806307" cy="168352"/>
              </a:xfrm>
              <a:prstGeom prst="roundRect">
                <a:avLst/>
              </a:prstGeom>
              <a:solidFill>
                <a:srgbClr val="397F6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Poppins" pitchFamily="2" charset="0"/>
                  <a:ea typeface="微软雅黑" panose="020B0503020204020204" pitchFamily="34" charset="-122"/>
                  <a:cs typeface="Poppins" pitchFamily="2" charset="0"/>
                </a:endParaRPr>
              </a:p>
            </p:txBody>
          </p:sp>
          <p:sp>
            <p:nvSpPr>
              <p:cNvPr id="211" name="圆角矩形 210"/>
              <p:cNvSpPr/>
              <p:nvPr/>
            </p:nvSpPr>
            <p:spPr>
              <a:xfrm rot="5400000">
                <a:off x="4968324" y="3023151"/>
                <a:ext cx="806820" cy="169833"/>
              </a:xfrm>
              <a:prstGeom prst="roundRect">
                <a:avLst/>
              </a:prstGeom>
              <a:solidFill>
                <a:srgbClr val="397F6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Poppins" pitchFamily="2" charset="0"/>
                  <a:ea typeface="微软雅黑" panose="020B0503020204020204" pitchFamily="34" charset="-122"/>
                  <a:cs typeface="Poppins" pitchFamily="2" charset="0"/>
                </a:endParaRPr>
              </a:p>
            </p:txBody>
          </p:sp>
          <p:sp>
            <p:nvSpPr>
              <p:cNvPr id="212" name="圆角矩形 211"/>
              <p:cNvSpPr/>
              <p:nvPr/>
            </p:nvSpPr>
            <p:spPr>
              <a:xfrm rot="5400000">
                <a:off x="5192915" y="3023945"/>
                <a:ext cx="806820" cy="168245"/>
              </a:xfrm>
              <a:prstGeom prst="roundRect">
                <a:avLst/>
              </a:prstGeom>
              <a:solidFill>
                <a:srgbClr val="397F6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Poppins" pitchFamily="2" charset="0"/>
                  <a:ea typeface="微软雅黑" panose="020B0503020204020204" pitchFamily="34" charset="-122"/>
                  <a:cs typeface="Poppins" pitchFamily="2" charset="0"/>
                </a:endParaRPr>
              </a:p>
            </p:txBody>
          </p:sp>
          <p:cxnSp>
            <p:nvCxnSpPr>
              <p:cNvPr id="214" name="直接连接符 213"/>
              <p:cNvCxnSpPr/>
              <p:nvPr/>
            </p:nvCxnSpPr>
            <p:spPr>
              <a:xfrm rot="10800000" flipH="1">
                <a:off x="4675738" y="2113838"/>
                <a:ext cx="146024" cy="122293"/>
              </a:xfrm>
              <a:prstGeom prst="line">
                <a:avLst/>
              </a:prstGeom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15" name="直接连接符 214"/>
              <p:cNvCxnSpPr>
                <a:endCxn id="210" idx="0"/>
              </p:cNvCxnSpPr>
              <p:nvPr/>
            </p:nvCxnSpPr>
            <p:spPr>
              <a:xfrm rot="16200000" flipH="1">
                <a:off x="5943862" y="1919178"/>
                <a:ext cx="135458" cy="11946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16" name="直接连接符 215"/>
              <p:cNvCxnSpPr/>
              <p:nvPr/>
            </p:nvCxnSpPr>
            <p:spPr>
              <a:xfrm rot="16200000" flipH="1">
                <a:off x="6165296" y="2141677"/>
                <a:ext cx="144529" cy="142850"/>
              </a:xfrm>
              <a:prstGeom prst="line">
                <a:avLst/>
              </a:prstGeom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17" name="直接连接符 216"/>
              <p:cNvCxnSpPr/>
              <p:nvPr/>
            </p:nvCxnSpPr>
            <p:spPr>
              <a:xfrm rot="10800000" flipH="1">
                <a:off x="5279199" y="3108068"/>
                <a:ext cx="169832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19" name="直接连接符 218"/>
              <p:cNvCxnSpPr/>
              <p:nvPr/>
            </p:nvCxnSpPr>
            <p:spPr>
              <a:xfrm rot="5400000" flipH="1" flipV="1">
                <a:off x="4929647" y="2142471"/>
                <a:ext cx="142940" cy="142850"/>
              </a:xfrm>
              <a:prstGeom prst="line">
                <a:avLst/>
              </a:prstGeom>
              <a:ln w="19050">
                <a:solidFill>
                  <a:srgbClr val="397F6D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0" name="直接连接符 219"/>
              <p:cNvCxnSpPr/>
              <p:nvPr/>
            </p:nvCxnSpPr>
            <p:spPr>
              <a:xfrm rot="16200000" flipH="1">
                <a:off x="5896275" y="2185342"/>
                <a:ext cx="107999" cy="107931"/>
              </a:xfrm>
              <a:prstGeom prst="line">
                <a:avLst/>
              </a:prstGeom>
              <a:ln w="19050">
                <a:solidFill>
                  <a:srgbClr val="397F6D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1" name="直接连接符 220"/>
              <p:cNvCxnSpPr/>
              <p:nvPr/>
            </p:nvCxnSpPr>
            <p:spPr>
              <a:xfrm rot="5400000">
                <a:off x="5583581" y="2253647"/>
                <a:ext cx="142940" cy="142850"/>
              </a:xfrm>
              <a:prstGeom prst="line">
                <a:avLst/>
              </a:prstGeom>
              <a:ln w="19050">
                <a:solidFill>
                  <a:srgbClr val="397F6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直接连接符 221"/>
              <p:cNvCxnSpPr/>
              <p:nvPr/>
            </p:nvCxnSpPr>
            <p:spPr>
              <a:xfrm rot="16200000" flipH="1">
                <a:off x="5255028" y="2264764"/>
                <a:ext cx="142940" cy="142850"/>
              </a:xfrm>
              <a:prstGeom prst="line">
                <a:avLst/>
              </a:prstGeom>
              <a:ln w="19050">
                <a:solidFill>
                  <a:srgbClr val="397F6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直接连接符 222"/>
              <p:cNvCxnSpPr/>
              <p:nvPr/>
            </p:nvCxnSpPr>
            <p:spPr>
              <a:xfrm rot="5400000">
                <a:off x="5247839" y="2532336"/>
                <a:ext cx="285881" cy="1588"/>
              </a:xfrm>
              <a:prstGeom prst="line">
                <a:avLst/>
              </a:prstGeom>
              <a:ln w="19050">
                <a:solidFill>
                  <a:srgbClr val="397F6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直接连接符 223"/>
              <p:cNvCxnSpPr/>
              <p:nvPr/>
            </p:nvCxnSpPr>
            <p:spPr>
              <a:xfrm rot="5400000">
                <a:off x="5439893" y="2530747"/>
                <a:ext cx="285881" cy="1587"/>
              </a:xfrm>
              <a:prstGeom prst="line">
                <a:avLst/>
              </a:prstGeom>
              <a:ln w="19050">
                <a:solidFill>
                  <a:srgbClr val="397F6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直接连接符 224"/>
              <p:cNvCxnSpPr/>
              <p:nvPr/>
            </p:nvCxnSpPr>
            <p:spPr>
              <a:xfrm>
                <a:off x="5378876" y="2499776"/>
                <a:ext cx="198402" cy="1589"/>
              </a:xfrm>
              <a:prstGeom prst="line">
                <a:avLst/>
              </a:prstGeom>
              <a:ln w="19050">
                <a:solidFill>
                  <a:srgbClr val="397F6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直接连接符 225"/>
              <p:cNvCxnSpPr/>
              <p:nvPr/>
            </p:nvCxnSpPr>
            <p:spPr>
              <a:xfrm>
                <a:off x="5378876" y="2571247"/>
                <a:ext cx="198402" cy="1588"/>
              </a:xfrm>
              <a:prstGeom prst="line">
                <a:avLst/>
              </a:prstGeom>
              <a:ln w="19050">
                <a:solidFill>
                  <a:srgbClr val="397F6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79" name="TextBox 27"/>
              <p:cNvSpPr txBox="1">
                <a:spLocks noChangeArrowheads="1"/>
              </p:cNvSpPr>
              <p:nvPr/>
            </p:nvSpPr>
            <p:spPr bwMode="auto">
              <a:xfrm rot="2821627">
                <a:off x="4739304" y="1743498"/>
                <a:ext cx="936152" cy="307777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1400" dirty="0">
                    <a:latin typeface="Poppins" pitchFamily="2" charset="0"/>
                    <a:ea typeface="微软雅黑" panose="020B0503020204020204" pitchFamily="34" charset="-122"/>
                    <a:cs typeface="Poppins" pitchFamily="2" charset="0"/>
                  </a:rPr>
                  <a:t>V</a:t>
                </a:r>
                <a:r>
                  <a:rPr lang="en-US" altLang="zh-CN" sz="1400" baseline="-25000" dirty="0">
                    <a:latin typeface="Poppins" pitchFamily="2" charset="0"/>
                    <a:ea typeface="微软雅黑" panose="020B0503020204020204" pitchFamily="34" charset="-122"/>
                    <a:cs typeface="Poppins" pitchFamily="2" charset="0"/>
                  </a:rPr>
                  <a:t>H</a:t>
                </a:r>
                <a:r>
                  <a:rPr lang="en-US" altLang="zh-CN" sz="1400" dirty="0">
                    <a:latin typeface="Poppins" pitchFamily="2" charset="0"/>
                    <a:ea typeface="微软雅黑" panose="020B0503020204020204" pitchFamily="34" charset="-122"/>
                    <a:cs typeface="Poppins" pitchFamily="2" charset="0"/>
                  </a:rPr>
                  <a:t>    C</a:t>
                </a:r>
                <a:r>
                  <a:rPr lang="en-US" altLang="zh-CN" sz="1400" baseline="-25000" dirty="0">
                    <a:latin typeface="Poppins" pitchFamily="2" charset="0"/>
                    <a:ea typeface="微软雅黑" panose="020B0503020204020204" pitchFamily="34" charset="-122"/>
                    <a:cs typeface="Poppins" pitchFamily="2" charset="0"/>
                  </a:rPr>
                  <a:t>H1</a:t>
                </a:r>
                <a:endParaRPr lang="zh-CN" altLang="en-US" sz="1400" baseline="-25000" dirty="0">
                  <a:latin typeface="Poppins" pitchFamily="2" charset="0"/>
                  <a:ea typeface="微软雅黑" panose="020B0503020204020204" pitchFamily="34" charset="-122"/>
                  <a:cs typeface="Poppins" pitchFamily="2" charset="0"/>
                </a:endParaRPr>
              </a:p>
            </p:txBody>
          </p:sp>
          <p:sp>
            <p:nvSpPr>
              <p:cNvPr id="5180" name="TextBox 28"/>
              <p:cNvSpPr txBox="1">
                <a:spLocks noChangeArrowheads="1"/>
              </p:cNvSpPr>
              <p:nvPr/>
            </p:nvSpPr>
            <p:spPr bwMode="auto">
              <a:xfrm rot="2821627">
                <a:off x="4164016" y="2414041"/>
                <a:ext cx="1285884" cy="307777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1400">
                    <a:latin typeface="Poppins" pitchFamily="2" charset="0"/>
                    <a:ea typeface="微软雅黑" panose="020B0503020204020204" pitchFamily="34" charset="-122"/>
                    <a:cs typeface="Poppins" pitchFamily="2" charset="0"/>
                  </a:rPr>
                  <a:t>V</a:t>
                </a:r>
                <a:r>
                  <a:rPr lang="en-US" altLang="zh-CN" sz="1400" baseline="-25000">
                    <a:latin typeface="Poppins" pitchFamily="2" charset="0"/>
                    <a:ea typeface="微软雅黑" panose="020B0503020204020204" pitchFamily="34" charset="-122"/>
                    <a:cs typeface="Poppins" pitchFamily="2" charset="0"/>
                  </a:rPr>
                  <a:t>L</a:t>
                </a:r>
                <a:r>
                  <a:rPr lang="en-US" altLang="zh-CN" sz="1400">
                    <a:latin typeface="Poppins" pitchFamily="2" charset="0"/>
                    <a:ea typeface="微软雅黑" panose="020B0503020204020204" pitchFamily="34" charset="-122"/>
                    <a:cs typeface="Poppins" pitchFamily="2" charset="0"/>
                  </a:rPr>
                  <a:t>    C</a:t>
                </a:r>
                <a:r>
                  <a:rPr lang="en-US" altLang="zh-CN" sz="1400" baseline="-25000">
                    <a:latin typeface="Poppins" pitchFamily="2" charset="0"/>
                    <a:ea typeface="微软雅黑" panose="020B0503020204020204" pitchFamily="34" charset="-122"/>
                    <a:cs typeface="Poppins" pitchFamily="2" charset="0"/>
                  </a:rPr>
                  <a:t>L</a:t>
                </a:r>
                <a:endParaRPr lang="zh-CN" altLang="en-US" sz="1400" baseline="-25000">
                  <a:latin typeface="Poppins" pitchFamily="2" charset="0"/>
                  <a:ea typeface="微软雅黑" panose="020B0503020204020204" pitchFamily="34" charset="-122"/>
                  <a:cs typeface="Poppins" pitchFamily="2" charset="0"/>
                </a:endParaRPr>
              </a:p>
            </p:txBody>
          </p:sp>
          <p:sp>
            <p:nvSpPr>
              <p:cNvPr id="5181" name="TextBox 29"/>
              <p:cNvSpPr txBox="1">
                <a:spLocks noChangeArrowheads="1"/>
              </p:cNvSpPr>
              <p:nvPr/>
            </p:nvSpPr>
            <p:spPr bwMode="auto">
              <a:xfrm rot="5400000">
                <a:off x="4684505" y="3008724"/>
                <a:ext cx="996316" cy="307777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1400" dirty="0">
                    <a:latin typeface="Poppins" pitchFamily="2" charset="0"/>
                    <a:ea typeface="微软雅黑" panose="020B0503020204020204" pitchFamily="34" charset="-122"/>
                    <a:cs typeface="Poppins" pitchFamily="2" charset="0"/>
                  </a:rPr>
                  <a:t>C</a:t>
                </a:r>
                <a:r>
                  <a:rPr lang="en-US" altLang="zh-CN" sz="1400" baseline="-25000" dirty="0">
                    <a:latin typeface="Poppins" pitchFamily="2" charset="0"/>
                    <a:ea typeface="微软雅黑" panose="020B0503020204020204" pitchFamily="34" charset="-122"/>
                    <a:cs typeface="Poppins" pitchFamily="2" charset="0"/>
                  </a:rPr>
                  <a:t>H2</a:t>
                </a:r>
                <a:r>
                  <a:rPr lang="en-US" altLang="zh-CN" sz="1400" dirty="0">
                    <a:latin typeface="Poppins" pitchFamily="2" charset="0"/>
                    <a:ea typeface="微软雅黑" panose="020B0503020204020204" pitchFamily="34" charset="-122"/>
                    <a:cs typeface="Poppins" pitchFamily="2" charset="0"/>
                  </a:rPr>
                  <a:t>    C</a:t>
                </a:r>
                <a:r>
                  <a:rPr lang="en-US" altLang="zh-CN" sz="1400" baseline="-25000" dirty="0">
                    <a:latin typeface="Poppins" pitchFamily="2" charset="0"/>
                    <a:ea typeface="微软雅黑" panose="020B0503020204020204" pitchFamily="34" charset="-122"/>
                    <a:cs typeface="Poppins" pitchFamily="2" charset="0"/>
                  </a:rPr>
                  <a:t>H3</a:t>
                </a:r>
                <a:endParaRPr lang="zh-CN" altLang="en-US" sz="1400" baseline="-25000" dirty="0">
                  <a:latin typeface="Poppins" pitchFamily="2" charset="0"/>
                  <a:ea typeface="微软雅黑" panose="020B0503020204020204" pitchFamily="34" charset="-122"/>
                  <a:cs typeface="Poppins" pitchFamily="2" charset="0"/>
                </a:endParaRPr>
              </a:p>
            </p:txBody>
          </p:sp>
          <p:cxnSp>
            <p:nvCxnSpPr>
              <p:cNvPr id="230" name="直接箭头连接符 229"/>
              <p:cNvCxnSpPr/>
              <p:nvPr/>
            </p:nvCxnSpPr>
            <p:spPr>
              <a:xfrm rot="5400000">
                <a:off x="6369209" y="2050399"/>
                <a:ext cx="285881" cy="285699"/>
              </a:xfrm>
              <a:prstGeom prst="straightConnector1">
                <a:avLst/>
              </a:prstGeom>
              <a:ln w="12700">
                <a:solidFill>
                  <a:srgbClr val="397F6D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" name="直接箭头连接符 230"/>
              <p:cNvCxnSpPr/>
              <p:nvPr/>
            </p:nvCxnSpPr>
            <p:spPr>
              <a:xfrm rot="5400000" flipH="1" flipV="1">
                <a:off x="6089859" y="2336280"/>
                <a:ext cx="285881" cy="285699"/>
              </a:xfrm>
              <a:prstGeom prst="straightConnector1">
                <a:avLst/>
              </a:prstGeom>
              <a:ln w="12700">
                <a:solidFill>
                  <a:srgbClr val="397F6D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直接箭头连接符 231"/>
              <p:cNvCxnSpPr/>
              <p:nvPr/>
            </p:nvCxnSpPr>
            <p:spPr>
              <a:xfrm rot="16200000" flipH="1">
                <a:off x="5628567" y="3086627"/>
                <a:ext cx="929113" cy="0"/>
              </a:xfrm>
              <a:prstGeom prst="straightConnector1">
                <a:avLst/>
              </a:prstGeom>
              <a:ln w="12700">
                <a:solidFill>
                  <a:srgbClr val="397F6D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85" name="TextBox 33"/>
              <p:cNvSpPr txBox="1">
                <a:spLocks noChangeArrowheads="1"/>
              </p:cNvSpPr>
              <p:nvPr/>
            </p:nvSpPr>
            <p:spPr bwMode="auto">
              <a:xfrm>
                <a:off x="6429443" y="2142908"/>
                <a:ext cx="1438191" cy="2617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1100" b="1" dirty="0">
                    <a:solidFill>
                      <a:srgbClr val="377D6C"/>
                    </a:solidFill>
                    <a:latin typeface="Poppins" pitchFamily="2" charset="0"/>
                    <a:ea typeface="微软雅黑" panose="020B0503020204020204" pitchFamily="34" charset="-122"/>
                    <a:cs typeface="Poppins" pitchFamily="2" charset="0"/>
                  </a:rPr>
                  <a:t>Antigen binding</a:t>
                </a:r>
                <a:endParaRPr lang="zh-CN" altLang="en-US" sz="1100" b="1" dirty="0">
                  <a:solidFill>
                    <a:srgbClr val="377D6C"/>
                  </a:solidFill>
                  <a:latin typeface="Poppins" pitchFamily="2" charset="0"/>
                  <a:ea typeface="微软雅黑" panose="020B0503020204020204" pitchFamily="34" charset="-122"/>
                  <a:cs typeface="Poppins" pitchFamily="2" charset="0"/>
                </a:endParaRPr>
              </a:p>
            </p:txBody>
          </p:sp>
          <p:sp>
            <p:nvSpPr>
              <p:cNvPr id="5186" name="TextBox 34"/>
              <p:cNvSpPr txBox="1">
                <a:spLocks noChangeArrowheads="1"/>
              </p:cNvSpPr>
              <p:nvPr/>
            </p:nvSpPr>
            <p:spPr bwMode="auto">
              <a:xfrm>
                <a:off x="6072268" y="2941533"/>
                <a:ext cx="1615885" cy="2617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1100" b="1" dirty="0">
                    <a:solidFill>
                      <a:srgbClr val="377D6C"/>
                    </a:solidFill>
                    <a:latin typeface="Poppins" pitchFamily="2" charset="0"/>
                    <a:ea typeface="微软雅黑" panose="020B0503020204020204" pitchFamily="34" charset="-122"/>
                    <a:cs typeface="Poppins" pitchFamily="2" charset="0"/>
                  </a:rPr>
                  <a:t>Biological activity</a:t>
                </a:r>
                <a:endParaRPr lang="zh-CN" altLang="en-US" sz="1100" b="1" dirty="0">
                  <a:solidFill>
                    <a:srgbClr val="377D6C"/>
                  </a:solidFill>
                  <a:latin typeface="Poppins" pitchFamily="2" charset="0"/>
                  <a:ea typeface="微软雅黑" panose="020B0503020204020204" pitchFamily="34" charset="-122"/>
                  <a:cs typeface="Poppins" pitchFamily="2" charset="0"/>
                </a:endParaRPr>
              </a:p>
            </p:txBody>
          </p:sp>
          <p:sp>
            <p:nvSpPr>
              <p:cNvPr id="235" name="圆角矩形 234"/>
              <p:cNvSpPr/>
              <p:nvPr/>
            </p:nvSpPr>
            <p:spPr>
              <a:xfrm rot="2733055">
                <a:off x="4369149" y="2120243"/>
                <a:ext cx="806820" cy="168245"/>
              </a:xfrm>
              <a:prstGeom prst="roundRect">
                <a:avLst/>
              </a:prstGeom>
              <a:solidFill>
                <a:srgbClr val="78C2A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Poppins" pitchFamily="2" charset="0"/>
                  <a:ea typeface="微软雅黑" panose="020B0503020204020204" pitchFamily="34" charset="-122"/>
                  <a:cs typeface="Poppins" pitchFamily="2" charset="0"/>
                </a:endParaRPr>
              </a:p>
            </p:txBody>
          </p:sp>
          <p:sp>
            <p:nvSpPr>
              <p:cNvPr id="236" name="圆角矩形 235"/>
              <p:cNvSpPr/>
              <p:nvPr/>
            </p:nvSpPr>
            <p:spPr>
              <a:xfrm rot="8119557">
                <a:off x="5823297" y="2117013"/>
                <a:ext cx="806307" cy="168352"/>
              </a:xfrm>
              <a:prstGeom prst="roundRect">
                <a:avLst/>
              </a:prstGeom>
              <a:solidFill>
                <a:srgbClr val="78C2A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Poppins" pitchFamily="2" charset="0"/>
                  <a:ea typeface="微软雅黑" panose="020B0503020204020204" pitchFamily="34" charset="-122"/>
                  <a:cs typeface="Poppins" pitchFamily="2" charset="0"/>
                </a:endParaRPr>
              </a:p>
            </p:txBody>
          </p:sp>
        </p:grpSp>
        <p:cxnSp>
          <p:nvCxnSpPr>
            <p:cNvPr id="189" name="直接连接符 188"/>
            <p:cNvCxnSpPr/>
            <p:nvPr/>
          </p:nvCxnSpPr>
          <p:spPr>
            <a:xfrm>
              <a:off x="4429914" y="3357680"/>
              <a:ext cx="1785621" cy="1589"/>
            </a:xfrm>
            <a:prstGeom prst="line">
              <a:avLst/>
            </a:prstGeom>
            <a:ln>
              <a:solidFill>
                <a:schemeClr val="accent5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圆角矩形 189"/>
            <p:cNvSpPr/>
            <p:nvPr/>
          </p:nvSpPr>
          <p:spPr>
            <a:xfrm>
              <a:off x="4572764" y="3286211"/>
              <a:ext cx="357125" cy="142940"/>
            </a:xfrm>
            <a:prstGeom prst="roundRect">
              <a:avLst/>
            </a:prstGeom>
            <a:solidFill>
              <a:srgbClr val="78C2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ea typeface="微软雅黑" panose="020B0503020204020204" pitchFamily="34" charset="-122"/>
                <a:cs typeface="Poppins" pitchFamily="2" charset="0"/>
              </a:endParaRPr>
            </a:p>
          </p:txBody>
        </p:sp>
        <p:sp>
          <p:nvSpPr>
            <p:cNvPr id="5142" name="TextBox 41"/>
            <p:cNvSpPr>
              <a:spLocks noChangeArrowheads="1"/>
            </p:cNvSpPr>
            <p:nvPr/>
          </p:nvSpPr>
          <p:spPr bwMode="auto">
            <a:xfrm>
              <a:off x="4511197" y="3268928"/>
              <a:ext cx="571504" cy="255506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miter lim="800000"/>
            </a:ln>
          </p:spPr>
          <p:txBody>
            <a:bodyPr anchor="ctr">
              <a:spAutoFit/>
            </a:bodyPr>
            <a:lstStyle/>
            <a:p>
              <a:endParaRPr lang="zh-CN" altLang="en-US" sz="900" b="1">
                <a:solidFill>
                  <a:schemeClr val="bg1"/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endParaRPr>
            </a:p>
          </p:txBody>
        </p:sp>
        <p:sp>
          <p:nvSpPr>
            <p:cNvPr id="192" name="圆角矩形 191"/>
            <p:cNvSpPr/>
            <p:nvPr/>
          </p:nvSpPr>
          <p:spPr>
            <a:xfrm>
              <a:off x="5072738" y="3286211"/>
              <a:ext cx="357124" cy="142940"/>
            </a:xfrm>
            <a:prstGeom prst="roundRect">
              <a:avLst/>
            </a:prstGeom>
            <a:solidFill>
              <a:srgbClr val="78C2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ea typeface="微软雅黑" panose="020B0503020204020204" pitchFamily="34" charset="-122"/>
                <a:cs typeface="Poppins" pitchFamily="2" charset="0"/>
              </a:endParaRPr>
            </a:p>
          </p:txBody>
        </p:sp>
        <p:sp>
          <p:nvSpPr>
            <p:cNvPr id="193" name="圆角矩形 192"/>
            <p:cNvSpPr/>
            <p:nvPr/>
          </p:nvSpPr>
          <p:spPr>
            <a:xfrm>
              <a:off x="5715561" y="3286211"/>
              <a:ext cx="357125" cy="142940"/>
            </a:xfrm>
            <a:prstGeom prst="roundRect">
              <a:avLst/>
            </a:prstGeom>
            <a:solidFill>
              <a:srgbClr val="78C2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ea typeface="微软雅黑" panose="020B0503020204020204" pitchFamily="34" charset="-122"/>
                <a:cs typeface="Poppins" pitchFamily="2" charset="0"/>
              </a:endParaRPr>
            </a:p>
          </p:txBody>
        </p:sp>
        <p:sp>
          <p:nvSpPr>
            <p:cNvPr id="5145" name="TextBox 44"/>
            <p:cNvSpPr>
              <a:spLocks noChangeArrowheads="1"/>
            </p:cNvSpPr>
            <p:nvPr/>
          </p:nvSpPr>
          <p:spPr bwMode="auto">
            <a:xfrm>
              <a:off x="5011263" y="3268928"/>
              <a:ext cx="571504" cy="255506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miter lim="800000"/>
            </a:ln>
          </p:spPr>
          <p:txBody>
            <a:bodyPr anchor="ctr">
              <a:spAutoFit/>
            </a:bodyPr>
            <a:lstStyle/>
            <a:p>
              <a:endParaRPr lang="zh-CN" altLang="en-US" sz="900" b="1">
                <a:solidFill>
                  <a:schemeClr val="bg1"/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endParaRPr>
            </a:p>
          </p:txBody>
        </p:sp>
        <p:sp>
          <p:nvSpPr>
            <p:cNvPr id="5146" name="TextBox 45"/>
            <p:cNvSpPr>
              <a:spLocks noChangeArrowheads="1"/>
            </p:cNvSpPr>
            <p:nvPr/>
          </p:nvSpPr>
          <p:spPr bwMode="auto">
            <a:xfrm>
              <a:off x="5654298" y="3268928"/>
              <a:ext cx="571504" cy="255506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miter lim="800000"/>
            </a:ln>
          </p:spPr>
          <p:txBody>
            <a:bodyPr anchor="ctr">
              <a:spAutoFit/>
            </a:bodyPr>
            <a:lstStyle/>
            <a:p>
              <a:endParaRPr lang="zh-CN" altLang="en-US" sz="900" b="1">
                <a:solidFill>
                  <a:schemeClr val="bg1"/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endParaRPr>
            </a:p>
          </p:txBody>
        </p:sp>
        <p:sp>
          <p:nvSpPr>
            <p:cNvPr id="5147" name="TextBox 46"/>
            <p:cNvSpPr txBox="1">
              <a:spLocks noChangeArrowheads="1"/>
            </p:cNvSpPr>
            <p:nvPr/>
          </p:nvSpPr>
          <p:spPr bwMode="auto">
            <a:xfrm>
              <a:off x="4226803" y="3123731"/>
              <a:ext cx="428628" cy="24633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en-US" altLang="zh-CN" sz="1000" b="1" dirty="0">
                  <a:latin typeface="Poppins" pitchFamily="2" charset="0"/>
                  <a:ea typeface="微软雅黑" panose="020B0503020204020204" pitchFamily="34" charset="-122"/>
                  <a:cs typeface="Poppins" pitchFamily="2" charset="0"/>
                </a:rPr>
                <a:t>FR1</a:t>
              </a:r>
              <a:endParaRPr lang="zh-CN" altLang="en-US" sz="1000" b="1" dirty="0">
                <a:latin typeface="Poppins" pitchFamily="2" charset="0"/>
                <a:ea typeface="微软雅黑" panose="020B0503020204020204" pitchFamily="34" charset="-122"/>
                <a:cs typeface="Poppins" pitchFamily="2" charset="0"/>
              </a:endParaRPr>
            </a:p>
          </p:txBody>
        </p:sp>
        <p:sp>
          <p:nvSpPr>
            <p:cNvPr id="5148" name="TextBox 47"/>
            <p:cNvSpPr txBox="1">
              <a:spLocks noChangeArrowheads="1"/>
            </p:cNvSpPr>
            <p:nvPr/>
          </p:nvSpPr>
          <p:spPr bwMode="auto">
            <a:xfrm>
              <a:off x="4790323" y="3123731"/>
              <a:ext cx="428628" cy="24633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en-US" altLang="zh-CN" sz="1000" b="1" dirty="0">
                  <a:latin typeface="Poppins" pitchFamily="2" charset="0"/>
                  <a:ea typeface="微软雅黑" panose="020B0503020204020204" pitchFamily="34" charset="-122"/>
                  <a:cs typeface="Poppins" pitchFamily="2" charset="0"/>
                </a:rPr>
                <a:t>FR2</a:t>
              </a:r>
              <a:endParaRPr lang="zh-CN" altLang="en-US" sz="1000" b="1" dirty="0">
                <a:latin typeface="Poppins" pitchFamily="2" charset="0"/>
                <a:ea typeface="微软雅黑" panose="020B0503020204020204" pitchFamily="34" charset="-122"/>
                <a:cs typeface="Poppins" pitchFamily="2" charset="0"/>
              </a:endParaRPr>
            </a:p>
          </p:txBody>
        </p:sp>
        <p:sp>
          <p:nvSpPr>
            <p:cNvPr id="5149" name="TextBox 48"/>
            <p:cNvSpPr txBox="1">
              <a:spLocks noChangeArrowheads="1"/>
            </p:cNvSpPr>
            <p:nvPr/>
          </p:nvSpPr>
          <p:spPr bwMode="auto">
            <a:xfrm>
              <a:off x="5385640" y="3123731"/>
              <a:ext cx="428628" cy="24633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en-US" altLang="zh-CN" sz="1000" b="1">
                  <a:latin typeface="Poppins" pitchFamily="2" charset="0"/>
                  <a:ea typeface="微软雅黑" panose="020B0503020204020204" pitchFamily="34" charset="-122"/>
                  <a:cs typeface="Poppins" pitchFamily="2" charset="0"/>
                </a:rPr>
                <a:t>FR3</a:t>
              </a:r>
              <a:endParaRPr lang="zh-CN" altLang="en-US" sz="1000" b="1">
                <a:latin typeface="Poppins" pitchFamily="2" charset="0"/>
                <a:ea typeface="微软雅黑" panose="020B0503020204020204" pitchFamily="34" charset="-122"/>
                <a:cs typeface="Poppins" pitchFamily="2" charset="0"/>
              </a:endParaRPr>
            </a:p>
          </p:txBody>
        </p:sp>
        <p:sp>
          <p:nvSpPr>
            <p:cNvPr id="5150" name="TextBox 49"/>
            <p:cNvSpPr txBox="1">
              <a:spLocks noChangeArrowheads="1"/>
            </p:cNvSpPr>
            <p:nvPr/>
          </p:nvSpPr>
          <p:spPr bwMode="auto">
            <a:xfrm>
              <a:off x="5980957" y="3123731"/>
              <a:ext cx="428628" cy="24633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en-US" altLang="zh-CN" sz="1000" b="1">
                  <a:latin typeface="Poppins" pitchFamily="2" charset="0"/>
                  <a:ea typeface="微软雅黑" panose="020B0503020204020204" pitchFamily="34" charset="-122"/>
                  <a:cs typeface="Poppins" pitchFamily="2" charset="0"/>
                </a:rPr>
                <a:t>FR4</a:t>
              </a:r>
              <a:endParaRPr lang="zh-CN" altLang="en-US" sz="1000" b="1">
                <a:latin typeface="Poppins" pitchFamily="2" charset="0"/>
                <a:ea typeface="微软雅黑" panose="020B0503020204020204" pitchFamily="34" charset="-122"/>
                <a:cs typeface="Poppins" pitchFamily="2" charset="0"/>
              </a:endParaRPr>
            </a:p>
          </p:txBody>
        </p:sp>
        <p:cxnSp>
          <p:nvCxnSpPr>
            <p:cNvPr id="207" name="直接箭头连接符 206"/>
            <p:cNvCxnSpPr/>
            <p:nvPr/>
          </p:nvCxnSpPr>
          <p:spPr>
            <a:xfrm rot="10800000" flipV="1">
              <a:off x="4287065" y="2142687"/>
              <a:ext cx="1714196" cy="100058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8" name="直接箭头连接符 207"/>
            <p:cNvCxnSpPr/>
            <p:nvPr/>
          </p:nvCxnSpPr>
          <p:spPr>
            <a:xfrm rot="16200000" flipH="1">
              <a:off x="5929609" y="2714494"/>
              <a:ext cx="714702" cy="14285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5131" name="Picture 52" descr="D:\桌面\07讲课李雁PPT\图片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1639888"/>
            <a:ext cx="3409950" cy="273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2" name="TextBox 34"/>
          <p:cNvSpPr txBox="1">
            <a:spLocks noChangeArrowheads="1"/>
          </p:cNvSpPr>
          <p:nvPr/>
        </p:nvSpPr>
        <p:spPr bwMode="auto">
          <a:xfrm>
            <a:off x="2268538" y="3297238"/>
            <a:ext cx="1439862" cy="431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1100" b="1" dirty="0"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Foreign particle binding site</a:t>
            </a:r>
            <a:endParaRPr lang="zh-CN" altLang="en-US" sz="1100" b="1" dirty="0"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sp>
        <p:nvSpPr>
          <p:cNvPr id="5133" name="TextBox 34"/>
          <p:cNvSpPr txBox="1">
            <a:spLocks noChangeArrowheads="1"/>
          </p:cNvSpPr>
          <p:nvPr/>
        </p:nvSpPr>
        <p:spPr bwMode="auto">
          <a:xfrm>
            <a:off x="323850" y="3297238"/>
            <a:ext cx="1439863" cy="431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1100" b="1" dirty="0"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Foreign particle binding site</a:t>
            </a:r>
            <a:endParaRPr lang="zh-CN" altLang="en-US" sz="1100" b="1" dirty="0"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sp>
        <p:nvSpPr>
          <p:cNvPr id="5134" name="TextBox 52"/>
          <p:cNvSpPr txBox="1">
            <a:spLocks noChangeArrowheads="1"/>
          </p:cNvSpPr>
          <p:nvPr/>
        </p:nvSpPr>
        <p:spPr bwMode="auto">
          <a:xfrm>
            <a:off x="4021138" y="3635375"/>
            <a:ext cx="503237" cy="231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900" b="1">
                <a:solidFill>
                  <a:schemeClr val="bg1"/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CDR1</a:t>
            </a:r>
            <a:endParaRPr lang="zh-CN" altLang="en-US" sz="900" b="1">
              <a:solidFill>
                <a:schemeClr val="bg1"/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sp>
        <p:nvSpPr>
          <p:cNvPr id="5135" name="TextBox 54"/>
          <p:cNvSpPr txBox="1">
            <a:spLocks noChangeArrowheads="1"/>
          </p:cNvSpPr>
          <p:nvPr/>
        </p:nvSpPr>
        <p:spPr bwMode="auto">
          <a:xfrm>
            <a:off x="4513263" y="3635375"/>
            <a:ext cx="504825" cy="231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900" b="1">
                <a:solidFill>
                  <a:schemeClr val="bg1"/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CDR2</a:t>
            </a:r>
            <a:endParaRPr lang="zh-CN" altLang="en-US" sz="900" b="1">
              <a:solidFill>
                <a:schemeClr val="bg1"/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sp>
        <p:nvSpPr>
          <p:cNvPr id="5136" name="TextBox 55"/>
          <p:cNvSpPr txBox="1">
            <a:spLocks noChangeArrowheads="1"/>
          </p:cNvSpPr>
          <p:nvPr/>
        </p:nvSpPr>
        <p:spPr bwMode="auto">
          <a:xfrm>
            <a:off x="5157788" y="3635375"/>
            <a:ext cx="504825" cy="231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900" b="1">
                <a:solidFill>
                  <a:schemeClr val="bg1"/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CDR3</a:t>
            </a:r>
            <a:endParaRPr lang="zh-CN" altLang="en-US" sz="900" b="1">
              <a:solidFill>
                <a:schemeClr val="bg1"/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cxnSp>
        <p:nvCxnSpPr>
          <p:cNvPr id="243" name="直接连接符 242"/>
          <p:cNvCxnSpPr/>
          <p:nvPr/>
        </p:nvCxnSpPr>
        <p:spPr bwMode="auto">
          <a:xfrm rot="10800000" flipH="1">
            <a:off x="5857875" y="2633663"/>
            <a:ext cx="146050" cy="12065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 bwMode="auto">
          <a:xfrm rot="10800000" flipH="1">
            <a:off x="6056958" y="2421254"/>
            <a:ext cx="146050" cy="12065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 bwMode="auto">
          <a:xfrm rot="16200000" flipH="1">
            <a:off x="7301547" y="2625428"/>
            <a:ext cx="135396" cy="11948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 bwMode="auto">
          <a:xfrm rot="10800000" flipH="1">
            <a:off x="6657674" y="3605220"/>
            <a:ext cx="169862" cy="1587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 bwMode="auto">
          <a:xfrm>
            <a:off x="0" y="123825"/>
            <a:ext cx="3708400" cy="360363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461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pic>
        <p:nvPicPr>
          <p:cNvPr id="6151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950" y="138113"/>
            <a:ext cx="1493838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组合 214"/>
          <p:cNvGrpSpPr/>
          <p:nvPr/>
        </p:nvGrpSpPr>
        <p:grpSpPr bwMode="auto">
          <a:xfrm>
            <a:off x="8316913" y="195263"/>
            <a:ext cx="684212" cy="190500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4" name="组合 13"/>
          <p:cNvGrpSpPr/>
          <p:nvPr/>
        </p:nvGrpSpPr>
        <p:grpSpPr bwMode="auto">
          <a:xfrm>
            <a:off x="628650" y="1238250"/>
            <a:ext cx="3259138" cy="3494088"/>
            <a:chOff x="628194" y="1028700"/>
            <a:chExt cx="3258874" cy="3493740"/>
          </a:xfrm>
        </p:grpSpPr>
        <p:pic>
          <p:nvPicPr>
            <p:cNvPr id="6158" name="Picture 13" descr="D:\桌面\图片3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28194" y="1192440"/>
              <a:ext cx="3258874" cy="333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椭圆 13"/>
            <p:cNvSpPr/>
            <p:nvPr/>
          </p:nvSpPr>
          <p:spPr bwMode="auto">
            <a:xfrm rot="2529213">
              <a:off x="777407" y="1028700"/>
              <a:ext cx="723841" cy="1852428"/>
            </a:xfrm>
            <a:prstGeom prst="ellipse">
              <a:avLst/>
            </a:prstGeom>
            <a:noFill/>
            <a:ln w="25400">
              <a:solidFill>
                <a:srgbClr val="397F6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</p:grpSp>
      <p:grpSp>
        <p:nvGrpSpPr>
          <p:cNvPr id="5" name="组合 13"/>
          <p:cNvGrpSpPr/>
          <p:nvPr/>
        </p:nvGrpSpPr>
        <p:grpSpPr bwMode="auto">
          <a:xfrm>
            <a:off x="4071938" y="1571618"/>
            <a:ext cx="4676775" cy="2916238"/>
            <a:chOff x="4143372" y="1000113"/>
            <a:chExt cx="4245472" cy="2964208"/>
          </a:xfrm>
        </p:grpSpPr>
        <p:sp>
          <p:nvSpPr>
            <p:cNvPr id="16" name="圆角矩形 15"/>
            <p:cNvSpPr/>
            <p:nvPr/>
          </p:nvSpPr>
          <p:spPr>
            <a:xfrm>
              <a:off x="4143372" y="1000113"/>
              <a:ext cx="4245472" cy="2964208"/>
            </a:xfrm>
            <a:prstGeom prst="roundRect">
              <a:avLst/>
            </a:prstGeom>
            <a:solidFill>
              <a:srgbClr val="377D6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dirty="0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6157" name="TextBox 9"/>
            <p:cNvSpPr txBox="1">
              <a:spLocks noChangeArrowheads="1"/>
            </p:cNvSpPr>
            <p:nvPr/>
          </p:nvSpPr>
          <p:spPr bwMode="auto">
            <a:xfrm>
              <a:off x="4285703" y="1135506"/>
              <a:ext cx="4019640" cy="272170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buFont typeface="Wingdings" panose="05000000000000000000" pitchFamily="2" charset="2"/>
                <a:buChar char="u"/>
              </a:pPr>
              <a:r>
                <a:rPr lang="zh-CN" altLang="en-US" sz="1600" b="1" dirty="0">
                  <a:solidFill>
                    <a:schemeClr val="bg1"/>
                  </a:solidFill>
                  <a:latin typeface="思源黑体 CN Normal" pitchFamily="34" charset="-122"/>
                  <a:ea typeface="思源黑体 CN Normal" pitchFamily="34" charset="-122"/>
                </a:rPr>
                <a:t> 独特型（</a:t>
              </a:r>
              <a:r>
                <a:rPr lang="en-US" altLang="zh-CN" sz="1600" b="1" dirty="0" err="1">
                  <a:solidFill>
                    <a:schemeClr val="bg1"/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Idiotype</a:t>
              </a:r>
              <a:r>
                <a:rPr lang="zh-CN" altLang="en-US" sz="1600" b="1" dirty="0">
                  <a:solidFill>
                    <a:schemeClr val="bg1"/>
                  </a:solidFill>
                  <a:latin typeface="思源黑体 CN Normal" pitchFamily="34" charset="-122"/>
                  <a:ea typeface="思源黑体 CN Normal" pitchFamily="34" charset="-122"/>
                </a:rPr>
                <a:t>）</a:t>
              </a:r>
              <a:endParaRPr lang="en-US" altLang="zh-CN" sz="1600" b="1" dirty="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思源黑体 CN Normal" pitchFamily="34" charset="-122"/>
                  <a:ea typeface="思源黑体 CN Normal" pitchFamily="34" charset="-122"/>
                </a:rPr>
                <a:t>抗体分子可变区上的特异抗原表位群，</a:t>
              </a:r>
              <a:endParaRPr lang="en-US" altLang="zh-CN" sz="1600" dirty="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思源黑体 CN Normal" pitchFamily="34" charset="-122"/>
                  <a:ea typeface="思源黑体 CN Normal" pitchFamily="34" charset="-122"/>
                </a:rPr>
                <a:t>主要是由于超变区的氨基酸的差异决定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思源黑体 CN Normal" pitchFamily="34" charset="-122"/>
                  <a:ea typeface="思源黑体 CN Normal" pitchFamily="34" charset="-122"/>
                </a:rPr>
                <a:t>的</a:t>
              </a:r>
              <a:endParaRPr lang="en-US" altLang="zh-CN" sz="1600" dirty="0" smtClean="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1600" dirty="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endParaRP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u"/>
              </a:pPr>
              <a:r>
                <a:rPr lang="zh-CN" altLang="en-US" sz="1600" b="1" dirty="0">
                  <a:solidFill>
                    <a:schemeClr val="bg1"/>
                  </a:solidFill>
                  <a:latin typeface="思源黑体 CN Normal" pitchFamily="34" charset="-122"/>
                  <a:ea typeface="思源黑体 CN Normal" pitchFamily="34" charset="-122"/>
                </a:rPr>
                <a:t> 抗独特型抗体（</a:t>
              </a:r>
              <a:r>
                <a:rPr lang="en-US" altLang="zh-CN" sz="1600" b="1" dirty="0">
                  <a:solidFill>
                    <a:schemeClr val="bg1"/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Anti- </a:t>
              </a:r>
              <a:r>
                <a:rPr lang="en-US" altLang="zh-CN" sz="1600" b="1" dirty="0" err="1">
                  <a:solidFill>
                    <a:schemeClr val="bg1"/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idiotype</a:t>
              </a:r>
              <a:r>
                <a:rPr lang="en-US" altLang="zh-CN" sz="1600" b="1" dirty="0">
                  <a:solidFill>
                    <a:schemeClr val="bg1"/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 </a:t>
              </a:r>
              <a:r>
                <a:rPr lang="en-US" altLang="zh-CN" sz="1600" b="1" dirty="0" smtClean="0">
                  <a:solidFill>
                    <a:schemeClr val="bg1"/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Antibody, Anti-ID </a:t>
              </a:r>
              <a:r>
                <a:rPr lang="zh-CN" altLang="en-US" sz="1600" b="1" dirty="0" smtClean="0">
                  <a:solidFill>
                    <a:schemeClr val="bg1"/>
                  </a:solidFill>
                  <a:latin typeface="思源黑体 CN Normal" pitchFamily="34" charset="-122"/>
                  <a:ea typeface="思源黑体 CN Normal" pitchFamily="34" charset="-122"/>
                </a:rPr>
                <a:t>抗体）</a:t>
              </a:r>
              <a:endParaRPr lang="en-US" altLang="zh-CN" sz="1600" b="1" dirty="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chemeClr val="bg1"/>
                  </a:solidFill>
                  <a:latin typeface="思源黑体 CN Normal" pitchFamily="34" charset="-122"/>
                  <a:ea typeface="思源黑体 CN Normal" pitchFamily="34" charset="-122"/>
                </a:rPr>
                <a:t>识别抗体</a:t>
              </a:r>
              <a:r>
                <a:rPr lang="zh-CN" altLang="en-US" sz="1600" dirty="0">
                  <a:solidFill>
                    <a:schemeClr val="bg1"/>
                  </a:solidFill>
                  <a:latin typeface="思源黑体 CN Normal" pitchFamily="34" charset="-122"/>
                  <a:ea typeface="思源黑体 CN Normal" pitchFamily="34" charset="-122"/>
                </a:rPr>
                <a:t>独特型的抗抗体</a:t>
              </a:r>
              <a:endParaRPr lang="en-US" altLang="zh-CN" sz="1600" dirty="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endParaRPr>
            </a:p>
          </p:txBody>
        </p:sp>
      </p:grpSp>
      <p:sp>
        <p:nvSpPr>
          <p:cNvPr id="6155" name="TextBox 20"/>
          <p:cNvSpPr txBox="1">
            <a:spLocks noChangeArrowheads="1"/>
          </p:cNvSpPr>
          <p:nvPr/>
        </p:nvSpPr>
        <p:spPr bwMode="auto">
          <a:xfrm>
            <a:off x="395288" y="720725"/>
            <a:ext cx="34290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抗独特型抗体</a:t>
            </a:r>
            <a:endParaRPr lang="zh-CN" altLang="en-US" sz="2400" b="1" dirty="0">
              <a:solidFill>
                <a:srgbClr val="377D6C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 bwMode="auto">
          <a:xfrm>
            <a:off x="0" y="123825"/>
            <a:ext cx="3708400" cy="360363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461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pic>
        <p:nvPicPr>
          <p:cNvPr id="7175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950" y="138113"/>
            <a:ext cx="1493838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组合 214"/>
          <p:cNvGrpSpPr/>
          <p:nvPr/>
        </p:nvGrpSpPr>
        <p:grpSpPr bwMode="auto">
          <a:xfrm>
            <a:off x="8316913" y="195263"/>
            <a:ext cx="684212" cy="190500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7177" name="TextBox 2"/>
          <p:cNvSpPr txBox="1">
            <a:spLocks noChangeArrowheads="1"/>
          </p:cNvSpPr>
          <p:nvPr/>
        </p:nvSpPr>
        <p:spPr bwMode="auto">
          <a:xfrm>
            <a:off x="395288" y="720725"/>
            <a:ext cx="4071937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抗独特型抗体分类</a:t>
            </a:r>
            <a:endParaRPr lang="zh-CN" altLang="en-US" sz="2400" b="1" dirty="0">
              <a:solidFill>
                <a:srgbClr val="377D6C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7178" name="TextBox 67"/>
          <p:cNvSpPr txBox="1">
            <a:spLocks noChangeArrowheads="1"/>
          </p:cNvSpPr>
          <p:nvPr/>
        </p:nvSpPr>
        <p:spPr bwMode="auto">
          <a:xfrm>
            <a:off x="571500" y="3779838"/>
            <a:ext cx="3714750" cy="1200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600" dirty="0">
                <a:latin typeface="思源黑体 CN Normal" pitchFamily="34" charset="-122"/>
                <a:ea typeface="思源黑体 CN Normal" pitchFamily="34" charset="-122"/>
              </a:rPr>
              <a:t>抗原阻断型</a:t>
            </a:r>
            <a:r>
              <a:rPr lang="en-US" altLang="zh-CN" sz="1600" dirty="0">
                <a:latin typeface="思源黑体 CN Normal" pitchFamily="34" charset="-122"/>
                <a:ea typeface="思源黑体 CN Normal" pitchFamily="34" charset="-122"/>
              </a:rPr>
              <a:t>/</a:t>
            </a:r>
            <a:r>
              <a:rPr lang="zh-CN" altLang="en-US" sz="1600" dirty="0">
                <a:latin typeface="思源黑体 CN Normal" pitchFamily="34" charset="-122"/>
                <a:ea typeface="思源黑体 CN Normal" pitchFamily="34" charset="-122"/>
              </a:rPr>
              <a:t>竞争型</a:t>
            </a:r>
            <a:endParaRPr lang="en-US" altLang="zh-CN" sz="1600" dirty="0">
              <a:latin typeface="思源黑体 CN Normal" pitchFamily="34" charset="-122"/>
              <a:ea typeface="思源黑体 CN Normal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en-US" altLang="zh-CN" sz="1200" dirty="0">
                <a:latin typeface="思源黑体 CN Normal" pitchFamily="34" charset="-122"/>
                <a:ea typeface="思源黑体 CN Normal" pitchFamily="34" charset="-122"/>
              </a:rPr>
              <a:t>Anti-ID </a:t>
            </a:r>
            <a:r>
              <a:rPr lang="zh-CN" altLang="en-US" sz="1200" dirty="0">
                <a:latin typeface="思源黑体 CN Normal" pitchFamily="34" charset="-122"/>
                <a:ea typeface="思源黑体 CN Normal" pitchFamily="34" charset="-122"/>
              </a:rPr>
              <a:t>抗体和抗体药的结合可以被靶标蛋白阻断</a:t>
            </a:r>
            <a:endParaRPr lang="en-US" altLang="zh-CN" sz="1200" dirty="0">
              <a:latin typeface="思源黑体 CN Normal" pitchFamily="34" charset="-122"/>
              <a:ea typeface="思源黑体 CN Normal" pitchFamily="34" charset="-122"/>
            </a:endParaRPr>
          </a:p>
          <a:p>
            <a:endParaRPr lang="zh-CN" altLang="en-US" sz="1600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7179" name="TextBox 68"/>
          <p:cNvSpPr txBox="1">
            <a:spLocks noChangeArrowheads="1"/>
          </p:cNvSpPr>
          <p:nvPr/>
        </p:nvSpPr>
        <p:spPr bwMode="auto">
          <a:xfrm>
            <a:off x="4714875" y="3779838"/>
            <a:ext cx="3357563" cy="1200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600" dirty="0">
                <a:latin typeface="思源黑体 CN Normal" pitchFamily="34" charset="-122"/>
                <a:ea typeface="思源黑体 CN Normal" pitchFamily="34" charset="-122"/>
              </a:rPr>
              <a:t>抗原非阻断型</a:t>
            </a:r>
            <a:r>
              <a:rPr lang="en-US" altLang="zh-CN" sz="1600" dirty="0">
                <a:latin typeface="思源黑体 CN Normal" pitchFamily="34" charset="-122"/>
                <a:ea typeface="思源黑体 CN Normal" pitchFamily="34" charset="-122"/>
              </a:rPr>
              <a:t>/</a:t>
            </a:r>
            <a:r>
              <a:rPr lang="zh-CN" altLang="en-US" sz="1600" dirty="0">
                <a:latin typeface="思源黑体 CN Normal" pitchFamily="34" charset="-122"/>
                <a:ea typeface="思源黑体 CN Normal" pitchFamily="34" charset="-122"/>
              </a:rPr>
              <a:t>非竞争型</a:t>
            </a:r>
            <a:endParaRPr lang="en-US" altLang="zh-CN" sz="1600" dirty="0">
              <a:latin typeface="思源黑体 CN Normal" pitchFamily="34" charset="-122"/>
              <a:ea typeface="思源黑体 CN Normal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en-US" altLang="zh-CN" sz="1200" dirty="0">
                <a:latin typeface="思源黑体 CN Normal" pitchFamily="34" charset="-122"/>
                <a:ea typeface="思源黑体 CN Normal" pitchFamily="34" charset="-122"/>
              </a:rPr>
              <a:t>Anti-ID </a:t>
            </a:r>
            <a:r>
              <a:rPr lang="zh-CN" altLang="en-US" sz="1200" dirty="0">
                <a:latin typeface="思源黑体 CN Normal" pitchFamily="34" charset="-122"/>
                <a:ea typeface="思源黑体 CN Normal" pitchFamily="34" charset="-122"/>
              </a:rPr>
              <a:t>抗体和抗体药的结合不被靶标蛋白阻断</a:t>
            </a:r>
            <a:endParaRPr lang="en-US" altLang="zh-CN" sz="1600" dirty="0">
              <a:latin typeface="思源黑体 CN Normal" pitchFamily="34" charset="-122"/>
              <a:ea typeface="思源黑体 CN Normal" pitchFamily="34" charset="-122"/>
            </a:endParaRPr>
          </a:p>
          <a:p>
            <a:pPr algn="ctr"/>
            <a:endParaRPr lang="zh-CN" altLang="en-US" sz="1600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grpSp>
        <p:nvGrpSpPr>
          <p:cNvPr id="4" name="组合 108"/>
          <p:cNvGrpSpPr/>
          <p:nvPr/>
        </p:nvGrpSpPr>
        <p:grpSpPr bwMode="auto">
          <a:xfrm>
            <a:off x="857250" y="1527175"/>
            <a:ext cx="3143250" cy="2093913"/>
            <a:chOff x="857250" y="1071563"/>
            <a:chExt cx="3143250" cy="2093912"/>
          </a:xfrm>
        </p:grpSpPr>
        <p:sp>
          <p:nvSpPr>
            <p:cNvPr id="16" name="椭圆 15"/>
            <p:cNvSpPr>
              <a:spLocks noChangeAspect="1"/>
            </p:cNvSpPr>
            <p:nvPr/>
          </p:nvSpPr>
          <p:spPr bwMode="auto">
            <a:xfrm>
              <a:off x="2428875" y="1851025"/>
              <a:ext cx="228600" cy="215900"/>
            </a:xfrm>
            <a:prstGeom prst="ellipse">
              <a:avLst/>
            </a:prstGeom>
            <a:solidFill>
              <a:srgbClr val="78C2AF"/>
            </a:solidFill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7211" name="TextBox 61"/>
            <p:cNvSpPr txBox="1">
              <a:spLocks noChangeArrowheads="1"/>
            </p:cNvSpPr>
            <p:nvPr/>
          </p:nvSpPr>
          <p:spPr bwMode="auto">
            <a:xfrm>
              <a:off x="2643188" y="2071688"/>
              <a:ext cx="1004887" cy="24606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1000" b="1" dirty="0">
                  <a:latin typeface="思源黑体 CN Normal" pitchFamily="34" charset="-122"/>
                  <a:ea typeface="思源黑体 CN Normal" pitchFamily="34" charset="-122"/>
                </a:rPr>
                <a:t>靶标蛋白</a:t>
              </a:r>
              <a:endParaRPr lang="zh-CN" altLang="en-US" sz="1000" b="1" dirty="0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grpSp>
          <p:nvGrpSpPr>
            <p:cNvPr id="5" name="组合 48"/>
            <p:cNvGrpSpPr/>
            <p:nvPr/>
          </p:nvGrpSpPr>
          <p:grpSpPr bwMode="auto">
            <a:xfrm>
              <a:off x="2773363" y="1293813"/>
              <a:ext cx="406400" cy="555625"/>
              <a:chOff x="2772767" y="1293813"/>
              <a:chExt cx="406400" cy="555551"/>
            </a:xfrm>
          </p:grpSpPr>
          <p:sp>
            <p:nvSpPr>
              <p:cNvPr id="30" name="圆角矩形 29"/>
              <p:cNvSpPr/>
              <p:nvPr/>
            </p:nvSpPr>
            <p:spPr bwMode="auto">
              <a:xfrm rot="12894838">
                <a:off x="2960092" y="1722381"/>
                <a:ext cx="185737" cy="47619"/>
              </a:xfrm>
              <a:prstGeom prst="roundRect">
                <a:avLst/>
              </a:prstGeom>
              <a:solidFill>
                <a:srgbClr val="47B897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  <p:sp>
            <p:nvSpPr>
              <p:cNvPr id="31" name="圆角矩形 30"/>
              <p:cNvSpPr/>
              <p:nvPr/>
            </p:nvSpPr>
            <p:spPr bwMode="auto">
              <a:xfrm rot="16200000">
                <a:off x="2766445" y="1485872"/>
                <a:ext cx="417456" cy="33338"/>
              </a:xfrm>
              <a:prstGeom prst="roundRect">
                <a:avLst/>
              </a:prstGeom>
              <a:solidFill>
                <a:srgbClr val="47B897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  <p:sp>
            <p:nvSpPr>
              <p:cNvPr id="32" name="圆角矩形 31"/>
              <p:cNvSpPr/>
              <p:nvPr/>
            </p:nvSpPr>
            <p:spPr bwMode="auto">
              <a:xfrm rot="18818254">
                <a:off x="2750554" y="1731901"/>
                <a:ext cx="187300" cy="47625"/>
              </a:xfrm>
              <a:prstGeom prst="roundRect">
                <a:avLst/>
              </a:prstGeom>
              <a:solidFill>
                <a:srgbClr val="47B897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  <p:sp>
            <p:nvSpPr>
              <p:cNvPr id="33" name="圆角矩形 32"/>
              <p:cNvSpPr/>
              <p:nvPr/>
            </p:nvSpPr>
            <p:spPr bwMode="auto">
              <a:xfrm rot="16200000">
                <a:off x="2699770" y="1485872"/>
                <a:ext cx="417456" cy="33338"/>
              </a:xfrm>
              <a:prstGeom prst="roundRect">
                <a:avLst/>
              </a:prstGeom>
              <a:solidFill>
                <a:srgbClr val="47B897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  <p:sp>
            <p:nvSpPr>
              <p:cNvPr id="34" name="圆角矩形 33"/>
              <p:cNvSpPr/>
              <p:nvPr/>
            </p:nvSpPr>
            <p:spPr bwMode="auto">
              <a:xfrm rot="12894838">
                <a:off x="2993429" y="1641429"/>
                <a:ext cx="185738" cy="47619"/>
              </a:xfrm>
              <a:prstGeom prst="roundRect">
                <a:avLst/>
              </a:prstGeom>
              <a:solidFill>
                <a:srgbClr val="47B897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  <p:sp>
            <p:nvSpPr>
              <p:cNvPr id="35" name="圆角矩形 34"/>
              <p:cNvSpPr/>
              <p:nvPr/>
            </p:nvSpPr>
            <p:spPr bwMode="auto">
              <a:xfrm rot="18818254">
                <a:off x="2702135" y="1662855"/>
                <a:ext cx="187300" cy="46037"/>
              </a:xfrm>
              <a:prstGeom prst="roundRect">
                <a:avLst/>
              </a:prstGeom>
              <a:solidFill>
                <a:srgbClr val="47B897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</p:grpSp>
        <p:sp>
          <p:nvSpPr>
            <p:cNvPr id="7213" name="TextBox 62"/>
            <p:cNvSpPr txBox="1">
              <a:spLocks noChangeArrowheads="1"/>
            </p:cNvSpPr>
            <p:nvPr/>
          </p:nvSpPr>
          <p:spPr bwMode="auto">
            <a:xfrm>
              <a:off x="2663825" y="1071563"/>
              <a:ext cx="1336675" cy="24606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en-US" altLang="zh-CN" sz="1000" b="1" dirty="0">
                  <a:latin typeface="思源黑体 CN Normal" pitchFamily="34" charset="-122"/>
                  <a:ea typeface="思源黑体 CN Normal" pitchFamily="34" charset="-122"/>
                </a:rPr>
                <a:t>Anti-ID </a:t>
              </a:r>
              <a:r>
                <a:rPr lang="zh-CN" altLang="en-US" sz="1000" b="1" dirty="0">
                  <a:latin typeface="思源黑体 CN Normal" pitchFamily="34" charset="-122"/>
                  <a:ea typeface="思源黑体 CN Normal" pitchFamily="34" charset="-122"/>
                </a:rPr>
                <a:t>抗体</a:t>
              </a:r>
              <a:endParaRPr lang="zh-CN" altLang="en-US" sz="1000" b="1" dirty="0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7214" name="TextBox 59"/>
            <p:cNvSpPr txBox="1">
              <a:spLocks noChangeArrowheads="1"/>
            </p:cNvSpPr>
            <p:nvPr/>
          </p:nvSpPr>
          <p:spPr bwMode="auto">
            <a:xfrm>
              <a:off x="857250" y="2919413"/>
              <a:ext cx="2008188" cy="24606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1000" b="1">
                  <a:latin typeface="思源黑体 CN Normal" pitchFamily="34" charset="-122"/>
                  <a:ea typeface="思源黑体 CN Normal" pitchFamily="34" charset="-122"/>
                </a:rPr>
                <a:t>治疗性抗体药物</a:t>
              </a:r>
              <a:endParaRPr lang="zh-CN" altLang="en-US" sz="1000" b="1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grpSp>
          <p:nvGrpSpPr>
            <p:cNvPr id="6" name="组合 59"/>
            <p:cNvGrpSpPr/>
            <p:nvPr/>
          </p:nvGrpSpPr>
          <p:grpSpPr>
            <a:xfrm>
              <a:off x="1624484" y="2110606"/>
              <a:ext cx="723429" cy="950345"/>
              <a:chOff x="1624484" y="2085975"/>
              <a:chExt cx="723429" cy="950345"/>
            </a:xfrm>
            <a:solidFill>
              <a:srgbClr val="377D6C"/>
            </a:solidFill>
          </p:grpSpPr>
          <p:sp>
            <p:nvSpPr>
              <p:cNvPr id="22" name="圆角矩形 21"/>
              <p:cNvSpPr/>
              <p:nvPr/>
            </p:nvSpPr>
            <p:spPr bwMode="auto">
              <a:xfrm rot="2094838">
                <a:off x="1700113" y="2224782"/>
                <a:ext cx="327025" cy="80963"/>
              </a:xfrm>
              <a:prstGeom prst="roundRect">
                <a:avLst/>
              </a:pr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  <p:sp>
            <p:nvSpPr>
              <p:cNvPr id="23" name="圆角矩形 22"/>
              <p:cNvSpPr/>
              <p:nvPr/>
            </p:nvSpPr>
            <p:spPr bwMode="auto">
              <a:xfrm rot="5400000">
                <a:off x="1633438" y="2648969"/>
                <a:ext cx="715964" cy="58737"/>
              </a:xfrm>
              <a:prstGeom prst="roundRect">
                <a:avLst/>
              </a:pr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  <p:sp>
            <p:nvSpPr>
              <p:cNvPr id="24" name="圆角矩形 23"/>
              <p:cNvSpPr/>
              <p:nvPr/>
            </p:nvSpPr>
            <p:spPr bwMode="auto">
              <a:xfrm rot="8018254">
                <a:off x="2142332" y="2280444"/>
                <a:ext cx="328612" cy="82550"/>
              </a:xfrm>
              <a:prstGeom prst="roundRect">
                <a:avLst/>
              </a:pr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  <p:cxnSp>
            <p:nvCxnSpPr>
              <p:cNvPr id="25" name="直接连接符 24"/>
              <p:cNvCxnSpPr/>
              <p:nvPr/>
            </p:nvCxnSpPr>
            <p:spPr bwMode="auto">
              <a:xfrm>
                <a:off x="1968500" y="2390775"/>
                <a:ext cx="150813" cy="1588"/>
              </a:xfrm>
              <a:prstGeom prst="line">
                <a:avLst/>
              </a:prstGeom>
              <a:grpFill/>
              <a:ln>
                <a:noFill/>
              </a:ln>
              <a:effectLst/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圆角矩形 25"/>
              <p:cNvSpPr/>
              <p:nvPr/>
            </p:nvSpPr>
            <p:spPr bwMode="auto">
              <a:xfrm rot="2094838">
                <a:off x="1624484" y="2310954"/>
                <a:ext cx="327025" cy="80963"/>
              </a:xfrm>
              <a:prstGeom prst="roundRect">
                <a:avLst/>
              </a:pr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  <p:sp>
            <p:nvSpPr>
              <p:cNvPr id="27" name="圆角矩形 26"/>
              <p:cNvSpPr/>
              <p:nvPr/>
            </p:nvSpPr>
            <p:spPr bwMode="auto">
              <a:xfrm rot="8018254">
                <a:off x="2051050" y="2208213"/>
                <a:ext cx="327025" cy="82550"/>
              </a:xfrm>
              <a:prstGeom prst="roundRect">
                <a:avLst/>
              </a:pr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  <p:sp>
            <p:nvSpPr>
              <p:cNvPr id="28" name="圆角矩形 27"/>
              <p:cNvSpPr/>
              <p:nvPr/>
            </p:nvSpPr>
            <p:spPr bwMode="auto">
              <a:xfrm rot="5400000">
                <a:off x="1751012" y="2646363"/>
                <a:ext cx="715963" cy="58738"/>
              </a:xfrm>
              <a:prstGeom prst="roundRect">
                <a:avLst/>
              </a:pr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  <p:sp>
            <p:nvSpPr>
              <p:cNvPr id="29" name="圆角矩形 28"/>
              <p:cNvSpPr/>
              <p:nvPr/>
            </p:nvSpPr>
            <p:spPr bwMode="auto">
              <a:xfrm rot="10800000">
                <a:off x="1979712" y="2403103"/>
                <a:ext cx="134939" cy="45719"/>
              </a:xfrm>
              <a:prstGeom prst="roundRect">
                <a:avLst/>
              </a:pr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</p:grpSp>
      </p:grpSp>
      <p:grpSp>
        <p:nvGrpSpPr>
          <p:cNvPr id="7" name="组合 109"/>
          <p:cNvGrpSpPr/>
          <p:nvPr/>
        </p:nvGrpSpPr>
        <p:grpSpPr bwMode="auto">
          <a:xfrm>
            <a:off x="5072063" y="2066925"/>
            <a:ext cx="3000375" cy="1528763"/>
            <a:chOff x="5072063" y="1611308"/>
            <a:chExt cx="3000375" cy="1528767"/>
          </a:xfrm>
        </p:grpSpPr>
        <p:sp>
          <p:nvSpPr>
            <p:cNvPr id="7187" name="TextBox 63"/>
            <p:cNvSpPr txBox="1">
              <a:spLocks noChangeArrowheads="1"/>
            </p:cNvSpPr>
            <p:nvPr/>
          </p:nvSpPr>
          <p:spPr bwMode="auto">
            <a:xfrm>
              <a:off x="6646884" y="1611308"/>
              <a:ext cx="996950" cy="24606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1000" b="1" dirty="0">
                  <a:latin typeface="思源黑体 CN Normal" pitchFamily="34" charset="-122"/>
                  <a:ea typeface="思源黑体 CN Normal" pitchFamily="34" charset="-122"/>
                </a:rPr>
                <a:t>靶标蛋白</a:t>
              </a:r>
              <a:endParaRPr lang="zh-CN" altLang="en-US" sz="1000" b="1" dirty="0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7188" name="TextBox 78"/>
            <p:cNvSpPr txBox="1">
              <a:spLocks noChangeArrowheads="1"/>
            </p:cNvSpPr>
            <p:nvPr/>
          </p:nvSpPr>
          <p:spPr bwMode="auto">
            <a:xfrm>
              <a:off x="5072063" y="2894013"/>
              <a:ext cx="2124075" cy="24606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1000" b="1">
                  <a:latin typeface="思源黑体 CN Normal" pitchFamily="34" charset="-122"/>
                  <a:ea typeface="思源黑体 CN Normal" pitchFamily="34" charset="-122"/>
                </a:rPr>
                <a:t>治疗性抗体药物</a:t>
              </a:r>
              <a:endParaRPr lang="zh-CN" altLang="en-US" sz="1000" b="1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7189" name="TextBox 87"/>
            <p:cNvSpPr txBox="1">
              <a:spLocks noChangeArrowheads="1"/>
            </p:cNvSpPr>
            <p:nvPr/>
          </p:nvSpPr>
          <p:spPr bwMode="auto">
            <a:xfrm>
              <a:off x="6657975" y="2843213"/>
              <a:ext cx="1414463" cy="24606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en-US" altLang="zh-CN" sz="1000" b="1">
                  <a:latin typeface="思源黑体 CN Normal" pitchFamily="34" charset="-122"/>
                  <a:ea typeface="思源黑体 CN Normal" pitchFamily="34" charset="-122"/>
                </a:rPr>
                <a:t>Anti-ID </a:t>
              </a:r>
              <a:r>
                <a:rPr lang="zh-CN" altLang="en-US" sz="1000" b="1">
                  <a:latin typeface="思源黑体 CN Normal" pitchFamily="34" charset="-122"/>
                  <a:ea typeface="思源黑体 CN Normal" pitchFamily="34" charset="-122"/>
                </a:rPr>
                <a:t>抗体</a:t>
              </a:r>
              <a:endParaRPr lang="zh-CN" altLang="en-US" sz="1000" b="1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grpSp>
          <p:nvGrpSpPr>
            <p:cNvPr id="8" name="组合 71"/>
            <p:cNvGrpSpPr/>
            <p:nvPr/>
          </p:nvGrpSpPr>
          <p:grpSpPr>
            <a:xfrm>
              <a:off x="5940152" y="1995686"/>
              <a:ext cx="723429" cy="950345"/>
              <a:chOff x="1624484" y="2085975"/>
              <a:chExt cx="723429" cy="950345"/>
            </a:xfrm>
            <a:solidFill>
              <a:srgbClr val="377D6C"/>
            </a:solidFill>
          </p:grpSpPr>
          <p:sp>
            <p:nvSpPr>
              <p:cNvPr id="49" name="圆角矩形 48"/>
              <p:cNvSpPr/>
              <p:nvPr/>
            </p:nvSpPr>
            <p:spPr bwMode="auto">
              <a:xfrm rot="2094838">
                <a:off x="1700113" y="2224782"/>
                <a:ext cx="327025" cy="80963"/>
              </a:xfrm>
              <a:prstGeom prst="roundRect">
                <a:avLst/>
              </a:pr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  <p:sp>
            <p:nvSpPr>
              <p:cNvPr id="50" name="圆角矩形 49"/>
              <p:cNvSpPr/>
              <p:nvPr/>
            </p:nvSpPr>
            <p:spPr bwMode="auto">
              <a:xfrm rot="5400000">
                <a:off x="1633438" y="2648969"/>
                <a:ext cx="715964" cy="58737"/>
              </a:xfrm>
              <a:prstGeom prst="roundRect">
                <a:avLst/>
              </a:pr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  <p:sp>
            <p:nvSpPr>
              <p:cNvPr id="51" name="圆角矩形 50"/>
              <p:cNvSpPr/>
              <p:nvPr/>
            </p:nvSpPr>
            <p:spPr bwMode="auto">
              <a:xfrm rot="8018254">
                <a:off x="2142332" y="2280444"/>
                <a:ext cx="328612" cy="82550"/>
              </a:xfrm>
              <a:prstGeom prst="roundRect">
                <a:avLst/>
              </a:pr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  <p:cxnSp>
            <p:nvCxnSpPr>
              <p:cNvPr id="52" name="直接连接符 51"/>
              <p:cNvCxnSpPr/>
              <p:nvPr/>
            </p:nvCxnSpPr>
            <p:spPr bwMode="auto">
              <a:xfrm>
                <a:off x="1968500" y="2390775"/>
                <a:ext cx="150813" cy="1588"/>
              </a:xfrm>
              <a:prstGeom prst="line">
                <a:avLst/>
              </a:prstGeom>
              <a:grpFill/>
              <a:ln>
                <a:noFill/>
              </a:ln>
              <a:effectLst/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圆角矩形 52"/>
              <p:cNvSpPr/>
              <p:nvPr/>
            </p:nvSpPr>
            <p:spPr bwMode="auto">
              <a:xfrm rot="2094838">
                <a:off x="1624484" y="2310954"/>
                <a:ext cx="327025" cy="80963"/>
              </a:xfrm>
              <a:prstGeom prst="roundRect">
                <a:avLst/>
              </a:pr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  <p:sp>
            <p:nvSpPr>
              <p:cNvPr id="54" name="圆角矩形 53"/>
              <p:cNvSpPr/>
              <p:nvPr/>
            </p:nvSpPr>
            <p:spPr bwMode="auto">
              <a:xfrm rot="8018254">
                <a:off x="2051050" y="2208213"/>
                <a:ext cx="327025" cy="82550"/>
              </a:xfrm>
              <a:prstGeom prst="roundRect">
                <a:avLst/>
              </a:pr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  <p:sp>
            <p:nvSpPr>
              <p:cNvPr id="55" name="圆角矩形 54"/>
              <p:cNvSpPr/>
              <p:nvPr/>
            </p:nvSpPr>
            <p:spPr bwMode="auto">
              <a:xfrm rot="5400000">
                <a:off x="1751012" y="2646363"/>
                <a:ext cx="715963" cy="58738"/>
              </a:xfrm>
              <a:prstGeom prst="roundRect">
                <a:avLst/>
              </a:pr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  <p:sp>
            <p:nvSpPr>
              <p:cNvPr id="56" name="圆角矩形 55"/>
              <p:cNvSpPr/>
              <p:nvPr/>
            </p:nvSpPr>
            <p:spPr bwMode="auto">
              <a:xfrm rot="10800000">
                <a:off x="1979712" y="2403103"/>
                <a:ext cx="134939" cy="45719"/>
              </a:xfrm>
              <a:prstGeom prst="roundRect">
                <a:avLst/>
              </a:pr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</p:grpSp>
        <p:grpSp>
          <p:nvGrpSpPr>
            <p:cNvPr id="9" name="组合 93"/>
            <p:cNvGrpSpPr/>
            <p:nvPr/>
          </p:nvGrpSpPr>
          <p:grpSpPr bwMode="auto">
            <a:xfrm rot="10800000">
              <a:off x="6567488" y="2211388"/>
              <a:ext cx="406400" cy="547689"/>
              <a:chOff x="2793404" y="1301748"/>
              <a:chExt cx="406400" cy="547616"/>
            </a:xfrm>
          </p:grpSpPr>
          <p:sp>
            <p:nvSpPr>
              <p:cNvPr id="43" name="圆角矩形 42"/>
              <p:cNvSpPr/>
              <p:nvPr/>
            </p:nvSpPr>
            <p:spPr bwMode="auto">
              <a:xfrm rot="12894838">
                <a:off x="2980729" y="1722381"/>
                <a:ext cx="185738" cy="47619"/>
              </a:xfrm>
              <a:prstGeom prst="roundRect">
                <a:avLst/>
              </a:prstGeom>
              <a:solidFill>
                <a:srgbClr val="47B897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  <p:sp>
            <p:nvSpPr>
              <p:cNvPr id="44" name="圆角矩形 43"/>
              <p:cNvSpPr/>
              <p:nvPr/>
            </p:nvSpPr>
            <p:spPr bwMode="auto">
              <a:xfrm rot="16200000">
                <a:off x="2820419" y="1493811"/>
                <a:ext cx="417458" cy="33338"/>
              </a:xfrm>
              <a:prstGeom prst="roundRect">
                <a:avLst/>
              </a:prstGeom>
              <a:solidFill>
                <a:srgbClr val="47B897"/>
              </a:solidFill>
              <a:ln>
                <a:noFill/>
              </a:ln>
              <a:effectLst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  <p:sp>
            <p:nvSpPr>
              <p:cNvPr id="45" name="圆角矩形 44"/>
              <p:cNvSpPr/>
              <p:nvPr/>
            </p:nvSpPr>
            <p:spPr bwMode="auto">
              <a:xfrm rot="18818254">
                <a:off x="2750554" y="1731901"/>
                <a:ext cx="187300" cy="47625"/>
              </a:xfrm>
              <a:prstGeom prst="roundRect">
                <a:avLst/>
              </a:prstGeom>
              <a:solidFill>
                <a:srgbClr val="47B897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  <p:sp>
            <p:nvSpPr>
              <p:cNvPr id="46" name="圆角矩形 45"/>
              <p:cNvSpPr/>
              <p:nvPr/>
            </p:nvSpPr>
            <p:spPr bwMode="auto">
              <a:xfrm rot="16200000">
                <a:off x="2720407" y="1506508"/>
                <a:ext cx="417456" cy="33337"/>
              </a:xfrm>
              <a:prstGeom prst="roundRect">
                <a:avLst/>
              </a:prstGeom>
              <a:solidFill>
                <a:srgbClr val="47B897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  <p:sp>
            <p:nvSpPr>
              <p:cNvPr id="47" name="圆角矩形 46"/>
              <p:cNvSpPr/>
              <p:nvPr/>
            </p:nvSpPr>
            <p:spPr bwMode="auto">
              <a:xfrm rot="12894838">
                <a:off x="3014067" y="1641430"/>
                <a:ext cx="185737" cy="47619"/>
              </a:xfrm>
              <a:prstGeom prst="roundRect">
                <a:avLst/>
              </a:prstGeom>
              <a:solidFill>
                <a:srgbClr val="47B897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  <p:sp>
            <p:nvSpPr>
              <p:cNvPr id="48" name="圆角矩形 47"/>
              <p:cNvSpPr/>
              <p:nvPr/>
            </p:nvSpPr>
            <p:spPr bwMode="auto">
              <a:xfrm rot="18818254">
                <a:off x="2722773" y="1662854"/>
                <a:ext cx="187300" cy="46038"/>
              </a:xfrm>
              <a:prstGeom prst="roundRect">
                <a:avLst/>
              </a:prstGeom>
              <a:solidFill>
                <a:srgbClr val="47B897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</p:grpSp>
      </p:grpSp>
      <p:sp>
        <p:nvSpPr>
          <p:cNvPr id="57" name="椭圆 56"/>
          <p:cNvSpPr>
            <a:spLocks noChangeAspect="1"/>
          </p:cNvSpPr>
          <p:nvPr/>
        </p:nvSpPr>
        <p:spPr bwMode="auto">
          <a:xfrm>
            <a:off x="6705600" y="2268314"/>
            <a:ext cx="228600" cy="215900"/>
          </a:xfrm>
          <a:prstGeom prst="ellipse">
            <a:avLst/>
          </a:prstGeom>
          <a:solidFill>
            <a:srgbClr val="78C2AF"/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684213" y="1384300"/>
            <a:ext cx="3311525" cy="2951163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4716463" y="1384300"/>
            <a:ext cx="3313112" cy="2951163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 bwMode="auto">
          <a:xfrm>
            <a:off x="0" y="123825"/>
            <a:ext cx="3708400" cy="360363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461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pic>
        <p:nvPicPr>
          <p:cNvPr id="13319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950" y="138113"/>
            <a:ext cx="1493838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组合 214"/>
          <p:cNvGrpSpPr/>
          <p:nvPr/>
        </p:nvGrpSpPr>
        <p:grpSpPr bwMode="auto">
          <a:xfrm>
            <a:off x="8316913" y="195263"/>
            <a:ext cx="684212" cy="190500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13321" name="矩形 2"/>
          <p:cNvSpPr>
            <a:spLocks noChangeArrowheads="1"/>
          </p:cNvSpPr>
          <p:nvPr/>
        </p:nvSpPr>
        <p:spPr bwMode="auto">
          <a:xfrm>
            <a:off x="396000" y="720000"/>
            <a:ext cx="657225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4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抗独特型抗体的主要应用</a:t>
            </a:r>
            <a:endParaRPr lang="zh-CN" altLang="en-US" sz="2400" b="1" dirty="0">
              <a:solidFill>
                <a:srgbClr val="377D6C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860675" y="1949450"/>
            <a:ext cx="1944688" cy="50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857224" y="1357304"/>
            <a:ext cx="66437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buClr>
                <a:srgbClr val="007E66"/>
              </a:buClr>
              <a:buFont typeface="Wingdings" panose="05000000000000000000" pitchFamily="2" charset="2"/>
              <a:buChar char="Ø"/>
            </a:pPr>
            <a:r>
              <a:rPr lang="zh-CN" altLang="en-US" dirty="0" smtClean="0">
                <a:latin typeface="思源黑体 CN Normal" pitchFamily="34" charset="-122"/>
                <a:ea typeface="思源黑体 CN Normal" pitchFamily="34" charset="-122"/>
              </a:rPr>
              <a:t>药代动力学研究</a:t>
            </a:r>
            <a:r>
              <a:rPr lang="en-US" altLang="zh-CN" dirty="0" smtClean="0">
                <a:latin typeface="思源黑体 CN Normal" pitchFamily="34" charset="-122"/>
                <a:ea typeface="思源黑体 CN Normal" pitchFamily="34" charset="-122"/>
              </a:rPr>
              <a:t>——</a:t>
            </a:r>
            <a:r>
              <a:rPr lang="zh-CN" altLang="en-US" dirty="0" smtClean="0">
                <a:latin typeface="思源黑体 CN Normal" pitchFamily="34" charset="-122"/>
                <a:ea typeface="思源黑体 CN Normal" pitchFamily="34" charset="-122"/>
              </a:rPr>
              <a:t>检测不同状态的抗体药物含量</a:t>
            </a:r>
            <a:endParaRPr lang="en-US" altLang="zh-CN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200000"/>
              </a:lnSpc>
              <a:buClr>
                <a:srgbClr val="007E66"/>
              </a:buClr>
              <a:buFont typeface="Wingdings" panose="05000000000000000000" pitchFamily="2" charset="2"/>
              <a:buChar char="Ø"/>
            </a:pPr>
            <a:r>
              <a:rPr lang="zh-CN" altLang="en-US" dirty="0" smtClean="0">
                <a:latin typeface="思源黑体 CN Normal" pitchFamily="34" charset="-122"/>
                <a:ea typeface="思源黑体 CN Normal" pitchFamily="34" charset="-122"/>
              </a:rPr>
              <a:t>抗体类药物的免疫原性分析</a:t>
            </a:r>
            <a:endParaRPr lang="en-US" altLang="zh-CN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200000"/>
              </a:lnSpc>
              <a:buClr>
                <a:srgbClr val="007E66"/>
              </a:buClr>
              <a:buFont typeface="Wingdings" panose="05000000000000000000" pitchFamily="2" charset="2"/>
              <a:buChar char="Ø"/>
            </a:pPr>
            <a:r>
              <a:rPr lang="zh-CN" altLang="en-US" dirty="0" smtClean="0">
                <a:latin typeface="思源黑体 CN Normal" pitchFamily="34" charset="-122"/>
                <a:ea typeface="思源黑体 CN Normal" pitchFamily="34" charset="-122"/>
              </a:rPr>
              <a:t> 疫苗开发</a:t>
            </a:r>
            <a:endParaRPr lang="en-US" altLang="zh-CN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200000"/>
              </a:lnSpc>
            </a:pPr>
            <a:endParaRPr lang="zh-CN" altLang="en-US" dirty="0">
              <a:latin typeface="思源黑体 CN Normal" pitchFamily="34" charset="-122"/>
              <a:ea typeface="思源黑体 CN Normal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192.168.3.235\Design\@@2022年美工设计类排期\在线讲座\2月17日\课件\优化图片\图片优化1--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124596" y="1203598"/>
            <a:ext cx="2124000" cy="3823201"/>
          </a:xfrm>
          <a:prstGeom prst="rect">
            <a:avLst/>
          </a:prstGeom>
          <a:noFill/>
        </p:spPr>
      </p:pic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grpSp>
        <p:nvGrpSpPr>
          <p:cNvPr id="3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矩形 2"/>
          <p:cNvSpPr>
            <a:spLocks noChangeArrowheads="1"/>
          </p:cNvSpPr>
          <p:nvPr/>
        </p:nvSpPr>
        <p:spPr bwMode="auto">
          <a:xfrm>
            <a:off x="395288" y="720725"/>
            <a:ext cx="45720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药代动力学实验（</a:t>
            </a:r>
            <a:r>
              <a:rPr lang="en-US" altLang="zh-CN" sz="24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PK</a:t>
            </a:r>
            <a:r>
              <a:rPr lang="zh-CN" altLang="en-US" sz="24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）</a:t>
            </a:r>
            <a:endParaRPr lang="zh-CN" altLang="en-US" sz="2400" b="1" dirty="0">
              <a:solidFill>
                <a:srgbClr val="377D6C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5" name="右箭头 14"/>
          <p:cNvSpPr/>
          <p:nvPr/>
        </p:nvSpPr>
        <p:spPr>
          <a:xfrm>
            <a:off x="1246097" y="1857370"/>
            <a:ext cx="642942" cy="142876"/>
          </a:xfrm>
          <a:prstGeom prst="rightArrow">
            <a:avLst/>
          </a:prstGeom>
          <a:solidFill>
            <a:srgbClr val="00A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下箭头 15"/>
          <p:cNvSpPr/>
          <p:nvPr/>
        </p:nvSpPr>
        <p:spPr>
          <a:xfrm>
            <a:off x="2130726" y="2067694"/>
            <a:ext cx="71438" cy="142876"/>
          </a:xfrm>
          <a:prstGeom prst="downArrow">
            <a:avLst/>
          </a:prstGeom>
          <a:solidFill>
            <a:srgbClr val="00A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928794" y="2190707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>
                <a:solidFill>
                  <a:srgbClr val="007E66"/>
                </a:solidFill>
                <a:latin typeface="思源黑体 CN Normal" pitchFamily="34" charset="-122"/>
                <a:ea typeface="思源黑体 CN Normal" pitchFamily="34" charset="-122"/>
              </a:rPr>
              <a:t>吸收</a:t>
            </a:r>
            <a:endParaRPr lang="zh-CN" altLang="en-US" sz="1200" b="1" dirty="0">
              <a:solidFill>
                <a:srgbClr val="007E66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8" name="下箭头 17"/>
          <p:cNvSpPr/>
          <p:nvPr/>
        </p:nvSpPr>
        <p:spPr>
          <a:xfrm>
            <a:off x="2143108" y="2461219"/>
            <a:ext cx="71438" cy="142876"/>
          </a:xfrm>
          <a:prstGeom prst="downArrow">
            <a:avLst/>
          </a:prstGeom>
          <a:solidFill>
            <a:srgbClr val="00A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1895456" y="2675533"/>
            <a:ext cx="571504" cy="285752"/>
          </a:xfrm>
          <a:prstGeom prst="ellipse">
            <a:avLst/>
          </a:prstGeom>
          <a:noFill/>
          <a:ln>
            <a:solidFill>
              <a:srgbClr val="007E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1857356" y="2690773"/>
            <a:ext cx="6984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>
                <a:solidFill>
                  <a:srgbClr val="007E66"/>
                </a:solidFill>
                <a:latin typeface="思源黑体 CN Normal" pitchFamily="34" charset="-122"/>
                <a:ea typeface="思源黑体 CN Normal" pitchFamily="34" charset="-122"/>
              </a:rPr>
              <a:t>中心区</a:t>
            </a:r>
            <a:endParaRPr lang="zh-CN" altLang="en-US" sz="1200" b="1" dirty="0">
              <a:solidFill>
                <a:srgbClr val="007E66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1" name="右箭头 20"/>
          <p:cNvSpPr/>
          <p:nvPr/>
        </p:nvSpPr>
        <p:spPr>
          <a:xfrm>
            <a:off x="2643174" y="2690773"/>
            <a:ext cx="642942" cy="142876"/>
          </a:xfrm>
          <a:prstGeom prst="rightArrow">
            <a:avLst/>
          </a:prstGeom>
          <a:solidFill>
            <a:srgbClr val="00A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右箭头 21"/>
          <p:cNvSpPr/>
          <p:nvPr/>
        </p:nvSpPr>
        <p:spPr>
          <a:xfrm rot="10800000">
            <a:off x="2643174" y="2843173"/>
            <a:ext cx="642942" cy="142876"/>
          </a:xfrm>
          <a:prstGeom prst="rightArrow">
            <a:avLst/>
          </a:prstGeom>
          <a:solidFill>
            <a:srgbClr val="00A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2714612" y="2485212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>
                <a:solidFill>
                  <a:srgbClr val="007E66"/>
                </a:solidFill>
                <a:latin typeface="思源黑体 CN Normal" pitchFamily="34" charset="-122"/>
                <a:ea typeface="思源黑体 CN Normal" pitchFamily="34" charset="-122"/>
              </a:rPr>
              <a:t>分布</a:t>
            </a:r>
            <a:endParaRPr lang="zh-CN" altLang="en-US" sz="1200" b="1" dirty="0">
              <a:solidFill>
                <a:srgbClr val="007E66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357554" y="2690773"/>
            <a:ext cx="7103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>
                <a:solidFill>
                  <a:srgbClr val="007E66"/>
                </a:solidFill>
                <a:latin typeface="思源黑体 CN Normal" pitchFamily="34" charset="-122"/>
                <a:ea typeface="思源黑体 CN Normal" pitchFamily="34" charset="-122"/>
              </a:rPr>
              <a:t>外周区</a:t>
            </a:r>
            <a:endParaRPr lang="zh-CN" altLang="en-US" sz="1200" b="1" dirty="0">
              <a:solidFill>
                <a:srgbClr val="007E66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3406132" y="2690773"/>
            <a:ext cx="571504" cy="285752"/>
          </a:xfrm>
          <a:prstGeom prst="ellipse">
            <a:avLst/>
          </a:prstGeom>
          <a:noFill/>
          <a:ln>
            <a:solidFill>
              <a:srgbClr val="007E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右箭头 25"/>
          <p:cNvSpPr/>
          <p:nvPr/>
        </p:nvSpPr>
        <p:spPr>
          <a:xfrm rot="3084682">
            <a:off x="2319678" y="3021052"/>
            <a:ext cx="340255" cy="149068"/>
          </a:xfrm>
          <a:prstGeom prst="rightArrow">
            <a:avLst/>
          </a:prstGeom>
          <a:solidFill>
            <a:srgbClr val="00A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右箭头 26"/>
          <p:cNvSpPr/>
          <p:nvPr/>
        </p:nvSpPr>
        <p:spPr>
          <a:xfrm rot="8003404">
            <a:off x="1659189" y="3005386"/>
            <a:ext cx="340255" cy="149068"/>
          </a:xfrm>
          <a:prstGeom prst="rightArrow">
            <a:avLst/>
          </a:prstGeom>
          <a:solidFill>
            <a:srgbClr val="00A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1357290" y="3190839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>
                <a:solidFill>
                  <a:srgbClr val="007E66"/>
                </a:solidFill>
                <a:latin typeface="思源黑体 CN Normal" pitchFamily="34" charset="-122"/>
                <a:ea typeface="思源黑体 CN Normal" pitchFamily="34" charset="-122"/>
              </a:rPr>
              <a:t>代谢</a:t>
            </a:r>
            <a:endParaRPr lang="zh-CN" altLang="en-US" sz="1200" b="1" dirty="0">
              <a:solidFill>
                <a:srgbClr val="007E66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500298" y="3190839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>
                <a:solidFill>
                  <a:srgbClr val="007E66"/>
                </a:solidFill>
                <a:latin typeface="思源黑体 CN Normal" pitchFamily="34" charset="-122"/>
                <a:ea typeface="思源黑体 CN Normal" pitchFamily="34" charset="-122"/>
              </a:rPr>
              <a:t>排除</a:t>
            </a:r>
            <a:endParaRPr lang="zh-CN" altLang="en-US" sz="1200" b="1" dirty="0">
              <a:solidFill>
                <a:srgbClr val="007E66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30" name="右箭头 29"/>
          <p:cNvSpPr/>
          <p:nvPr/>
        </p:nvSpPr>
        <p:spPr>
          <a:xfrm>
            <a:off x="1857356" y="3262277"/>
            <a:ext cx="642942" cy="142876"/>
          </a:xfrm>
          <a:prstGeom prst="rightArrow">
            <a:avLst/>
          </a:prstGeom>
          <a:solidFill>
            <a:srgbClr val="00A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5291837" y="1785932"/>
            <a:ext cx="3096587" cy="2062103"/>
          </a:xfrm>
          <a:prstGeom prst="rect">
            <a:avLst/>
          </a:prstGeom>
          <a:noFill/>
          <a:ln>
            <a:solidFill>
              <a:srgbClr val="007E66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 smtClean="0">
                <a:latin typeface="思源黑体 CN Normal" pitchFamily="34" charset="-122"/>
                <a:ea typeface="思源黑体 CN Normal" pitchFamily="34" charset="-122"/>
              </a:rPr>
              <a:t>临床前初始药量设定</a:t>
            </a:r>
            <a:endParaRPr lang="zh-CN" altLang="en-US" sz="1600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600" dirty="0" smtClean="0">
                <a:latin typeface="思源黑体 CN Normal" pitchFamily="34" charset="-122"/>
                <a:ea typeface="思源黑体 CN Normal" pitchFamily="34" charset="-122"/>
              </a:rPr>
              <a:t>分析药物相互作用及浓度监测</a:t>
            </a:r>
            <a:endParaRPr lang="en-US" altLang="zh-CN" sz="1600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600" dirty="0" smtClean="0">
                <a:latin typeface="思源黑体 CN Normal" pitchFamily="34" charset="-122"/>
                <a:ea typeface="思源黑体 CN Normal" pitchFamily="34" charset="-122"/>
              </a:rPr>
              <a:t>临床安全性、有效性评价</a:t>
            </a:r>
            <a:endParaRPr lang="en-US" altLang="zh-CN" sz="1600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600" dirty="0" smtClean="0">
                <a:latin typeface="思源黑体 CN Normal" pitchFamily="34" charset="-122"/>
                <a:ea typeface="思源黑体 CN Normal" pitchFamily="34" charset="-122"/>
              </a:rPr>
              <a:t>改进药物剂型、指导合理用药</a:t>
            </a:r>
            <a:endParaRPr lang="zh-CN" altLang="en-US" sz="1600" dirty="0"/>
          </a:p>
        </p:txBody>
      </p:sp>
      <p:sp>
        <p:nvSpPr>
          <p:cNvPr id="33" name="下箭头 32"/>
          <p:cNvSpPr/>
          <p:nvPr/>
        </p:nvSpPr>
        <p:spPr>
          <a:xfrm rot="16200000">
            <a:off x="4553397" y="2558549"/>
            <a:ext cx="325437" cy="576263"/>
          </a:xfrm>
          <a:prstGeom prst="downArrow">
            <a:avLst/>
          </a:prstGeom>
          <a:solidFill>
            <a:srgbClr val="377D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pic>
        <p:nvPicPr>
          <p:cNvPr id="38" name="Picture 2" descr="D:\桌面\新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138113"/>
            <a:ext cx="1493838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\\192.168.3.235\Design\@@2022年美工设计类排期\在线讲座\2月17日\课件\优化图片\图片优化1---.png"/>
          <p:cNvPicPr>
            <a:picLocks noChangeAspect="1" noChangeArrowheads="1"/>
          </p:cNvPicPr>
          <p:nvPr/>
        </p:nvPicPr>
        <p:blipFill>
          <a:blip r:embed="rId3" cstate="print"/>
          <a:srcRect l="19213" t="17334" r="19213"/>
          <a:stretch>
            <a:fillRect/>
          </a:stretch>
        </p:blipFill>
        <p:spPr bwMode="auto">
          <a:xfrm>
            <a:off x="467544" y="1635646"/>
            <a:ext cx="658519" cy="6480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 bwMode="auto">
          <a:xfrm>
            <a:off x="0" y="123825"/>
            <a:ext cx="3708400" cy="360363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461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pic>
        <p:nvPicPr>
          <p:cNvPr id="13319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950" y="138113"/>
            <a:ext cx="1493838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组合 214"/>
          <p:cNvGrpSpPr/>
          <p:nvPr/>
        </p:nvGrpSpPr>
        <p:grpSpPr bwMode="auto">
          <a:xfrm>
            <a:off x="8316913" y="195263"/>
            <a:ext cx="684212" cy="190500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13321" name="矩形 2"/>
          <p:cNvSpPr>
            <a:spLocks noChangeArrowheads="1"/>
          </p:cNvSpPr>
          <p:nvPr/>
        </p:nvSpPr>
        <p:spPr bwMode="auto">
          <a:xfrm>
            <a:off x="287338" y="647700"/>
            <a:ext cx="657225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抗独特型抗体在药物浓度检测中的应用</a:t>
            </a:r>
            <a:endParaRPr lang="zh-CN" altLang="en-US" sz="2400" b="1" dirty="0">
              <a:solidFill>
                <a:srgbClr val="377D6C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3322" name="Rectangle 6"/>
          <p:cNvSpPr>
            <a:spLocks noChangeArrowheads="1"/>
          </p:cNvSpPr>
          <p:nvPr/>
        </p:nvSpPr>
        <p:spPr bwMode="auto">
          <a:xfrm>
            <a:off x="2571750" y="4640263"/>
            <a:ext cx="3125788" cy="307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>
            <a:spAutoFit/>
          </a:bodyPr>
          <a:lstStyle/>
          <a:p>
            <a:pPr eaLnBrk="0" hangingPunct="0"/>
            <a:r>
              <a:rPr lang="zh-CN" sz="1400" b="1">
                <a:solidFill>
                  <a:srgbClr val="333333"/>
                </a:solidFill>
                <a:latin typeface="思源黑体 CN Normal" pitchFamily="34" charset="-122"/>
                <a:ea typeface="思源黑体 CN Normal" pitchFamily="34" charset="-122"/>
                <a:cs typeface="宋体" panose="02010600030101010101" pitchFamily="2" charset="-122"/>
              </a:rPr>
              <a:t>抗独特型抗体捕获实验</a:t>
            </a:r>
            <a:endParaRPr lang="zh-CN" sz="1400" b="1">
              <a:latin typeface="思源黑体 CN Normal" pitchFamily="34" charset="-122"/>
              <a:ea typeface="思源黑体 CN Normal" pitchFamily="34" charset="-122"/>
              <a:cs typeface="宋体" panose="0201060003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860675" y="1949450"/>
            <a:ext cx="1944688" cy="50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pic>
        <p:nvPicPr>
          <p:cNvPr id="13324" name="Picture 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25" y="1354138"/>
            <a:ext cx="3214688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5" name="矩形 25"/>
          <p:cNvSpPr>
            <a:spLocks noChangeArrowheads="1"/>
          </p:cNvSpPr>
          <p:nvPr/>
        </p:nvSpPr>
        <p:spPr bwMode="auto">
          <a:xfrm>
            <a:off x="4525963" y="4702175"/>
            <a:ext cx="2332037" cy="2460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1000" b="1" dirty="0">
                <a:solidFill>
                  <a:srgbClr val="397F6D"/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Anti-</a:t>
            </a:r>
            <a:r>
              <a:rPr lang="en-US" altLang="zh-CN" sz="1000" b="1" dirty="0" err="1">
                <a:solidFill>
                  <a:srgbClr val="397F6D"/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idiotype</a:t>
            </a:r>
            <a:r>
              <a:rPr lang="en-US" altLang="zh-CN" sz="1000" b="1" dirty="0">
                <a:solidFill>
                  <a:srgbClr val="397F6D"/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 capture ELISA</a:t>
            </a:r>
            <a:endParaRPr lang="zh-CN" altLang="en-US" sz="1000" b="1" dirty="0">
              <a:solidFill>
                <a:srgbClr val="397F6D"/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sp>
        <p:nvSpPr>
          <p:cNvPr id="13326" name="矩形 37"/>
          <p:cNvSpPr>
            <a:spLocks noChangeArrowheads="1"/>
          </p:cNvSpPr>
          <p:nvPr/>
        </p:nvSpPr>
        <p:spPr bwMode="auto">
          <a:xfrm>
            <a:off x="1476375" y="3382963"/>
            <a:ext cx="3043238" cy="2619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1100" b="1" dirty="0"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Capture anti-</a:t>
            </a:r>
            <a:r>
              <a:rPr lang="en-US" altLang="zh-CN" sz="1100" b="1" dirty="0" err="1"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idiotype</a:t>
            </a:r>
            <a:r>
              <a:rPr lang="en-US" altLang="zh-CN" sz="1100" b="1" dirty="0"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 antibody</a:t>
            </a:r>
            <a:endParaRPr lang="zh-CN" altLang="en-US" sz="1100" b="1" dirty="0"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403350" y="1282700"/>
            <a:ext cx="5454650" cy="321468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 bwMode="auto">
          <a:xfrm>
            <a:off x="0" y="123825"/>
            <a:ext cx="3708400" cy="360363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461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pic>
        <p:nvPicPr>
          <p:cNvPr id="14343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950" y="138113"/>
            <a:ext cx="1493838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组合 214"/>
          <p:cNvGrpSpPr/>
          <p:nvPr/>
        </p:nvGrpSpPr>
        <p:grpSpPr bwMode="auto">
          <a:xfrm>
            <a:off x="8316913" y="195263"/>
            <a:ext cx="684212" cy="190500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14345" name="TextBox 2"/>
          <p:cNvSpPr txBox="1">
            <a:spLocks noChangeArrowheads="1"/>
          </p:cNvSpPr>
          <p:nvPr/>
        </p:nvSpPr>
        <p:spPr bwMode="auto">
          <a:xfrm>
            <a:off x="287338" y="647700"/>
            <a:ext cx="7142182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不同类型 </a:t>
            </a:r>
            <a:r>
              <a:rPr lang="en-US" altLang="zh-CN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Anti-ID </a:t>
            </a:r>
            <a:r>
              <a:rPr lang="zh-CN" altLang="en-US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抗体在血药浓度检测中的应用</a:t>
            </a:r>
            <a:endParaRPr lang="zh-CN" altLang="en-US" sz="2000" b="1" dirty="0">
              <a:solidFill>
                <a:srgbClr val="377D6C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4346" name="TextBox 67"/>
          <p:cNvSpPr txBox="1">
            <a:spLocks noChangeArrowheads="1"/>
          </p:cNvSpPr>
          <p:nvPr/>
        </p:nvSpPr>
        <p:spPr bwMode="auto">
          <a:xfrm>
            <a:off x="428625" y="1430338"/>
            <a:ext cx="8143875" cy="8302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>
                <a:latin typeface="思源黑体 CN Normal" pitchFamily="34" charset="-122"/>
                <a:ea typeface="思源黑体 CN Normal" pitchFamily="34" charset="-122"/>
              </a:rPr>
              <a:t>抗原阻断型</a:t>
            </a:r>
            <a:r>
              <a:rPr lang="en-US" altLang="zh-CN" sz="1600" dirty="0">
                <a:latin typeface="思源黑体 CN Normal" pitchFamily="34" charset="-122"/>
                <a:ea typeface="思源黑体 CN Normal" pitchFamily="34" charset="-122"/>
              </a:rPr>
              <a:t>/</a:t>
            </a:r>
            <a:r>
              <a:rPr lang="zh-CN" altLang="en-US" sz="1600" dirty="0">
                <a:latin typeface="思源黑体 CN Normal" pitchFamily="34" charset="-122"/>
                <a:ea typeface="思源黑体 CN Normal" pitchFamily="34" charset="-122"/>
              </a:rPr>
              <a:t>竞争型 </a:t>
            </a:r>
            <a:r>
              <a:rPr lang="en-US" altLang="zh-CN" sz="1600" dirty="0">
                <a:latin typeface="思源黑体 CN Normal" pitchFamily="34" charset="-122"/>
                <a:ea typeface="思源黑体 CN Normal" pitchFamily="34" charset="-122"/>
              </a:rPr>
              <a:t>Anti-ID </a:t>
            </a:r>
            <a:r>
              <a:rPr lang="zh-CN" altLang="en-US" sz="1600" dirty="0">
                <a:latin typeface="思源黑体 CN Normal" pitchFamily="34" charset="-122"/>
                <a:ea typeface="思源黑体 CN Normal" pitchFamily="34" charset="-122"/>
              </a:rPr>
              <a:t>抗体</a:t>
            </a:r>
            <a:r>
              <a:rPr lang="en-US" altLang="zh-CN" sz="1600" dirty="0">
                <a:latin typeface="思源黑体 CN Normal" pitchFamily="34" charset="-122"/>
                <a:ea typeface="思源黑体 CN Normal" pitchFamily="34" charset="-122"/>
              </a:rPr>
              <a:t>——</a:t>
            </a:r>
            <a:r>
              <a:rPr lang="zh-CN" altLang="en-US" sz="1600" dirty="0">
                <a:latin typeface="思源黑体 CN Normal" pitchFamily="34" charset="-122"/>
                <a:ea typeface="思源黑体 CN Normal" pitchFamily="34" charset="-122"/>
              </a:rPr>
              <a:t>检测游离抗体药和部分结合抗体药</a:t>
            </a:r>
            <a:endParaRPr lang="en-US" altLang="zh-CN" sz="1600" dirty="0">
              <a:latin typeface="思源黑体 CN Normal" pitchFamily="34" charset="-122"/>
              <a:ea typeface="思源黑体 CN Normal" pitchFamily="34" charset="-122"/>
            </a:endParaRPr>
          </a:p>
          <a:p>
            <a:endParaRPr lang="zh-CN" altLang="en-US" sz="1600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4347" name="TextBox 68"/>
          <p:cNvSpPr txBox="1">
            <a:spLocks noChangeArrowheads="1"/>
          </p:cNvSpPr>
          <p:nvPr/>
        </p:nvSpPr>
        <p:spPr bwMode="auto">
          <a:xfrm>
            <a:off x="500063" y="3205163"/>
            <a:ext cx="5929312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>
                <a:latin typeface="思源黑体 CN Normal" pitchFamily="34" charset="-122"/>
                <a:ea typeface="思源黑体 CN Normal" pitchFamily="34" charset="-122"/>
              </a:rPr>
              <a:t>抗原非阻断型</a:t>
            </a:r>
            <a:r>
              <a:rPr lang="en-US" altLang="zh-CN" sz="1600">
                <a:latin typeface="思源黑体 CN Normal" pitchFamily="34" charset="-122"/>
                <a:ea typeface="思源黑体 CN Normal" pitchFamily="34" charset="-122"/>
              </a:rPr>
              <a:t>/</a:t>
            </a:r>
            <a:r>
              <a:rPr lang="zh-CN" altLang="en-US" sz="1600">
                <a:latin typeface="思源黑体 CN Normal" pitchFamily="34" charset="-122"/>
                <a:ea typeface="思源黑体 CN Normal" pitchFamily="34" charset="-122"/>
              </a:rPr>
              <a:t>非竞争型 </a:t>
            </a:r>
            <a:r>
              <a:rPr lang="en-US" altLang="zh-CN" sz="1600">
                <a:latin typeface="思源黑体 CN Normal" pitchFamily="34" charset="-122"/>
                <a:ea typeface="思源黑体 CN Normal" pitchFamily="34" charset="-122"/>
              </a:rPr>
              <a:t>Anti-ID</a:t>
            </a:r>
            <a:r>
              <a:rPr lang="zh-CN" altLang="en-US" sz="1600">
                <a:latin typeface="思源黑体 CN Normal" pitchFamily="34" charset="-122"/>
                <a:ea typeface="思源黑体 CN Normal" pitchFamily="34" charset="-122"/>
              </a:rPr>
              <a:t>抗体 </a:t>
            </a:r>
            <a:r>
              <a:rPr lang="en-US" altLang="zh-CN" sz="1600">
                <a:latin typeface="思源黑体 CN Normal" pitchFamily="34" charset="-122"/>
                <a:ea typeface="思源黑体 CN Normal" pitchFamily="34" charset="-122"/>
              </a:rPr>
              <a:t>——</a:t>
            </a:r>
            <a:r>
              <a:rPr lang="zh-CN" altLang="en-US" sz="1600">
                <a:latin typeface="思源黑体 CN Normal" pitchFamily="34" charset="-122"/>
                <a:ea typeface="思源黑体 CN Normal" pitchFamily="34" charset="-122"/>
              </a:rPr>
              <a:t>检测总抗体药</a:t>
            </a:r>
            <a:endParaRPr lang="zh-CN" altLang="en-US" sz="1600">
              <a:latin typeface="思源黑体 CN Normal" pitchFamily="34" charset="-122"/>
              <a:ea typeface="思源黑体 CN Normal" pitchFamily="34" charset="-122"/>
            </a:endParaRPr>
          </a:p>
        </p:txBody>
      </p:sp>
      <p:grpSp>
        <p:nvGrpSpPr>
          <p:cNvPr id="4" name="组合 7"/>
          <p:cNvGrpSpPr/>
          <p:nvPr/>
        </p:nvGrpSpPr>
        <p:grpSpPr bwMode="auto">
          <a:xfrm>
            <a:off x="1785938" y="2501900"/>
            <a:ext cx="279400" cy="458788"/>
            <a:chOff x="1207459" y="2440042"/>
            <a:chExt cx="594096" cy="774651"/>
          </a:xfrm>
        </p:grpSpPr>
        <p:cxnSp>
          <p:nvCxnSpPr>
            <p:cNvPr id="16" name="直接连接符 15"/>
            <p:cNvCxnSpPr/>
            <p:nvPr/>
          </p:nvCxnSpPr>
          <p:spPr>
            <a:xfrm rot="5400000">
              <a:off x="1250132" y="2963865"/>
              <a:ext cx="500066" cy="1589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515803" y="2440042"/>
              <a:ext cx="285752" cy="285752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1207459" y="2450674"/>
              <a:ext cx="285752" cy="285752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12"/>
          <p:cNvGrpSpPr/>
          <p:nvPr/>
        </p:nvGrpSpPr>
        <p:grpSpPr bwMode="auto">
          <a:xfrm>
            <a:off x="3538538" y="2460625"/>
            <a:ext cx="279400" cy="458788"/>
            <a:chOff x="1207459" y="2440042"/>
            <a:chExt cx="594096" cy="774651"/>
          </a:xfrm>
        </p:grpSpPr>
        <p:cxnSp>
          <p:nvCxnSpPr>
            <p:cNvPr id="20" name="直接连接符 19"/>
            <p:cNvCxnSpPr/>
            <p:nvPr/>
          </p:nvCxnSpPr>
          <p:spPr>
            <a:xfrm rot="5400000">
              <a:off x="1250132" y="2963865"/>
              <a:ext cx="500066" cy="1589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rot="5400000">
              <a:off x="1515803" y="2440042"/>
              <a:ext cx="285752" cy="285752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1207459" y="2450674"/>
              <a:ext cx="285752" cy="285752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64"/>
          <p:cNvGrpSpPr/>
          <p:nvPr/>
        </p:nvGrpSpPr>
        <p:grpSpPr bwMode="auto">
          <a:xfrm>
            <a:off x="5180013" y="4103688"/>
            <a:ext cx="280987" cy="458787"/>
            <a:chOff x="1207459" y="2440042"/>
            <a:chExt cx="594096" cy="774651"/>
          </a:xfrm>
        </p:grpSpPr>
        <p:cxnSp>
          <p:nvCxnSpPr>
            <p:cNvPr id="24" name="直接连接符 23"/>
            <p:cNvCxnSpPr/>
            <p:nvPr/>
          </p:nvCxnSpPr>
          <p:spPr>
            <a:xfrm rot="5400000">
              <a:off x="1250132" y="2963865"/>
              <a:ext cx="500066" cy="1589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rot="5400000">
              <a:off x="1515803" y="2440042"/>
              <a:ext cx="285752" cy="285752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1207459" y="2450674"/>
              <a:ext cx="285752" cy="285752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29"/>
          <p:cNvGrpSpPr/>
          <p:nvPr/>
        </p:nvGrpSpPr>
        <p:grpSpPr bwMode="auto">
          <a:xfrm>
            <a:off x="7072313" y="3471863"/>
            <a:ext cx="214312" cy="357187"/>
            <a:chOff x="1207459" y="2440042"/>
            <a:chExt cx="594096" cy="774651"/>
          </a:xfrm>
        </p:grpSpPr>
        <p:cxnSp>
          <p:nvCxnSpPr>
            <p:cNvPr id="28" name="直接连接符 27"/>
            <p:cNvCxnSpPr/>
            <p:nvPr/>
          </p:nvCxnSpPr>
          <p:spPr>
            <a:xfrm rot="5400000">
              <a:off x="1250132" y="2963865"/>
              <a:ext cx="500066" cy="1589"/>
            </a:xfrm>
            <a:prstGeom prst="line">
              <a:avLst/>
            </a:prstGeom>
            <a:ln w="76200">
              <a:solidFill>
                <a:srgbClr val="47B89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rot="5400000">
              <a:off x="1515803" y="2440042"/>
              <a:ext cx="285752" cy="285752"/>
            </a:xfrm>
            <a:prstGeom prst="line">
              <a:avLst/>
            </a:prstGeom>
            <a:ln w="76200">
              <a:solidFill>
                <a:srgbClr val="47B89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1207459" y="2450674"/>
              <a:ext cx="285753" cy="285753"/>
            </a:xfrm>
            <a:prstGeom prst="line">
              <a:avLst/>
            </a:prstGeom>
            <a:ln w="76200">
              <a:solidFill>
                <a:srgbClr val="47B89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29"/>
          <p:cNvGrpSpPr/>
          <p:nvPr/>
        </p:nvGrpSpPr>
        <p:grpSpPr bwMode="auto">
          <a:xfrm rot="-897069">
            <a:off x="5483225" y="4173538"/>
            <a:ext cx="279400" cy="458787"/>
            <a:chOff x="1207459" y="2440042"/>
            <a:chExt cx="594096" cy="774651"/>
          </a:xfrm>
        </p:grpSpPr>
        <p:cxnSp>
          <p:nvCxnSpPr>
            <p:cNvPr id="32" name="直接连接符 31"/>
            <p:cNvCxnSpPr/>
            <p:nvPr/>
          </p:nvCxnSpPr>
          <p:spPr>
            <a:xfrm rot="5400000">
              <a:off x="1250132" y="2963865"/>
              <a:ext cx="500066" cy="1589"/>
            </a:xfrm>
            <a:prstGeom prst="line">
              <a:avLst/>
            </a:prstGeom>
            <a:ln w="76200">
              <a:solidFill>
                <a:srgbClr val="47B89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rot="5400000">
              <a:off x="1515803" y="2440042"/>
              <a:ext cx="285752" cy="285752"/>
            </a:xfrm>
            <a:prstGeom prst="line">
              <a:avLst/>
            </a:prstGeom>
            <a:ln w="76200">
              <a:solidFill>
                <a:srgbClr val="47B89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1207459" y="2450674"/>
              <a:ext cx="285752" cy="285752"/>
            </a:xfrm>
            <a:prstGeom prst="line">
              <a:avLst/>
            </a:prstGeom>
            <a:ln w="76200">
              <a:solidFill>
                <a:srgbClr val="47B89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29"/>
          <p:cNvGrpSpPr/>
          <p:nvPr/>
        </p:nvGrpSpPr>
        <p:grpSpPr bwMode="auto">
          <a:xfrm rot="-9644084">
            <a:off x="3925888" y="2035175"/>
            <a:ext cx="279400" cy="458788"/>
            <a:chOff x="1207459" y="2440042"/>
            <a:chExt cx="594096" cy="774651"/>
          </a:xfrm>
        </p:grpSpPr>
        <p:cxnSp>
          <p:nvCxnSpPr>
            <p:cNvPr id="36" name="直接连接符 35"/>
            <p:cNvCxnSpPr/>
            <p:nvPr/>
          </p:nvCxnSpPr>
          <p:spPr>
            <a:xfrm rot="5400000">
              <a:off x="1250132" y="2963865"/>
              <a:ext cx="500066" cy="1589"/>
            </a:xfrm>
            <a:prstGeom prst="line">
              <a:avLst/>
            </a:prstGeom>
            <a:ln w="76200">
              <a:solidFill>
                <a:srgbClr val="47B89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rot="5400000">
              <a:off x="1515803" y="2440042"/>
              <a:ext cx="285752" cy="285752"/>
            </a:xfrm>
            <a:prstGeom prst="line">
              <a:avLst/>
            </a:prstGeom>
            <a:ln w="76200">
              <a:solidFill>
                <a:srgbClr val="47B89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1207459" y="2450674"/>
              <a:ext cx="285752" cy="285752"/>
            </a:xfrm>
            <a:prstGeom prst="line">
              <a:avLst/>
            </a:prstGeom>
            <a:ln w="76200">
              <a:solidFill>
                <a:srgbClr val="47B89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29"/>
          <p:cNvGrpSpPr/>
          <p:nvPr/>
        </p:nvGrpSpPr>
        <p:grpSpPr bwMode="auto">
          <a:xfrm rot="-7094634">
            <a:off x="2056607" y="2004219"/>
            <a:ext cx="279400" cy="458787"/>
            <a:chOff x="1207459" y="2440042"/>
            <a:chExt cx="594096" cy="774651"/>
          </a:xfrm>
        </p:grpSpPr>
        <p:cxnSp>
          <p:nvCxnSpPr>
            <p:cNvPr id="40" name="直接连接符 39"/>
            <p:cNvCxnSpPr/>
            <p:nvPr/>
          </p:nvCxnSpPr>
          <p:spPr>
            <a:xfrm rot="5400000">
              <a:off x="1250132" y="2963865"/>
              <a:ext cx="500066" cy="1589"/>
            </a:xfrm>
            <a:prstGeom prst="line">
              <a:avLst/>
            </a:prstGeom>
            <a:ln w="76200">
              <a:solidFill>
                <a:srgbClr val="47B89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rot="5400000">
              <a:off x="1515803" y="2440042"/>
              <a:ext cx="285752" cy="285752"/>
            </a:xfrm>
            <a:prstGeom prst="line">
              <a:avLst/>
            </a:prstGeom>
            <a:ln w="76200">
              <a:solidFill>
                <a:srgbClr val="47B89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1207459" y="2450674"/>
              <a:ext cx="285752" cy="285752"/>
            </a:xfrm>
            <a:prstGeom prst="line">
              <a:avLst/>
            </a:prstGeom>
            <a:ln w="76200">
              <a:solidFill>
                <a:srgbClr val="47B89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7"/>
          <p:cNvGrpSpPr/>
          <p:nvPr/>
        </p:nvGrpSpPr>
        <p:grpSpPr bwMode="auto">
          <a:xfrm>
            <a:off x="1785938" y="4114800"/>
            <a:ext cx="279400" cy="458788"/>
            <a:chOff x="1207459" y="2440042"/>
            <a:chExt cx="594096" cy="774651"/>
          </a:xfrm>
        </p:grpSpPr>
        <p:cxnSp>
          <p:nvCxnSpPr>
            <p:cNvPr id="45" name="直接连接符 44"/>
            <p:cNvCxnSpPr/>
            <p:nvPr/>
          </p:nvCxnSpPr>
          <p:spPr>
            <a:xfrm rot="5400000">
              <a:off x="1250132" y="2963865"/>
              <a:ext cx="500066" cy="1589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rot="5400000">
              <a:off x="1515803" y="2440042"/>
              <a:ext cx="285752" cy="285752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1207459" y="2450674"/>
              <a:ext cx="285752" cy="285752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2"/>
          <p:cNvGrpSpPr/>
          <p:nvPr/>
        </p:nvGrpSpPr>
        <p:grpSpPr bwMode="auto">
          <a:xfrm>
            <a:off x="3538538" y="4073525"/>
            <a:ext cx="279400" cy="458788"/>
            <a:chOff x="1207459" y="2440042"/>
            <a:chExt cx="594096" cy="774651"/>
          </a:xfrm>
        </p:grpSpPr>
        <p:cxnSp>
          <p:nvCxnSpPr>
            <p:cNvPr id="49" name="直接连接符 48"/>
            <p:cNvCxnSpPr/>
            <p:nvPr/>
          </p:nvCxnSpPr>
          <p:spPr>
            <a:xfrm rot="5400000">
              <a:off x="1250132" y="2963865"/>
              <a:ext cx="500066" cy="1589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 rot="5400000">
              <a:off x="1515803" y="2440042"/>
              <a:ext cx="285752" cy="285752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>
              <a:off x="1207459" y="2450674"/>
              <a:ext cx="285752" cy="285752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29"/>
          <p:cNvGrpSpPr/>
          <p:nvPr/>
        </p:nvGrpSpPr>
        <p:grpSpPr bwMode="auto">
          <a:xfrm rot="-2337132">
            <a:off x="3970338" y="4038600"/>
            <a:ext cx="279400" cy="458788"/>
            <a:chOff x="1207459" y="2440042"/>
            <a:chExt cx="594096" cy="774651"/>
          </a:xfrm>
        </p:grpSpPr>
        <p:cxnSp>
          <p:nvCxnSpPr>
            <p:cNvPr id="53" name="直接连接符 52"/>
            <p:cNvCxnSpPr/>
            <p:nvPr/>
          </p:nvCxnSpPr>
          <p:spPr>
            <a:xfrm rot="5400000">
              <a:off x="1250132" y="2963865"/>
              <a:ext cx="500066" cy="1589"/>
            </a:xfrm>
            <a:prstGeom prst="line">
              <a:avLst/>
            </a:prstGeom>
            <a:ln w="76200">
              <a:solidFill>
                <a:srgbClr val="47B89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rot="5400000">
              <a:off x="1515803" y="2440042"/>
              <a:ext cx="285752" cy="285752"/>
            </a:xfrm>
            <a:prstGeom prst="line">
              <a:avLst/>
            </a:prstGeom>
            <a:ln w="76200">
              <a:solidFill>
                <a:srgbClr val="47B89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1207459" y="2450674"/>
              <a:ext cx="285752" cy="285752"/>
            </a:xfrm>
            <a:prstGeom prst="line">
              <a:avLst/>
            </a:prstGeom>
            <a:ln w="76200">
              <a:solidFill>
                <a:srgbClr val="47B89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29"/>
          <p:cNvGrpSpPr/>
          <p:nvPr/>
        </p:nvGrpSpPr>
        <p:grpSpPr bwMode="auto">
          <a:xfrm rot="-2730273">
            <a:off x="2193132" y="4033044"/>
            <a:ext cx="279400" cy="458787"/>
            <a:chOff x="1207459" y="2440042"/>
            <a:chExt cx="594096" cy="774651"/>
          </a:xfrm>
        </p:grpSpPr>
        <p:cxnSp>
          <p:nvCxnSpPr>
            <p:cNvPr id="57" name="直接连接符 56"/>
            <p:cNvCxnSpPr/>
            <p:nvPr/>
          </p:nvCxnSpPr>
          <p:spPr>
            <a:xfrm rot="5400000">
              <a:off x="1250132" y="2963865"/>
              <a:ext cx="500066" cy="1589"/>
            </a:xfrm>
            <a:prstGeom prst="line">
              <a:avLst/>
            </a:prstGeom>
            <a:ln w="76200">
              <a:solidFill>
                <a:srgbClr val="47B89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 rot="5400000">
              <a:off x="1515803" y="2440042"/>
              <a:ext cx="285752" cy="285752"/>
            </a:xfrm>
            <a:prstGeom prst="line">
              <a:avLst/>
            </a:prstGeom>
            <a:ln w="76200">
              <a:solidFill>
                <a:srgbClr val="47B89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>
              <a:off x="1207459" y="2450674"/>
              <a:ext cx="285752" cy="285752"/>
            </a:xfrm>
            <a:prstGeom prst="line">
              <a:avLst/>
            </a:prstGeom>
            <a:ln w="76200">
              <a:solidFill>
                <a:srgbClr val="47B89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7"/>
          <p:cNvGrpSpPr/>
          <p:nvPr/>
        </p:nvGrpSpPr>
        <p:grpSpPr bwMode="auto">
          <a:xfrm>
            <a:off x="7072313" y="2900363"/>
            <a:ext cx="214312" cy="357187"/>
            <a:chOff x="1207459" y="2440042"/>
            <a:chExt cx="594096" cy="774651"/>
          </a:xfrm>
        </p:grpSpPr>
        <p:cxnSp>
          <p:nvCxnSpPr>
            <p:cNvPr id="61" name="直接连接符 60"/>
            <p:cNvCxnSpPr/>
            <p:nvPr/>
          </p:nvCxnSpPr>
          <p:spPr>
            <a:xfrm rot="5400000">
              <a:off x="1250132" y="2963865"/>
              <a:ext cx="500066" cy="1589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 rot="5400000">
              <a:off x="1515803" y="2440042"/>
              <a:ext cx="285752" cy="285752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>
              <a:off x="1207459" y="2450674"/>
              <a:ext cx="285752" cy="285752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360" name="TextBox 121"/>
          <p:cNvSpPr txBox="1">
            <a:spLocks noChangeArrowheads="1"/>
          </p:cNvSpPr>
          <p:nvPr/>
        </p:nvSpPr>
        <p:spPr bwMode="auto">
          <a:xfrm>
            <a:off x="7305675" y="2079625"/>
            <a:ext cx="1571625" cy="17541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300000"/>
              </a:lnSpc>
            </a:pPr>
            <a:r>
              <a:rPr lang="zh-CN" altLang="en-US" sz="1200">
                <a:latin typeface="思源黑体 CN Normal" pitchFamily="34" charset="-122"/>
                <a:ea typeface="思源黑体 CN Normal" pitchFamily="34" charset="-122"/>
              </a:rPr>
              <a:t>靶标蛋白</a:t>
            </a:r>
            <a:endParaRPr lang="en-US" altLang="zh-CN" sz="1200"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300000"/>
              </a:lnSpc>
            </a:pPr>
            <a:r>
              <a:rPr lang="zh-CN" altLang="en-US" sz="1200">
                <a:latin typeface="思源黑体 CN Normal" pitchFamily="34" charset="-122"/>
                <a:ea typeface="思源黑体 CN Normal" pitchFamily="34" charset="-122"/>
              </a:rPr>
              <a:t>治疗性抗体药物</a:t>
            </a:r>
            <a:endParaRPr lang="en-US" altLang="zh-CN" sz="1200"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300000"/>
              </a:lnSpc>
            </a:pPr>
            <a:r>
              <a:rPr lang="en-US" altLang="zh-CN" sz="1200">
                <a:latin typeface="思源黑体 CN Normal" pitchFamily="34" charset="-122"/>
                <a:ea typeface="思源黑体 CN Normal" pitchFamily="34" charset="-122"/>
              </a:rPr>
              <a:t>Anti-ID </a:t>
            </a:r>
            <a:r>
              <a:rPr lang="zh-CN" altLang="en-US" sz="1200">
                <a:latin typeface="思源黑体 CN Normal" pitchFamily="34" charset="-122"/>
                <a:ea typeface="思源黑体 CN Normal" pitchFamily="34" charset="-122"/>
              </a:rPr>
              <a:t>抗体</a:t>
            </a:r>
            <a:endParaRPr lang="en-US" altLang="zh-CN" sz="120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6911975" y="2066925"/>
            <a:ext cx="1836738" cy="2016125"/>
          </a:xfrm>
          <a:prstGeom prst="rect">
            <a:avLst/>
          </a:prstGeom>
          <a:noFill/>
          <a:ln>
            <a:solidFill>
              <a:srgbClr val="377D6C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66" name="椭圆 65"/>
          <p:cNvSpPr>
            <a:spLocks noChangeAspect="1"/>
          </p:cNvSpPr>
          <p:nvPr/>
        </p:nvSpPr>
        <p:spPr bwMode="auto">
          <a:xfrm>
            <a:off x="3367088" y="2293318"/>
            <a:ext cx="228600" cy="215900"/>
          </a:xfrm>
          <a:prstGeom prst="ellipse">
            <a:avLst/>
          </a:prstGeom>
          <a:solidFill>
            <a:srgbClr val="78C2AF"/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67" name="椭圆 66"/>
          <p:cNvSpPr>
            <a:spLocks noChangeAspect="1"/>
          </p:cNvSpPr>
          <p:nvPr/>
        </p:nvSpPr>
        <p:spPr bwMode="auto">
          <a:xfrm>
            <a:off x="3370263" y="3904630"/>
            <a:ext cx="228600" cy="215900"/>
          </a:xfrm>
          <a:prstGeom prst="ellipse">
            <a:avLst/>
          </a:prstGeom>
          <a:solidFill>
            <a:srgbClr val="78C2AF"/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68" name="椭圆 67"/>
          <p:cNvSpPr>
            <a:spLocks noChangeAspect="1"/>
          </p:cNvSpPr>
          <p:nvPr/>
        </p:nvSpPr>
        <p:spPr bwMode="auto">
          <a:xfrm>
            <a:off x="5003800" y="3937968"/>
            <a:ext cx="228600" cy="215900"/>
          </a:xfrm>
          <a:prstGeom prst="ellipse">
            <a:avLst/>
          </a:prstGeom>
          <a:solidFill>
            <a:srgbClr val="78C2AF"/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69" name="椭圆 68"/>
          <p:cNvSpPr>
            <a:spLocks noChangeAspect="1"/>
          </p:cNvSpPr>
          <p:nvPr/>
        </p:nvSpPr>
        <p:spPr bwMode="auto">
          <a:xfrm>
            <a:off x="5383213" y="3923680"/>
            <a:ext cx="228600" cy="215900"/>
          </a:xfrm>
          <a:prstGeom prst="ellipse">
            <a:avLst/>
          </a:prstGeom>
          <a:solidFill>
            <a:srgbClr val="78C2AF"/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70" name="椭圆 69"/>
          <p:cNvSpPr>
            <a:spLocks noChangeAspect="1"/>
          </p:cNvSpPr>
          <p:nvPr/>
        </p:nvSpPr>
        <p:spPr bwMode="auto">
          <a:xfrm>
            <a:off x="7045325" y="2386732"/>
            <a:ext cx="228600" cy="215900"/>
          </a:xfrm>
          <a:prstGeom prst="ellipse">
            <a:avLst/>
          </a:prstGeom>
          <a:solidFill>
            <a:srgbClr val="78C2AF"/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 bwMode="auto">
          <a:xfrm>
            <a:off x="0" y="123825"/>
            <a:ext cx="3708400" cy="360363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461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pic>
        <p:nvPicPr>
          <p:cNvPr id="16391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950" y="138113"/>
            <a:ext cx="1493838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组合 214"/>
          <p:cNvGrpSpPr/>
          <p:nvPr/>
        </p:nvGrpSpPr>
        <p:grpSpPr bwMode="auto">
          <a:xfrm>
            <a:off x="8316913" y="195263"/>
            <a:ext cx="684212" cy="190500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aphicFrame>
        <p:nvGraphicFramePr>
          <p:cNvPr id="12" name="图示 11"/>
          <p:cNvGraphicFramePr/>
          <p:nvPr/>
        </p:nvGraphicFramePr>
        <p:xfrm>
          <a:off x="1000100" y="2569869"/>
          <a:ext cx="7036643" cy="1714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394" name="TextBox 17"/>
          <p:cNvSpPr txBox="1">
            <a:spLocks noChangeArrowheads="1"/>
          </p:cNvSpPr>
          <p:nvPr/>
        </p:nvSpPr>
        <p:spPr bwMode="auto">
          <a:xfrm>
            <a:off x="8172450" y="4495800"/>
            <a:ext cx="338138" cy="276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200" b="1">
                <a:latin typeface="思源黑体 CN Normal" pitchFamily="34" charset="-122"/>
                <a:ea typeface="思源黑体 CN Normal" pitchFamily="34" charset="-122"/>
              </a:rPr>
              <a:t>高</a:t>
            </a:r>
            <a:endParaRPr lang="zh-CN" altLang="en-US" sz="1200" b="1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6395" name="TextBox 18"/>
          <p:cNvSpPr txBox="1">
            <a:spLocks noChangeArrowheads="1"/>
          </p:cNvSpPr>
          <p:nvPr/>
        </p:nvSpPr>
        <p:spPr bwMode="auto">
          <a:xfrm>
            <a:off x="633413" y="4495800"/>
            <a:ext cx="342900" cy="276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1200" b="1">
                <a:latin typeface="思源黑体 CN Normal" pitchFamily="34" charset="-122"/>
                <a:ea typeface="思源黑体 CN Normal" pitchFamily="34" charset="-122"/>
              </a:rPr>
              <a:t>低</a:t>
            </a:r>
            <a:endParaRPr lang="zh-CN" altLang="en-US" sz="1200" b="1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6396" name="TextBox 15"/>
          <p:cNvSpPr txBox="1">
            <a:spLocks noChangeArrowheads="1"/>
          </p:cNvSpPr>
          <p:nvPr/>
        </p:nvSpPr>
        <p:spPr bwMode="auto">
          <a:xfrm>
            <a:off x="571500" y="1150938"/>
            <a:ext cx="7961313" cy="14462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Clr>
                <a:srgbClr val="397F6D"/>
              </a:buClr>
              <a:buFont typeface="Wingdings" panose="05000000000000000000" pitchFamily="2" charset="2"/>
              <a:buChar char="Ø"/>
            </a:pPr>
            <a:r>
              <a:rPr lang="zh-CN" altLang="en-US" sz="1600" b="1" dirty="0">
                <a:latin typeface="思源黑体 CN Normal" pitchFamily="34" charset="-122"/>
                <a:ea typeface="思源黑体 CN Normal" pitchFamily="34" charset="-122"/>
              </a:rPr>
              <a:t>免疫原性（药物安评）</a:t>
            </a:r>
            <a:r>
              <a:rPr lang="zh-CN" altLang="en-US" sz="1600" dirty="0">
                <a:latin typeface="思源黑体 CN Normal" pitchFamily="34" charset="-122"/>
                <a:ea typeface="思源黑体 CN Normal" pitchFamily="34" charset="-122"/>
              </a:rPr>
              <a:t>：</a:t>
            </a:r>
            <a:endParaRPr lang="en-US" altLang="zh-CN" sz="1600" dirty="0"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思源黑体 CN Normal" pitchFamily="34" charset="-122"/>
                <a:ea typeface="思源黑体 CN Normal" pitchFamily="34" charset="-122"/>
              </a:rPr>
              <a:t>治疗性药物注入动物或人体内后，使其产生抗药</a:t>
            </a:r>
            <a:r>
              <a:rPr lang="zh-CN" altLang="en-US" sz="1600" dirty="0" smtClean="0">
                <a:latin typeface="思源黑体 CN Normal" pitchFamily="34" charset="-122"/>
                <a:ea typeface="思源黑体 CN Normal" pitchFamily="34" charset="-122"/>
              </a:rPr>
              <a:t>抗体的</a:t>
            </a:r>
            <a:r>
              <a:rPr lang="zh-CN" altLang="en-US" sz="1600" dirty="0">
                <a:latin typeface="思源黑体 CN Normal" pitchFamily="34" charset="-122"/>
                <a:ea typeface="思源黑体 CN Normal" pitchFamily="34" charset="-122"/>
              </a:rPr>
              <a:t>反应性</a:t>
            </a:r>
            <a:endParaRPr lang="en-US" altLang="zh-CN" sz="1600" dirty="0"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250000"/>
              </a:lnSpc>
              <a:buClr>
                <a:srgbClr val="397F6D"/>
              </a:buClr>
              <a:buFont typeface="Wingdings" panose="05000000000000000000" pitchFamily="2" charset="2"/>
              <a:buChar char="Ø"/>
            </a:pPr>
            <a:r>
              <a:rPr lang="en-US" altLang="zh-CN" sz="1600" b="1" dirty="0">
                <a:latin typeface="思源黑体 CN Normal" pitchFamily="34" charset="-122"/>
                <a:ea typeface="思源黑体 CN Normal" pitchFamily="34" charset="-122"/>
              </a:rPr>
              <a:t>ADA </a:t>
            </a:r>
            <a:r>
              <a:rPr lang="zh-CN" altLang="en-US" sz="1600" b="1" dirty="0">
                <a:latin typeface="思源黑体 CN Normal" pitchFamily="34" charset="-122"/>
                <a:ea typeface="思源黑体 CN Normal" pitchFamily="34" charset="-122"/>
              </a:rPr>
              <a:t>的类型及危害：</a:t>
            </a:r>
            <a:endParaRPr lang="zh-CN" altLang="en-US" sz="1600" b="1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7" name="燕尾形箭头 16"/>
          <p:cNvSpPr/>
          <p:nvPr/>
        </p:nvSpPr>
        <p:spPr>
          <a:xfrm>
            <a:off x="1143000" y="4375150"/>
            <a:ext cx="6929438" cy="500063"/>
          </a:xfrm>
          <a:prstGeom prst="notchedRightArrow">
            <a:avLst/>
          </a:prstGeom>
          <a:gradFill flip="none" rotWithShape="1">
            <a:gsLst>
              <a:gs pos="0">
                <a:srgbClr val="377D6C"/>
              </a:gs>
              <a:gs pos="50000">
                <a:srgbClr val="00B050"/>
              </a:gs>
              <a:gs pos="100000">
                <a:srgbClr val="B4E2D5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1600" b="1" dirty="0">
                <a:latin typeface="思源黑体 CN Normal" pitchFamily="34" charset="-122"/>
                <a:ea typeface="思源黑体 CN Normal" pitchFamily="34" charset="-122"/>
              </a:rPr>
              <a:t>危害程度</a:t>
            </a:r>
            <a:endParaRPr lang="zh-CN" altLang="en-US" sz="1600" b="1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6398" name="TextBox 3"/>
          <p:cNvSpPr txBox="1">
            <a:spLocks noChangeArrowheads="1"/>
          </p:cNvSpPr>
          <p:nvPr/>
        </p:nvSpPr>
        <p:spPr bwMode="auto">
          <a:xfrm>
            <a:off x="285720" y="571486"/>
            <a:ext cx="2079625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免疫原性评价</a:t>
            </a:r>
            <a:endParaRPr lang="zh-CN" altLang="en-US" sz="2400" b="1" dirty="0">
              <a:solidFill>
                <a:srgbClr val="377D6C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grpSp>
        <p:nvGrpSpPr>
          <p:cNvPr id="3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159"/>
          <p:cNvGrpSpPr/>
          <p:nvPr/>
        </p:nvGrpSpPr>
        <p:grpSpPr>
          <a:xfrm>
            <a:off x="-919606" y="1478155"/>
            <a:ext cx="6643734" cy="2741424"/>
            <a:chOff x="-500098" y="1500180"/>
            <a:chExt cx="7203934" cy="3099234"/>
          </a:xfrm>
        </p:grpSpPr>
        <p:grpSp>
          <p:nvGrpSpPr>
            <p:cNvPr id="5" name="组合 81"/>
            <p:cNvGrpSpPr/>
            <p:nvPr/>
          </p:nvGrpSpPr>
          <p:grpSpPr>
            <a:xfrm>
              <a:off x="4214810" y="2394117"/>
              <a:ext cx="2489026" cy="638398"/>
              <a:chOff x="0" y="1491630"/>
              <a:chExt cx="3676650" cy="638398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0" y="1491630"/>
                <a:ext cx="3676650" cy="31315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zh-CN" altLang="en-US" sz="1200" b="1" dirty="0" smtClean="0">
                    <a:solidFill>
                      <a:srgbClr val="007E66"/>
                    </a:solidFill>
                    <a:latin typeface="思源黑体 CN Normal" pitchFamily="34" charset="-122"/>
                    <a:ea typeface="思源黑体 CN Normal" pitchFamily="34" charset="-122"/>
                    <a:cs typeface="Poppins" pitchFamily="2" charset="0"/>
                  </a:rPr>
                  <a:t>药物结构变化</a:t>
                </a:r>
                <a:endParaRPr lang="en-US" altLang="zh-CN" sz="1200" b="1" dirty="0">
                  <a:solidFill>
                    <a:srgbClr val="007E66"/>
                  </a:solidFill>
                  <a:latin typeface="思源黑体 CN Normal" pitchFamily="34" charset="-122"/>
                  <a:ea typeface="思源黑体 CN Normal" pitchFamily="34" charset="-122"/>
                  <a:cs typeface="Poppins" pitchFamily="2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0" y="1851670"/>
                <a:ext cx="3676650" cy="27835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zh-CN" altLang="en-US" sz="1000" dirty="0" smtClean="0">
                    <a:solidFill>
                      <a:schemeClr val="bg1">
                        <a:lumMod val="50000"/>
                      </a:schemeClr>
                    </a:solidFill>
                    <a:latin typeface="思源黑体 CN Normal" pitchFamily="34" charset="-122"/>
                    <a:ea typeface="思源黑体 CN Normal" pitchFamily="34" charset="-122"/>
                    <a:cs typeface="Poppins" pitchFamily="2" charset="0"/>
                  </a:rPr>
                  <a:t>聚合、降解、氧化、脱酰胺等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思源黑体 CN Normal" pitchFamily="34" charset="-122"/>
                  <a:ea typeface="思源黑体 CN Normal" pitchFamily="34" charset="-122"/>
                  <a:cs typeface="Poppins" pitchFamily="2" charset="0"/>
                </a:endParaRPr>
              </a:p>
            </p:txBody>
          </p:sp>
        </p:grpSp>
        <p:grpSp>
          <p:nvGrpSpPr>
            <p:cNvPr id="6" name="组合 81"/>
            <p:cNvGrpSpPr/>
            <p:nvPr/>
          </p:nvGrpSpPr>
          <p:grpSpPr>
            <a:xfrm>
              <a:off x="-500098" y="3429006"/>
              <a:ext cx="2489026" cy="638398"/>
              <a:chOff x="0" y="1491630"/>
              <a:chExt cx="3676650" cy="638398"/>
            </a:xfrm>
          </p:grpSpPr>
          <p:sp>
            <p:nvSpPr>
              <p:cNvPr id="25" name="TextBox 24"/>
              <p:cNvSpPr txBox="1"/>
              <p:nvPr/>
            </p:nvSpPr>
            <p:spPr>
              <a:xfrm>
                <a:off x="0" y="1491630"/>
                <a:ext cx="3676650" cy="31315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>
                  <a:defRPr/>
                </a:pPr>
                <a:r>
                  <a:rPr lang="zh-CN" altLang="en-US" sz="1200" b="1" dirty="0" smtClean="0">
                    <a:solidFill>
                      <a:srgbClr val="007E66"/>
                    </a:solidFill>
                    <a:latin typeface="思源黑体 CN Normal" pitchFamily="34" charset="-122"/>
                    <a:ea typeface="思源黑体 CN Normal" pitchFamily="34" charset="-122"/>
                    <a:cs typeface="Poppins" pitchFamily="2" charset="0"/>
                  </a:rPr>
                  <a:t>给药方式</a:t>
                </a:r>
                <a:endParaRPr lang="en-US" altLang="zh-CN" sz="1200" b="1" dirty="0">
                  <a:solidFill>
                    <a:srgbClr val="007E66"/>
                  </a:solidFill>
                  <a:latin typeface="思源黑体 CN Normal" pitchFamily="34" charset="-122"/>
                  <a:ea typeface="思源黑体 CN Normal" pitchFamily="34" charset="-122"/>
                  <a:cs typeface="Poppins" pitchFamily="2" charset="0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0" y="1851670"/>
                <a:ext cx="3676650" cy="27835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>
                  <a:defRPr/>
                </a:pPr>
                <a:r>
                  <a:rPr lang="zh-CN" altLang="en-US" sz="1000" dirty="0" smtClean="0">
                    <a:solidFill>
                      <a:schemeClr val="bg1">
                        <a:lumMod val="50000"/>
                      </a:schemeClr>
                    </a:solidFill>
                    <a:latin typeface="思源黑体 CN Normal" pitchFamily="34" charset="-122"/>
                    <a:ea typeface="思源黑体 CN Normal" pitchFamily="34" charset="-122"/>
                    <a:cs typeface="Poppins" pitchFamily="2" charset="0"/>
                  </a:rPr>
                  <a:t>剂量、途径、频率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思源黑体 CN Normal" pitchFamily="34" charset="-122"/>
                  <a:ea typeface="思源黑体 CN Normal" pitchFamily="34" charset="-122"/>
                  <a:cs typeface="Poppins" pitchFamily="2" charset="0"/>
                </a:endParaRPr>
              </a:p>
            </p:txBody>
          </p:sp>
        </p:grpSp>
        <p:grpSp>
          <p:nvGrpSpPr>
            <p:cNvPr id="7" name="组合 158"/>
            <p:cNvGrpSpPr/>
            <p:nvPr/>
          </p:nvGrpSpPr>
          <p:grpSpPr>
            <a:xfrm>
              <a:off x="-357222" y="1500180"/>
              <a:ext cx="7000924" cy="3099234"/>
              <a:chOff x="-428660" y="1500180"/>
              <a:chExt cx="7000924" cy="3099234"/>
            </a:xfrm>
          </p:grpSpPr>
          <p:grpSp>
            <p:nvGrpSpPr>
              <p:cNvPr id="8" name="组合 81"/>
              <p:cNvGrpSpPr/>
              <p:nvPr/>
            </p:nvGrpSpPr>
            <p:grpSpPr>
              <a:xfrm>
                <a:off x="1834652" y="1500180"/>
                <a:ext cx="2571864" cy="337256"/>
                <a:chOff x="0" y="1792772"/>
                <a:chExt cx="3799014" cy="337256"/>
              </a:xfrm>
            </p:grpSpPr>
            <p:sp>
              <p:nvSpPr>
                <p:cNvPr id="13" name="TextBox 12"/>
                <p:cNvSpPr txBox="1"/>
                <p:nvPr/>
              </p:nvSpPr>
              <p:spPr>
                <a:xfrm>
                  <a:off x="122363" y="1792772"/>
                  <a:ext cx="3676651" cy="313153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zh-CN" altLang="en-US" sz="1200" b="1" dirty="0" smtClean="0">
                      <a:solidFill>
                        <a:srgbClr val="007E66"/>
                      </a:solidFill>
                      <a:latin typeface="思源黑体 CN Light" pitchFamily="34" charset="-122"/>
                      <a:ea typeface="思源黑体 CN Light" pitchFamily="34" charset="-122"/>
                      <a:cs typeface="Poppins" pitchFamily="2" charset="0"/>
                    </a:rPr>
                    <a:t>与内源性蛋白的序列差异</a:t>
                  </a:r>
                  <a:endParaRPr lang="en-US" altLang="zh-CN" sz="1200" b="1" dirty="0">
                    <a:solidFill>
                      <a:srgbClr val="007E66"/>
                    </a:solidFill>
                    <a:latin typeface="思源黑体 CN Light" pitchFamily="34" charset="-122"/>
                    <a:ea typeface="思源黑体 CN Light" pitchFamily="34" charset="-122"/>
                    <a:cs typeface="Poppins" pitchFamily="2" charset="0"/>
                  </a:endParaRP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0" y="1851670"/>
                  <a:ext cx="3676651" cy="27835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endPara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思源黑体 CN Normal" pitchFamily="34" charset="-122"/>
                    <a:ea typeface="思源黑体 CN Normal" pitchFamily="34" charset="-122"/>
                    <a:cs typeface="Poppins" pitchFamily="2" charset="0"/>
                  </a:endParaRPr>
                </a:p>
              </p:txBody>
            </p:sp>
          </p:grpSp>
          <p:grpSp>
            <p:nvGrpSpPr>
              <p:cNvPr id="9" name="组合 81"/>
              <p:cNvGrpSpPr/>
              <p:nvPr/>
            </p:nvGrpSpPr>
            <p:grpSpPr>
              <a:xfrm>
                <a:off x="4083238" y="3500444"/>
                <a:ext cx="2489026" cy="638398"/>
                <a:chOff x="0" y="1491630"/>
                <a:chExt cx="3676650" cy="638398"/>
              </a:xfrm>
            </p:grpSpPr>
            <p:sp>
              <p:nvSpPr>
                <p:cNvPr id="19" name="TextBox 18"/>
                <p:cNvSpPr txBox="1"/>
                <p:nvPr/>
              </p:nvSpPr>
              <p:spPr>
                <a:xfrm>
                  <a:off x="0" y="1491630"/>
                  <a:ext cx="3676650" cy="313153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zh-CN" altLang="en-US" sz="1200" b="1" dirty="0" smtClean="0">
                      <a:solidFill>
                        <a:srgbClr val="007E66"/>
                      </a:solidFill>
                      <a:latin typeface="思源黑体 CN Normal" pitchFamily="34" charset="-122"/>
                      <a:ea typeface="思源黑体 CN Normal" pitchFamily="34" charset="-122"/>
                      <a:cs typeface="Poppins" pitchFamily="2" charset="0"/>
                    </a:rPr>
                    <a:t>生产纯化工艺</a:t>
                  </a:r>
                  <a:endParaRPr lang="en-US" altLang="zh-CN" sz="1200" b="1" dirty="0">
                    <a:solidFill>
                      <a:srgbClr val="007E66"/>
                    </a:solidFill>
                    <a:latin typeface="思源黑体 CN Normal" pitchFamily="34" charset="-122"/>
                    <a:ea typeface="思源黑体 CN Normal" pitchFamily="34" charset="-122"/>
                    <a:cs typeface="Poppins" pitchFamily="2" charset="0"/>
                  </a:endParaRPr>
                </a:p>
              </p:txBody>
            </p:sp>
            <p:sp>
              <p:nvSpPr>
                <p:cNvPr id="20" name="TextBox 19"/>
                <p:cNvSpPr txBox="1"/>
                <p:nvPr/>
              </p:nvSpPr>
              <p:spPr>
                <a:xfrm>
                  <a:off x="0" y="1851670"/>
                  <a:ext cx="3676650" cy="27835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zh-CN" altLang="en-US" sz="1000" dirty="0" smtClean="0">
                      <a:solidFill>
                        <a:schemeClr val="bg1">
                          <a:lumMod val="50000"/>
                        </a:schemeClr>
                      </a:solidFill>
                      <a:latin typeface="思源黑体 CN Normal" pitchFamily="34" charset="-122"/>
                      <a:ea typeface="思源黑体 CN Normal" pitchFamily="34" charset="-122"/>
                      <a:cs typeface="Poppins" pitchFamily="2" charset="0"/>
                    </a:rPr>
                    <a:t>处方组分、生产条件</a:t>
                  </a:r>
                  <a:endPara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思源黑体 CN Normal" pitchFamily="34" charset="-122"/>
                    <a:ea typeface="思源黑体 CN Normal" pitchFamily="34" charset="-122"/>
                    <a:cs typeface="Poppins" pitchFamily="2" charset="0"/>
                  </a:endParaRPr>
                </a:p>
              </p:txBody>
            </p:sp>
          </p:grpSp>
          <p:grpSp>
            <p:nvGrpSpPr>
              <p:cNvPr id="10" name="组合 81"/>
              <p:cNvGrpSpPr/>
              <p:nvPr/>
            </p:nvGrpSpPr>
            <p:grpSpPr>
              <a:xfrm>
                <a:off x="-428660" y="2339614"/>
                <a:ext cx="2489026" cy="610450"/>
                <a:chOff x="0" y="1491630"/>
                <a:chExt cx="3676650" cy="610450"/>
              </a:xfrm>
            </p:grpSpPr>
            <p:sp>
              <p:nvSpPr>
                <p:cNvPr id="22" name="TextBox 21"/>
                <p:cNvSpPr txBox="1"/>
                <p:nvPr/>
              </p:nvSpPr>
              <p:spPr>
                <a:xfrm>
                  <a:off x="0" y="1491630"/>
                  <a:ext cx="3676650" cy="313153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r">
                    <a:defRPr/>
                  </a:pPr>
                  <a:r>
                    <a:rPr lang="zh-CN" altLang="en-US" sz="1200" b="1" dirty="0" smtClean="0">
                      <a:solidFill>
                        <a:srgbClr val="007E66"/>
                      </a:solidFill>
                      <a:latin typeface="思源黑体 CN Normal" pitchFamily="34" charset="-122"/>
                      <a:ea typeface="思源黑体 CN Normal" pitchFamily="34" charset="-122"/>
                      <a:cs typeface="Poppins" pitchFamily="2" charset="0"/>
                    </a:rPr>
                    <a:t>受试人员个体差异</a:t>
                  </a:r>
                  <a:endParaRPr lang="en-US" altLang="zh-CN" sz="1200" b="1" dirty="0">
                    <a:solidFill>
                      <a:srgbClr val="007E66"/>
                    </a:solidFill>
                    <a:latin typeface="思源黑体 CN Normal" pitchFamily="34" charset="-122"/>
                    <a:ea typeface="思源黑体 CN Normal" pitchFamily="34" charset="-122"/>
                    <a:cs typeface="Poppins" pitchFamily="2" charset="0"/>
                  </a:endParaRP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0" y="1823722"/>
                  <a:ext cx="3676650" cy="27835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r">
                    <a:defRPr/>
                  </a:pPr>
                  <a:r>
                    <a:rPr lang="zh-CN" altLang="en-US" sz="1000" dirty="0" smtClean="0">
                      <a:solidFill>
                        <a:schemeClr val="bg1">
                          <a:lumMod val="50000"/>
                        </a:schemeClr>
                      </a:solidFill>
                      <a:latin typeface="思源黑体 CN Normal" pitchFamily="34" charset="-122"/>
                      <a:ea typeface="思源黑体 CN Normal" pitchFamily="34" charset="-122"/>
                      <a:cs typeface="Poppins" pitchFamily="2" charset="0"/>
                    </a:rPr>
                    <a:t>遗传因素、健康状态</a:t>
                  </a:r>
                  <a:endPara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  <a:latin typeface="思源黑体 CN Normal" pitchFamily="34" charset="-122"/>
                    <a:ea typeface="思源黑体 CN Normal" pitchFamily="34" charset="-122"/>
                    <a:cs typeface="Poppins" pitchFamily="2" charset="0"/>
                  </a:endParaRPr>
                </a:p>
              </p:txBody>
            </p:sp>
          </p:grpSp>
          <p:sp>
            <p:nvSpPr>
              <p:cNvPr id="27" name="TextBox 26"/>
              <p:cNvSpPr txBox="1"/>
              <p:nvPr/>
            </p:nvSpPr>
            <p:spPr>
              <a:xfrm>
                <a:off x="1913554" y="4286261"/>
                <a:ext cx="2489026" cy="31315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zh-CN" altLang="en-US" sz="1200" b="1" dirty="0" smtClean="0">
                    <a:solidFill>
                      <a:srgbClr val="007E66"/>
                    </a:solidFill>
                    <a:latin typeface="思源黑体 CN Normal" pitchFamily="34" charset="-122"/>
                    <a:ea typeface="思源黑体 CN Normal" pitchFamily="34" charset="-122"/>
                    <a:cs typeface="Poppins" pitchFamily="2" charset="0"/>
                  </a:rPr>
                  <a:t>储存、冷链运输各环节</a:t>
                </a:r>
                <a:endParaRPr lang="en-US" altLang="zh-CN" sz="1200" b="1" dirty="0">
                  <a:solidFill>
                    <a:srgbClr val="007E66"/>
                  </a:solidFill>
                  <a:latin typeface="思源黑体 CN Normal" pitchFamily="34" charset="-122"/>
                  <a:ea typeface="思源黑体 CN Normal" pitchFamily="34" charset="-122"/>
                  <a:cs typeface="Poppins" pitchFamily="2" charset="0"/>
                </a:endParaRPr>
              </a:p>
            </p:txBody>
          </p:sp>
          <p:grpSp>
            <p:nvGrpSpPr>
              <p:cNvPr id="11" name="组合 27"/>
              <p:cNvGrpSpPr/>
              <p:nvPr/>
            </p:nvGrpSpPr>
            <p:grpSpPr>
              <a:xfrm>
                <a:off x="1988931" y="1785932"/>
                <a:ext cx="2225981" cy="2492218"/>
                <a:chOff x="3286119" y="1214428"/>
                <a:chExt cx="2225981" cy="2492218"/>
              </a:xfrm>
            </p:grpSpPr>
            <p:grpSp>
              <p:nvGrpSpPr>
                <p:cNvPr id="12" name="Group 4"/>
                <p:cNvGrpSpPr>
                  <a:grpSpLocks noChangeAspect="1"/>
                </p:cNvGrpSpPr>
                <p:nvPr/>
              </p:nvGrpSpPr>
              <p:grpSpPr bwMode="auto">
                <a:xfrm>
                  <a:off x="3286119" y="1214428"/>
                  <a:ext cx="2225981" cy="2492218"/>
                  <a:chOff x="4137" y="924"/>
                  <a:chExt cx="2734" cy="3061"/>
                </a:xfrm>
              </p:grpSpPr>
              <p:sp>
                <p:nvSpPr>
                  <p:cNvPr id="146" name="Oval 5"/>
                  <p:cNvSpPr>
                    <a:spLocks noChangeArrowheads="1"/>
                  </p:cNvSpPr>
                  <p:nvPr/>
                </p:nvSpPr>
                <p:spPr bwMode="auto">
                  <a:xfrm>
                    <a:off x="5008" y="1957"/>
                    <a:ext cx="992" cy="994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sz="1000">
                      <a:latin typeface="字魂59号-创粗黑" panose="00000500000000000000" pitchFamily="2" charset="-122"/>
                      <a:ea typeface="字魂59号-创粗黑" panose="00000500000000000000" pitchFamily="2" charset="-122"/>
                      <a:sym typeface="字魂59号-创粗黑" panose="00000500000000000000" pitchFamily="2" charset="-122"/>
                    </a:endParaRPr>
                  </a:p>
                </p:txBody>
              </p:sp>
              <p:sp>
                <p:nvSpPr>
                  <p:cNvPr id="147" name="Freeform 6"/>
                  <p:cNvSpPr/>
                  <p:nvPr/>
                </p:nvSpPr>
                <p:spPr bwMode="auto">
                  <a:xfrm>
                    <a:off x="4798" y="1009"/>
                    <a:ext cx="838" cy="1063"/>
                  </a:xfrm>
                  <a:custGeom>
                    <a:avLst/>
                    <a:gdLst>
                      <a:gd name="T0" fmla="*/ 109 w 423"/>
                      <a:gd name="T1" fmla="*/ 537 h 537"/>
                      <a:gd name="T2" fmla="*/ 249 w 423"/>
                      <a:gd name="T3" fmla="*/ 0 h 537"/>
                      <a:gd name="T4" fmla="*/ 220 w 423"/>
                      <a:gd name="T5" fmla="*/ 182 h 537"/>
                      <a:gd name="T6" fmla="*/ 420 w 423"/>
                      <a:gd name="T7" fmla="*/ 235 h 537"/>
                      <a:gd name="T8" fmla="*/ 310 w 423"/>
                      <a:gd name="T9" fmla="*/ 419 h 537"/>
                      <a:gd name="T10" fmla="*/ 109 w 423"/>
                      <a:gd name="T11" fmla="*/ 537 h 5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23" h="537">
                        <a:moveTo>
                          <a:pt x="109" y="537"/>
                        </a:moveTo>
                        <a:cubicBezTo>
                          <a:pt x="0" y="350"/>
                          <a:pt x="63" y="110"/>
                          <a:pt x="249" y="0"/>
                        </a:cubicBezTo>
                        <a:cubicBezTo>
                          <a:pt x="198" y="45"/>
                          <a:pt x="184" y="121"/>
                          <a:pt x="220" y="182"/>
                        </a:cubicBezTo>
                        <a:cubicBezTo>
                          <a:pt x="260" y="252"/>
                          <a:pt x="350" y="276"/>
                          <a:pt x="420" y="235"/>
                        </a:cubicBezTo>
                        <a:cubicBezTo>
                          <a:pt x="423" y="234"/>
                          <a:pt x="327" y="360"/>
                          <a:pt x="310" y="419"/>
                        </a:cubicBezTo>
                        <a:cubicBezTo>
                          <a:pt x="231" y="430"/>
                          <a:pt x="157" y="473"/>
                          <a:pt x="109" y="537"/>
                        </a:cubicBezTo>
                        <a:close/>
                      </a:path>
                    </a:pathLst>
                  </a:custGeom>
                  <a:solidFill>
                    <a:srgbClr val="00C09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sz="1000">
                      <a:latin typeface="字魂59号-创粗黑" panose="00000500000000000000" pitchFamily="2" charset="-122"/>
                      <a:ea typeface="字魂59号-创粗黑" panose="00000500000000000000" pitchFamily="2" charset="-122"/>
                      <a:sym typeface="字魂59号-创粗黑" panose="00000500000000000000" pitchFamily="2" charset="-122"/>
                    </a:endParaRPr>
                  </a:p>
                </p:txBody>
              </p:sp>
              <p:sp>
                <p:nvSpPr>
                  <p:cNvPr id="148" name="Freeform 7"/>
                  <p:cNvSpPr/>
                  <p:nvPr/>
                </p:nvSpPr>
                <p:spPr bwMode="auto">
                  <a:xfrm>
                    <a:off x="5184" y="924"/>
                    <a:ext cx="600" cy="600"/>
                  </a:xfrm>
                  <a:custGeom>
                    <a:avLst/>
                    <a:gdLst>
                      <a:gd name="T0" fmla="*/ 85 w 303"/>
                      <a:gd name="T1" fmla="*/ 37 h 303"/>
                      <a:gd name="T2" fmla="*/ 266 w 303"/>
                      <a:gd name="T3" fmla="*/ 85 h 303"/>
                      <a:gd name="T4" fmla="*/ 218 w 303"/>
                      <a:gd name="T5" fmla="*/ 267 h 303"/>
                      <a:gd name="T6" fmla="*/ 37 w 303"/>
                      <a:gd name="T7" fmla="*/ 218 h 303"/>
                      <a:gd name="T8" fmla="*/ 85 w 303"/>
                      <a:gd name="T9" fmla="*/ 37 h 3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03" h="303">
                        <a:moveTo>
                          <a:pt x="85" y="37"/>
                        </a:moveTo>
                        <a:cubicBezTo>
                          <a:pt x="149" y="0"/>
                          <a:pt x="230" y="22"/>
                          <a:pt x="266" y="85"/>
                        </a:cubicBezTo>
                        <a:cubicBezTo>
                          <a:pt x="303" y="149"/>
                          <a:pt x="281" y="230"/>
                          <a:pt x="218" y="267"/>
                        </a:cubicBezTo>
                        <a:cubicBezTo>
                          <a:pt x="154" y="303"/>
                          <a:pt x="73" y="282"/>
                          <a:pt x="37" y="218"/>
                        </a:cubicBezTo>
                        <a:cubicBezTo>
                          <a:pt x="0" y="155"/>
                          <a:pt x="22" y="73"/>
                          <a:pt x="85" y="37"/>
                        </a:cubicBezTo>
                        <a:close/>
                      </a:path>
                    </a:pathLst>
                  </a:custGeom>
                  <a:solidFill>
                    <a:srgbClr val="00C09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sz="1000">
                      <a:latin typeface="字魂59号-创粗黑" panose="00000500000000000000" pitchFamily="2" charset="-122"/>
                      <a:ea typeface="字魂59号-创粗黑" panose="00000500000000000000" pitchFamily="2" charset="-122"/>
                      <a:sym typeface="字魂59号-创粗黑" panose="00000500000000000000" pitchFamily="2" charset="-122"/>
                    </a:endParaRPr>
                  </a:p>
                </p:txBody>
              </p:sp>
              <p:sp>
                <p:nvSpPr>
                  <p:cNvPr id="149" name="Freeform 8"/>
                  <p:cNvSpPr/>
                  <p:nvPr/>
                </p:nvSpPr>
                <p:spPr bwMode="auto">
                  <a:xfrm>
                    <a:off x="5600" y="1342"/>
                    <a:ext cx="1065" cy="740"/>
                  </a:xfrm>
                  <a:custGeom>
                    <a:avLst/>
                    <a:gdLst>
                      <a:gd name="T0" fmla="*/ 0 w 538"/>
                      <a:gd name="T1" fmla="*/ 249 h 374"/>
                      <a:gd name="T2" fmla="*/ 538 w 538"/>
                      <a:gd name="T3" fmla="*/ 108 h 374"/>
                      <a:gd name="T4" fmla="*/ 365 w 538"/>
                      <a:gd name="T5" fmla="*/ 172 h 374"/>
                      <a:gd name="T6" fmla="*/ 416 w 538"/>
                      <a:gd name="T7" fmla="*/ 372 h 374"/>
                      <a:gd name="T8" fmla="*/ 202 w 538"/>
                      <a:gd name="T9" fmla="*/ 367 h 374"/>
                      <a:gd name="T10" fmla="*/ 0 w 538"/>
                      <a:gd name="T11" fmla="*/ 249 h 3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538" h="374">
                        <a:moveTo>
                          <a:pt x="0" y="249"/>
                        </a:moveTo>
                        <a:cubicBezTo>
                          <a:pt x="111" y="62"/>
                          <a:pt x="351" y="0"/>
                          <a:pt x="538" y="108"/>
                        </a:cubicBezTo>
                        <a:cubicBezTo>
                          <a:pt x="474" y="86"/>
                          <a:pt x="401" y="111"/>
                          <a:pt x="365" y="172"/>
                        </a:cubicBezTo>
                        <a:cubicBezTo>
                          <a:pt x="323" y="241"/>
                          <a:pt x="346" y="331"/>
                          <a:pt x="416" y="372"/>
                        </a:cubicBezTo>
                        <a:cubicBezTo>
                          <a:pt x="419" y="374"/>
                          <a:pt x="262" y="352"/>
                          <a:pt x="202" y="367"/>
                        </a:cubicBezTo>
                        <a:cubicBezTo>
                          <a:pt x="154" y="303"/>
                          <a:pt x="80" y="260"/>
                          <a:pt x="0" y="249"/>
                        </a:cubicBezTo>
                        <a:close/>
                      </a:path>
                    </a:pathLst>
                  </a:custGeom>
                  <a:solidFill>
                    <a:srgbClr val="00A27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sz="1000">
                      <a:latin typeface="字魂59号-创粗黑" panose="00000500000000000000" pitchFamily="2" charset="-122"/>
                      <a:ea typeface="字魂59号-创粗黑" panose="00000500000000000000" pitchFamily="2" charset="-122"/>
                      <a:sym typeface="字魂59号-创粗黑" panose="00000500000000000000" pitchFamily="2" charset="-122"/>
                    </a:endParaRPr>
                  </a:p>
                </p:txBody>
              </p:sp>
              <p:sp>
                <p:nvSpPr>
                  <p:cNvPr id="150" name="Freeform 9"/>
                  <p:cNvSpPr/>
                  <p:nvPr/>
                </p:nvSpPr>
                <p:spPr bwMode="auto">
                  <a:xfrm>
                    <a:off x="6271" y="1530"/>
                    <a:ext cx="600" cy="599"/>
                  </a:xfrm>
                  <a:custGeom>
                    <a:avLst/>
                    <a:gdLst>
                      <a:gd name="T0" fmla="*/ 219 w 303"/>
                      <a:gd name="T1" fmla="*/ 37 h 303"/>
                      <a:gd name="T2" fmla="*/ 266 w 303"/>
                      <a:gd name="T3" fmla="*/ 219 h 303"/>
                      <a:gd name="T4" fmla="*/ 84 w 303"/>
                      <a:gd name="T5" fmla="*/ 265 h 303"/>
                      <a:gd name="T6" fmla="*/ 37 w 303"/>
                      <a:gd name="T7" fmla="*/ 83 h 303"/>
                      <a:gd name="T8" fmla="*/ 219 w 303"/>
                      <a:gd name="T9" fmla="*/ 37 h 3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03" h="303">
                        <a:moveTo>
                          <a:pt x="219" y="37"/>
                        </a:moveTo>
                        <a:cubicBezTo>
                          <a:pt x="282" y="74"/>
                          <a:pt x="303" y="156"/>
                          <a:pt x="266" y="219"/>
                        </a:cubicBezTo>
                        <a:cubicBezTo>
                          <a:pt x="228" y="282"/>
                          <a:pt x="147" y="303"/>
                          <a:pt x="84" y="265"/>
                        </a:cubicBezTo>
                        <a:cubicBezTo>
                          <a:pt x="21" y="228"/>
                          <a:pt x="0" y="147"/>
                          <a:pt x="37" y="83"/>
                        </a:cubicBezTo>
                        <a:cubicBezTo>
                          <a:pt x="75" y="20"/>
                          <a:pt x="156" y="0"/>
                          <a:pt x="219" y="37"/>
                        </a:cubicBezTo>
                        <a:close/>
                      </a:path>
                    </a:pathLst>
                  </a:custGeom>
                  <a:solidFill>
                    <a:srgbClr val="00A27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sz="1000">
                      <a:latin typeface="字魂59号-创粗黑" panose="00000500000000000000" pitchFamily="2" charset="-122"/>
                      <a:ea typeface="字魂59号-创粗黑" panose="00000500000000000000" pitchFamily="2" charset="-122"/>
                      <a:sym typeface="字魂59号-创粗黑" panose="00000500000000000000" pitchFamily="2" charset="-122"/>
                    </a:endParaRPr>
                  </a:p>
                </p:txBody>
              </p:sp>
              <p:sp>
                <p:nvSpPr>
                  <p:cNvPr id="151" name="Freeform 10"/>
                  <p:cNvSpPr/>
                  <p:nvPr/>
                </p:nvSpPr>
                <p:spPr bwMode="auto">
                  <a:xfrm>
                    <a:off x="6089" y="2222"/>
                    <a:ext cx="782" cy="839"/>
                  </a:xfrm>
                  <a:custGeom>
                    <a:avLst/>
                    <a:gdLst>
                      <a:gd name="T0" fmla="*/ 0 w 395"/>
                      <a:gd name="T1" fmla="*/ 0 h 424"/>
                      <a:gd name="T2" fmla="*/ 395 w 395"/>
                      <a:gd name="T3" fmla="*/ 390 h 424"/>
                      <a:gd name="T4" fmla="*/ 252 w 395"/>
                      <a:gd name="T5" fmla="*/ 274 h 424"/>
                      <a:gd name="T6" fmla="*/ 106 w 395"/>
                      <a:gd name="T7" fmla="*/ 420 h 424"/>
                      <a:gd name="T8" fmla="*/ 1 w 395"/>
                      <a:gd name="T9" fmla="*/ 233 h 424"/>
                      <a:gd name="T10" fmla="*/ 0 w 395"/>
                      <a:gd name="T11" fmla="*/ 0 h 4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95" h="424">
                        <a:moveTo>
                          <a:pt x="0" y="0"/>
                        </a:moveTo>
                        <a:cubicBezTo>
                          <a:pt x="217" y="0"/>
                          <a:pt x="393" y="174"/>
                          <a:pt x="395" y="390"/>
                        </a:cubicBezTo>
                        <a:cubicBezTo>
                          <a:pt x="382" y="324"/>
                          <a:pt x="323" y="274"/>
                          <a:pt x="252" y="274"/>
                        </a:cubicBezTo>
                        <a:cubicBezTo>
                          <a:pt x="171" y="274"/>
                          <a:pt x="106" y="339"/>
                          <a:pt x="106" y="420"/>
                        </a:cubicBezTo>
                        <a:cubicBezTo>
                          <a:pt x="106" y="424"/>
                          <a:pt x="44" y="277"/>
                          <a:pt x="1" y="233"/>
                        </a:cubicBezTo>
                        <a:cubicBezTo>
                          <a:pt x="31" y="159"/>
                          <a:pt x="31" y="74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7E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sz="1000">
                      <a:latin typeface="字魂59号-创粗黑" panose="00000500000000000000" pitchFamily="2" charset="-122"/>
                      <a:ea typeface="字魂59号-创粗黑" panose="00000500000000000000" pitchFamily="2" charset="-122"/>
                      <a:sym typeface="字魂59号-创粗黑" panose="00000500000000000000" pitchFamily="2" charset="-122"/>
                    </a:endParaRPr>
                  </a:p>
                </p:txBody>
              </p:sp>
              <p:sp>
                <p:nvSpPr>
                  <p:cNvPr id="152" name="Oval 11"/>
                  <p:cNvSpPr>
                    <a:spLocks noChangeArrowheads="1"/>
                  </p:cNvSpPr>
                  <p:nvPr/>
                </p:nvSpPr>
                <p:spPr bwMode="auto">
                  <a:xfrm>
                    <a:off x="6325" y="2790"/>
                    <a:ext cx="526" cy="527"/>
                  </a:xfrm>
                  <a:prstGeom prst="ellipse">
                    <a:avLst/>
                  </a:prstGeom>
                  <a:solidFill>
                    <a:srgbClr val="007E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sz="1000">
                      <a:latin typeface="字魂59号-创粗黑" panose="00000500000000000000" pitchFamily="2" charset="-122"/>
                      <a:ea typeface="字魂59号-创粗黑" panose="00000500000000000000" pitchFamily="2" charset="-122"/>
                      <a:sym typeface="字魂59号-创粗黑" panose="00000500000000000000" pitchFamily="2" charset="-122"/>
                    </a:endParaRPr>
                  </a:p>
                </p:txBody>
              </p:sp>
              <p:sp>
                <p:nvSpPr>
                  <p:cNvPr id="153" name="Freeform 12"/>
                  <p:cNvSpPr/>
                  <p:nvPr/>
                </p:nvSpPr>
                <p:spPr bwMode="auto">
                  <a:xfrm>
                    <a:off x="5372" y="2838"/>
                    <a:ext cx="838" cy="1064"/>
                  </a:xfrm>
                  <a:custGeom>
                    <a:avLst/>
                    <a:gdLst>
                      <a:gd name="T0" fmla="*/ 314 w 423"/>
                      <a:gd name="T1" fmla="*/ 0 h 538"/>
                      <a:gd name="T2" fmla="*/ 174 w 423"/>
                      <a:gd name="T3" fmla="*/ 538 h 538"/>
                      <a:gd name="T4" fmla="*/ 203 w 423"/>
                      <a:gd name="T5" fmla="*/ 355 h 538"/>
                      <a:gd name="T6" fmla="*/ 3 w 423"/>
                      <a:gd name="T7" fmla="*/ 302 h 538"/>
                      <a:gd name="T8" fmla="*/ 113 w 423"/>
                      <a:gd name="T9" fmla="*/ 118 h 538"/>
                      <a:gd name="T10" fmla="*/ 314 w 423"/>
                      <a:gd name="T11" fmla="*/ 0 h 5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23" h="538">
                        <a:moveTo>
                          <a:pt x="314" y="0"/>
                        </a:moveTo>
                        <a:cubicBezTo>
                          <a:pt x="423" y="188"/>
                          <a:pt x="360" y="427"/>
                          <a:pt x="174" y="538"/>
                        </a:cubicBezTo>
                        <a:cubicBezTo>
                          <a:pt x="225" y="492"/>
                          <a:pt x="239" y="416"/>
                          <a:pt x="203" y="355"/>
                        </a:cubicBezTo>
                        <a:cubicBezTo>
                          <a:pt x="163" y="285"/>
                          <a:pt x="73" y="261"/>
                          <a:pt x="3" y="302"/>
                        </a:cubicBezTo>
                        <a:cubicBezTo>
                          <a:pt x="0" y="304"/>
                          <a:pt x="96" y="177"/>
                          <a:pt x="113" y="118"/>
                        </a:cubicBezTo>
                        <a:cubicBezTo>
                          <a:pt x="192" y="107"/>
                          <a:pt x="266" y="64"/>
                          <a:pt x="314" y="0"/>
                        </a:cubicBezTo>
                        <a:close/>
                      </a:path>
                    </a:pathLst>
                  </a:custGeom>
                  <a:solidFill>
                    <a:srgbClr val="0054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sz="1000">
                      <a:latin typeface="字魂59号-创粗黑" panose="00000500000000000000" pitchFamily="2" charset="-122"/>
                      <a:ea typeface="字魂59号-创粗黑" panose="00000500000000000000" pitchFamily="2" charset="-122"/>
                      <a:sym typeface="字魂59号-创粗黑" panose="00000500000000000000" pitchFamily="2" charset="-122"/>
                    </a:endParaRPr>
                  </a:p>
                </p:txBody>
              </p:sp>
              <p:sp>
                <p:nvSpPr>
                  <p:cNvPr id="154" name="Freeform 13"/>
                  <p:cNvSpPr/>
                  <p:nvPr/>
                </p:nvSpPr>
                <p:spPr bwMode="auto">
                  <a:xfrm>
                    <a:off x="5224" y="3386"/>
                    <a:ext cx="600" cy="599"/>
                  </a:xfrm>
                  <a:custGeom>
                    <a:avLst/>
                    <a:gdLst>
                      <a:gd name="T0" fmla="*/ 218 w 303"/>
                      <a:gd name="T1" fmla="*/ 266 h 303"/>
                      <a:gd name="T2" fmla="*/ 37 w 303"/>
                      <a:gd name="T3" fmla="*/ 218 h 303"/>
                      <a:gd name="T4" fmla="*/ 85 w 303"/>
                      <a:gd name="T5" fmla="*/ 36 h 303"/>
                      <a:gd name="T6" fmla="*/ 266 w 303"/>
                      <a:gd name="T7" fmla="*/ 85 h 303"/>
                      <a:gd name="T8" fmla="*/ 218 w 303"/>
                      <a:gd name="T9" fmla="*/ 266 h 3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03" h="303">
                        <a:moveTo>
                          <a:pt x="218" y="266"/>
                        </a:moveTo>
                        <a:cubicBezTo>
                          <a:pt x="154" y="303"/>
                          <a:pt x="73" y="281"/>
                          <a:pt x="37" y="218"/>
                        </a:cubicBezTo>
                        <a:cubicBezTo>
                          <a:pt x="0" y="154"/>
                          <a:pt x="22" y="73"/>
                          <a:pt x="85" y="36"/>
                        </a:cubicBezTo>
                        <a:cubicBezTo>
                          <a:pt x="149" y="0"/>
                          <a:pt x="230" y="22"/>
                          <a:pt x="266" y="85"/>
                        </a:cubicBezTo>
                        <a:cubicBezTo>
                          <a:pt x="303" y="149"/>
                          <a:pt x="281" y="230"/>
                          <a:pt x="218" y="266"/>
                        </a:cubicBezTo>
                        <a:close/>
                      </a:path>
                    </a:pathLst>
                  </a:custGeom>
                  <a:solidFill>
                    <a:srgbClr val="0054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sz="1000">
                      <a:latin typeface="字魂59号-创粗黑" panose="00000500000000000000" pitchFamily="2" charset="-122"/>
                      <a:ea typeface="字魂59号-创粗黑" panose="00000500000000000000" pitchFamily="2" charset="-122"/>
                      <a:sym typeface="字魂59号-创粗黑" panose="00000500000000000000" pitchFamily="2" charset="-122"/>
                    </a:endParaRPr>
                  </a:p>
                </p:txBody>
              </p:sp>
              <p:sp>
                <p:nvSpPr>
                  <p:cNvPr id="155" name="Freeform 14"/>
                  <p:cNvSpPr/>
                  <p:nvPr/>
                </p:nvSpPr>
                <p:spPr bwMode="auto">
                  <a:xfrm>
                    <a:off x="4343" y="2828"/>
                    <a:ext cx="1065" cy="740"/>
                  </a:xfrm>
                  <a:custGeom>
                    <a:avLst/>
                    <a:gdLst>
                      <a:gd name="T0" fmla="*/ 538 w 538"/>
                      <a:gd name="T1" fmla="*/ 125 h 374"/>
                      <a:gd name="T2" fmla="*/ 0 w 538"/>
                      <a:gd name="T3" fmla="*/ 266 h 374"/>
                      <a:gd name="T4" fmla="*/ 173 w 538"/>
                      <a:gd name="T5" fmla="*/ 203 h 374"/>
                      <a:gd name="T6" fmla="*/ 122 w 538"/>
                      <a:gd name="T7" fmla="*/ 2 h 374"/>
                      <a:gd name="T8" fmla="*/ 336 w 538"/>
                      <a:gd name="T9" fmla="*/ 7 h 374"/>
                      <a:gd name="T10" fmla="*/ 538 w 538"/>
                      <a:gd name="T11" fmla="*/ 125 h 3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538" h="374">
                        <a:moveTo>
                          <a:pt x="538" y="125"/>
                        </a:moveTo>
                        <a:cubicBezTo>
                          <a:pt x="427" y="312"/>
                          <a:pt x="187" y="374"/>
                          <a:pt x="0" y="266"/>
                        </a:cubicBezTo>
                        <a:cubicBezTo>
                          <a:pt x="64" y="289"/>
                          <a:pt x="137" y="263"/>
                          <a:pt x="173" y="203"/>
                        </a:cubicBezTo>
                        <a:cubicBezTo>
                          <a:pt x="215" y="133"/>
                          <a:pt x="192" y="43"/>
                          <a:pt x="122" y="2"/>
                        </a:cubicBezTo>
                        <a:cubicBezTo>
                          <a:pt x="119" y="0"/>
                          <a:pt x="276" y="22"/>
                          <a:pt x="336" y="7"/>
                        </a:cubicBezTo>
                        <a:cubicBezTo>
                          <a:pt x="384" y="71"/>
                          <a:pt x="458" y="114"/>
                          <a:pt x="538" y="125"/>
                        </a:cubicBezTo>
                        <a:close/>
                      </a:path>
                    </a:pathLst>
                  </a:custGeom>
                  <a:solidFill>
                    <a:srgbClr val="00362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sz="1000">
                      <a:latin typeface="字魂59号-创粗黑" panose="00000500000000000000" pitchFamily="2" charset="-122"/>
                      <a:ea typeface="字魂59号-创粗黑" panose="00000500000000000000" pitchFamily="2" charset="-122"/>
                      <a:sym typeface="字魂59号-创粗黑" panose="00000500000000000000" pitchFamily="2" charset="-122"/>
                    </a:endParaRPr>
                  </a:p>
                </p:txBody>
              </p:sp>
              <p:sp>
                <p:nvSpPr>
                  <p:cNvPr id="156" name="Freeform 15"/>
                  <p:cNvSpPr/>
                  <p:nvPr/>
                </p:nvSpPr>
                <p:spPr bwMode="auto">
                  <a:xfrm>
                    <a:off x="4137" y="2780"/>
                    <a:ext cx="600" cy="602"/>
                  </a:xfrm>
                  <a:custGeom>
                    <a:avLst/>
                    <a:gdLst>
                      <a:gd name="T0" fmla="*/ 84 w 303"/>
                      <a:gd name="T1" fmla="*/ 266 h 304"/>
                      <a:gd name="T2" fmla="*/ 37 w 303"/>
                      <a:gd name="T3" fmla="*/ 84 h 304"/>
                      <a:gd name="T4" fmla="*/ 219 w 303"/>
                      <a:gd name="T5" fmla="*/ 38 h 304"/>
                      <a:gd name="T6" fmla="*/ 266 w 303"/>
                      <a:gd name="T7" fmla="*/ 220 h 304"/>
                      <a:gd name="T8" fmla="*/ 84 w 303"/>
                      <a:gd name="T9" fmla="*/ 266 h 3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03" h="304">
                        <a:moveTo>
                          <a:pt x="84" y="266"/>
                        </a:moveTo>
                        <a:cubicBezTo>
                          <a:pt x="21" y="229"/>
                          <a:pt x="0" y="147"/>
                          <a:pt x="37" y="84"/>
                        </a:cubicBezTo>
                        <a:cubicBezTo>
                          <a:pt x="75" y="21"/>
                          <a:pt x="156" y="0"/>
                          <a:pt x="219" y="38"/>
                        </a:cubicBezTo>
                        <a:cubicBezTo>
                          <a:pt x="282" y="75"/>
                          <a:pt x="303" y="157"/>
                          <a:pt x="266" y="220"/>
                        </a:cubicBezTo>
                        <a:cubicBezTo>
                          <a:pt x="228" y="283"/>
                          <a:pt x="147" y="304"/>
                          <a:pt x="84" y="266"/>
                        </a:cubicBezTo>
                        <a:close/>
                      </a:path>
                    </a:pathLst>
                  </a:custGeom>
                  <a:solidFill>
                    <a:srgbClr val="00362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sz="1000">
                      <a:latin typeface="字魂59号-创粗黑" panose="00000500000000000000" pitchFamily="2" charset="-122"/>
                      <a:ea typeface="字魂59号-创粗黑" panose="00000500000000000000" pitchFamily="2" charset="-122"/>
                      <a:sym typeface="字魂59号-创粗黑" panose="00000500000000000000" pitchFamily="2" charset="-122"/>
                    </a:endParaRPr>
                  </a:p>
                </p:txBody>
              </p:sp>
              <p:sp>
                <p:nvSpPr>
                  <p:cNvPr id="157" name="Freeform 16"/>
                  <p:cNvSpPr/>
                  <p:nvPr/>
                </p:nvSpPr>
                <p:spPr bwMode="auto">
                  <a:xfrm>
                    <a:off x="4137" y="1850"/>
                    <a:ext cx="782" cy="837"/>
                  </a:xfrm>
                  <a:custGeom>
                    <a:avLst/>
                    <a:gdLst>
                      <a:gd name="T0" fmla="*/ 395 w 395"/>
                      <a:gd name="T1" fmla="*/ 423 h 423"/>
                      <a:gd name="T2" fmla="*/ 0 w 395"/>
                      <a:gd name="T3" fmla="*/ 33 h 423"/>
                      <a:gd name="T4" fmla="*/ 143 w 395"/>
                      <a:gd name="T5" fmla="*/ 149 h 423"/>
                      <a:gd name="T6" fmla="*/ 289 w 395"/>
                      <a:gd name="T7" fmla="*/ 3 h 423"/>
                      <a:gd name="T8" fmla="*/ 394 w 395"/>
                      <a:gd name="T9" fmla="*/ 190 h 423"/>
                      <a:gd name="T10" fmla="*/ 395 w 395"/>
                      <a:gd name="T11" fmla="*/ 423 h 4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95" h="423">
                        <a:moveTo>
                          <a:pt x="395" y="423"/>
                        </a:moveTo>
                        <a:cubicBezTo>
                          <a:pt x="179" y="423"/>
                          <a:pt x="3" y="249"/>
                          <a:pt x="0" y="33"/>
                        </a:cubicBezTo>
                        <a:cubicBezTo>
                          <a:pt x="13" y="100"/>
                          <a:pt x="72" y="149"/>
                          <a:pt x="143" y="149"/>
                        </a:cubicBezTo>
                        <a:cubicBezTo>
                          <a:pt x="224" y="149"/>
                          <a:pt x="289" y="84"/>
                          <a:pt x="289" y="3"/>
                        </a:cubicBezTo>
                        <a:cubicBezTo>
                          <a:pt x="289" y="0"/>
                          <a:pt x="351" y="146"/>
                          <a:pt x="394" y="190"/>
                        </a:cubicBezTo>
                        <a:cubicBezTo>
                          <a:pt x="364" y="264"/>
                          <a:pt x="364" y="349"/>
                          <a:pt x="395" y="423"/>
                        </a:cubicBezTo>
                        <a:close/>
                      </a:path>
                    </a:pathLst>
                  </a:custGeom>
                  <a:solidFill>
                    <a:srgbClr val="00D2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sz="1000">
                      <a:latin typeface="字魂59号-创粗黑" panose="00000500000000000000" pitchFamily="2" charset="-122"/>
                      <a:ea typeface="字魂59号-创粗黑" panose="00000500000000000000" pitchFamily="2" charset="-122"/>
                      <a:sym typeface="字魂59号-创粗黑" panose="00000500000000000000" pitchFamily="2" charset="-122"/>
                    </a:endParaRPr>
                  </a:p>
                </p:txBody>
              </p:sp>
              <p:sp>
                <p:nvSpPr>
                  <p:cNvPr id="158" name="Oval 17"/>
                  <p:cNvSpPr>
                    <a:spLocks noChangeArrowheads="1"/>
                  </p:cNvSpPr>
                  <p:nvPr/>
                </p:nvSpPr>
                <p:spPr bwMode="auto">
                  <a:xfrm>
                    <a:off x="4157" y="1593"/>
                    <a:ext cx="526" cy="527"/>
                  </a:xfrm>
                  <a:prstGeom prst="ellipse">
                    <a:avLst/>
                  </a:prstGeom>
                  <a:solidFill>
                    <a:srgbClr val="00D2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sz="1000">
                      <a:latin typeface="字魂59号-创粗黑" panose="00000500000000000000" pitchFamily="2" charset="-122"/>
                      <a:ea typeface="字魂59号-创粗黑" panose="00000500000000000000" pitchFamily="2" charset="-122"/>
                      <a:sym typeface="字魂59号-创粗黑" panose="00000500000000000000" pitchFamily="2" charset="-122"/>
                    </a:endParaRPr>
                  </a:p>
                </p:txBody>
              </p:sp>
            </p:grpSp>
            <p:grpSp>
              <p:nvGrpSpPr>
                <p:cNvPr id="15" name="组合 124"/>
                <p:cNvGrpSpPr/>
                <p:nvPr/>
              </p:nvGrpSpPr>
              <p:grpSpPr bwMode="auto">
                <a:xfrm>
                  <a:off x="4256921" y="1289027"/>
                  <a:ext cx="245742" cy="353463"/>
                  <a:chOff x="2897889" y="1555828"/>
                  <a:chExt cx="1134882" cy="1675025"/>
                </a:xfrm>
                <a:solidFill>
                  <a:schemeClr val="bg1"/>
                </a:solidFill>
              </p:grpSpPr>
              <p:sp>
                <p:nvSpPr>
                  <p:cNvPr id="128" name="椭圆 127"/>
                  <p:cNvSpPr/>
                  <p:nvPr/>
                </p:nvSpPr>
                <p:spPr>
                  <a:xfrm>
                    <a:off x="3329366" y="2438400"/>
                    <a:ext cx="129600" cy="39240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129" name="椭圆 128"/>
                  <p:cNvSpPr/>
                  <p:nvPr/>
                </p:nvSpPr>
                <p:spPr>
                  <a:xfrm rot="20063569">
                    <a:off x="2897889" y="1623187"/>
                    <a:ext cx="129523" cy="39091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130" name="椭圆 129"/>
                  <p:cNvSpPr/>
                  <p:nvPr/>
                </p:nvSpPr>
                <p:spPr>
                  <a:xfrm rot="20063569">
                    <a:off x="3073667" y="1987060"/>
                    <a:ext cx="130396" cy="389089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131" name="椭圆 130"/>
                  <p:cNvSpPr/>
                  <p:nvPr/>
                </p:nvSpPr>
                <p:spPr>
                  <a:xfrm rot="20063569">
                    <a:off x="3021714" y="1566123"/>
                    <a:ext cx="129523" cy="39091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132" name="椭圆 131"/>
                  <p:cNvSpPr/>
                  <p:nvPr/>
                </p:nvSpPr>
                <p:spPr>
                  <a:xfrm rot="20063569">
                    <a:off x="3197492" y="1929996"/>
                    <a:ext cx="130396" cy="389089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cxnSp>
                <p:nvCxnSpPr>
                  <p:cNvPr id="133" name="直接连接符 132"/>
                  <p:cNvCxnSpPr/>
                  <p:nvPr/>
                </p:nvCxnSpPr>
                <p:spPr>
                  <a:xfrm rot="600000" flipV="1">
                    <a:off x="3239908" y="2265720"/>
                    <a:ext cx="106234" cy="71786"/>
                  </a:xfrm>
                  <a:prstGeom prst="line">
                    <a:avLst/>
                  </a:prstGeom>
                  <a:grpFill/>
                  <a:ln>
                    <a:noFill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34" name="椭圆 133"/>
                  <p:cNvSpPr/>
                  <p:nvPr/>
                </p:nvSpPr>
                <p:spPr>
                  <a:xfrm rot="1628293">
                    <a:off x="3782869" y="1555828"/>
                    <a:ext cx="129523" cy="39091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135" name="椭圆 134"/>
                  <p:cNvSpPr/>
                  <p:nvPr/>
                </p:nvSpPr>
                <p:spPr>
                  <a:xfrm rot="1628293">
                    <a:off x="3600204" y="1916719"/>
                    <a:ext cx="130396" cy="389089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136" name="椭圆 135"/>
                  <p:cNvSpPr/>
                  <p:nvPr/>
                </p:nvSpPr>
                <p:spPr>
                  <a:xfrm rot="1628293">
                    <a:off x="3903248" y="1619843"/>
                    <a:ext cx="129523" cy="39091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137" name="椭圆 136"/>
                  <p:cNvSpPr/>
                  <p:nvPr/>
                </p:nvSpPr>
                <p:spPr>
                  <a:xfrm rot="1628293">
                    <a:off x="3720583" y="1980734"/>
                    <a:ext cx="130396" cy="389089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cxnSp>
                <p:nvCxnSpPr>
                  <p:cNvPr id="138" name="直接连接符 137"/>
                  <p:cNvCxnSpPr/>
                  <p:nvPr/>
                </p:nvCxnSpPr>
                <p:spPr>
                  <a:xfrm rot="3764724" flipV="1">
                    <a:off x="3598677" y="2271950"/>
                    <a:ext cx="109010" cy="69959"/>
                  </a:xfrm>
                  <a:prstGeom prst="line">
                    <a:avLst/>
                  </a:prstGeom>
                  <a:grpFill/>
                  <a:ln>
                    <a:noFill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39" name="弧形 138"/>
                  <p:cNvSpPr/>
                  <p:nvPr/>
                </p:nvSpPr>
                <p:spPr>
                  <a:xfrm>
                    <a:off x="3291729" y="2281673"/>
                    <a:ext cx="108824" cy="247265"/>
                  </a:xfrm>
                  <a:prstGeom prst="arc">
                    <a:avLst/>
                  </a:prstGeom>
                  <a:grpFill/>
                  <a:ln>
                    <a:noFill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140" name="弧形 139"/>
                  <p:cNvSpPr/>
                  <p:nvPr/>
                </p:nvSpPr>
                <p:spPr>
                  <a:xfrm flipH="1">
                    <a:off x="3530105" y="2165366"/>
                    <a:ext cx="108824" cy="247267"/>
                  </a:xfrm>
                  <a:prstGeom prst="arc">
                    <a:avLst>
                      <a:gd name="adj1" fmla="val 16200000"/>
                      <a:gd name="adj2" fmla="val 484390"/>
                    </a:avLst>
                  </a:prstGeom>
                  <a:grpFill/>
                  <a:ln>
                    <a:noFill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141" name="椭圆 140"/>
                  <p:cNvSpPr/>
                  <p:nvPr/>
                </p:nvSpPr>
                <p:spPr>
                  <a:xfrm>
                    <a:off x="3472241" y="2438400"/>
                    <a:ext cx="129600" cy="39240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142" name="椭圆 141"/>
                  <p:cNvSpPr/>
                  <p:nvPr/>
                </p:nvSpPr>
                <p:spPr>
                  <a:xfrm>
                    <a:off x="3334129" y="2836580"/>
                    <a:ext cx="129600" cy="39240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143" name="椭圆 142"/>
                  <p:cNvSpPr/>
                  <p:nvPr/>
                </p:nvSpPr>
                <p:spPr>
                  <a:xfrm>
                    <a:off x="3467479" y="2838453"/>
                    <a:ext cx="129600" cy="39240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cxnSp>
                <p:nvCxnSpPr>
                  <p:cNvPr id="144" name="直接连接符 143"/>
                  <p:cNvCxnSpPr/>
                  <p:nvPr/>
                </p:nvCxnSpPr>
                <p:spPr>
                  <a:xfrm>
                    <a:off x="3390189" y="2305601"/>
                    <a:ext cx="160645" cy="0"/>
                  </a:xfrm>
                  <a:prstGeom prst="line">
                    <a:avLst/>
                  </a:prstGeom>
                  <a:grpFill/>
                  <a:ln>
                    <a:noFill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5" name="直接连接符 144"/>
                  <p:cNvCxnSpPr/>
                  <p:nvPr/>
                </p:nvCxnSpPr>
                <p:spPr>
                  <a:xfrm>
                    <a:off x="3400554" y="2337506"/>
                    <a:ext cx="134735" cy="2660"/>
                  </a:xfrm>
                  <a:prstGeom prst="line">
                    <a:avLst/>
                  </a:prstGeom>
                  <a:grpFill/>
                  <a:ln>
                    <a:noFill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8" name="组合 124"/>
                <p:cNvGrpSpPr/>
                <p:nvPr/>
              </p:nvGrpSpPr>
              <p:grpSpPr bwMode="auto">
                <a:xfrm>
                  <a:off x="3397571" y="1808794"/>
                  <a:ext cx="245742" cy="353463"/>
                  <a:chOff x="2897889" y="1555828"/>
                  <a:chExt cx="1134882" cy="1675025"/>
                </a:xfrm>
                <a:solidFill>
                  <a:schemeClr val="bg1"/>
                </a:solidFill>
              </p:grpSpPr>
              <p:sp>
                <p:nvSpPr>
                  <p:cNvPr id="110" name="椭圆 109"/>
                  <p:cNvSpPr/>
                  <p:nvPr/>
                </p:nvSpPr>
                <p:spPr>
                  <a:xfrm>
                    <a:off x="3329366" y="2438400"/>
                    <a:ext cx="129600" cy="39240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111" name="椭圆 110"/>
                  <p:cNvSpPr/>
                  <p:nvPr/>
                </p:nvSpPr>
                <p:spPr>
                  <a:xfrm rot="20063569">
                    <a:off x="2897889" y="1623187"/>
                    <a:ext cx="129523" cy="39091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112" name="椭圆 111"/>
                  <p:cNvSpPr/>
                  <p:nvPr/>
                </p:nvSpPr>
                <p:spPr>
                  <a:xfrm rot="20063569">
                    <a:off x="3073667" y="1987060"/>
                    <a:ext cx="130396" cy="389089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113" name="椭圆 112"/>
                  <p:cNvSpPr/>
                  <p:nvPr/>
                </p:nvSpPr>
                <p:spPr>
                  <a:xfrm rot="20063569">
                    <a:off x="3021714" y="1566123"/>
                    <a:ext cx="129523" cy="39091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114" name="椭圆 113"/>
                  <p:cNvSpPr/>
                  <p:nvPr/>
                </p:nvSpPr>
                <p:spPr>
                  <a:xfrm rot="20063569">
                    <a:off x="3197492" y="1929996"/>
                    <a:ext cx="130396" cy="389089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cxnSp>
                <p:nvCxnSpPr>
                  <p:cNvPr id="115" name="直接连接符 114"/>
                  <p:cNvCxnSpPr/>
                  <p:nvPr/>
                </p:nvCxnSpPr>
                <p:spPr>
                  <a:xfrm rot="600000" flipV="1">
                    <a:off x="3239908" y="2265720"/>
                    <a:ext cx="106234" cy="71786"/>
                  </a:xfrm>
                  <a:prstGeom prst="line">
                    <a:avLst/>
                  </a:prstGeom>
                  <a:grpFill/>
                  <a:ln>
                    <a:noFill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6" name="椭圆 115"/>
                  <p:cNvSpPr/>
                  <p:nvPr/>
                </p:nvSpPr>
                <p:spPr>
                  <a:xfrm rot="1628293">
                    <a:off x="3782869" y="1555828"/>
                    <a:ext cx="129523" cy="39091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117" name="椭圆 116"/>
                  <p:cNvSpPr/>
                  <p:nvPr/>
                </p:nvSpPr>
                <p:spPr>
                  <a:xfrm rot="1628293">
                    <a:off x="3600204" y="1916719"/>
                    <a:ext cx="130396" cy="389089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118" name="椭圆 117"/>
                  <p:cNvSpPr/>
                  <p:nvPr/>
                </p:nvSpPr>
                <p:spPr>
                  <a:xfrm rot="1628293">
                    <a:off x="3903248" y="1619843"/>
                    <a:ext cx="129523" cy="39091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119" name="椭圆 118"/>
                  <p:cNvSpPr/>
                  <p:nvPr/>
                </p:nvSpPr>
                <p:spPr>
                  <a:xfrm rot="1628293">
                    <a:off x="3720583" y="1980734"/>
                    <a:ext cx="130396" cy="389089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cxnSp>
                <p:nvCxnSpPr>
                  <p:cNvPr id="120" name="直接连接符 119"/>
                  <p:cNvCxnSpPr/>
                  <p:nvPr/>
                </p:nvCxnSpPr>
                <p:spPr>
                  <a:xfrm rot="3764724" flipV="1">
                    <a:off x="3598677" y="2271950"/>
                    <a:ext cx="109010" cy="69959"/>
                  </a:xfrm>
                  <a:prstGeom prst="line">
                    <a:avLst/>
                  </a:prstGeom>
                  <a:grpFill/>
                  <a:ln>
                    <a:noFill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1" name="弧形 120"/>
                  <p:cNvSpPr/>
                  <p:nvPr/>
                </p:nvSpPr>
                <p:spPr>
                  <a:xfrm>
                    <a:off x="3291729" y="2281673"/>
                    <a:ext cx="108824" cy="247265"/>
                  </a:xfrm>
                  <a:prstGeom prst="arc">
                    <a:avLst/>
                  </a:prstGeom>
                  <a:grpFill/>
                  <a:ln>
                    <a:noFill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122" name="弧形 121"/>
                  <p:cNvSpPr/>
                  <p:nvPr/>
                </p:nvSpPr>
                <p:spPr>
                  <a:xfrm flipH="1">
                    <a:off x="3530106" y="2273696"/>
                    <a:ext cx="108824" cy="247266"/>
                  </a:xfrm>
                  <a:prstGeom prst="arc">
                    <a:avLst>
                      <a:gd name="adj1" fmla="val 16200000"/>
                      <a:gd name="adj2" fmla="val 484390"/>
                    </a:avLst>
                  </a:prstGeom>
                  <a:grpFill/>
                  <a:ln>
                    <a:noFill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123" name="椭圆 122"/>
                  <p:cNvSpPr/>
                  <p:nvPr/>
                </p:nvSpPr>
                <p:spPr>
                  <a:xfrm>
                    <a:off x="3472241" y="2438400"/>
                    <a:ext cx="129600" cy="39240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124" name="椭圆 123"/>
                  <p:cNvSpPr/>
                  <p:nvPr/>
                </p:nvSpPr>
                <p:spPr>
                  <a:xfrm>
                    <a:off x="3334129" y="2836580"/>
                    <a:ext cx="129600" cy="39240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125" name="椭圆 124"/>
                  <p:cNvSpPr/>
                  <p:nvPr/>
                </p:nvSpPr>
                <p:spPr>
                  <a:xfrm>
                    <a:off x="3467479" y="2838453"/>
                    <a:ext cx="129600" cy="39240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cxnSp>
                <p:nvCxnSpPr>
                  <p:cNvPr id="126" name="直接连接符 125"/>
                  <p:cNvCxnSpPr/>
                  <p:nvPr/>
                </p:nvCxnSpPr>
                <p:spPr>
                  <a:xfrm>
                    <a:off x="3390189" y="2305601"/>
                    <a:ext cx="160645" cy="0"/>
                  </a:xfrm>
                  <a:prstGeom prst="line">
                    <a:avLst/>
                  </a:prstGeom>
                  <a:grpFill/>
                  <a:ln>
                    <a:noFill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7" name="直接连接符 126"/>
                  <p:cNvCxnSpPr/>
                  <p:nvPr/>
                </p:nvCxnSpPr>
                <p:spPr>
                  <a:xfrm>
                    <a:off x="3400554" y="2337506"/>
                    <a:ext cx="134735" cy="2660"/>
                  </a:xfrm>
                  <a:prstGeom prst="line">
                    <a:avLst/>
                  </a:prstGeom>
                  <a:grpFill/>
                  <a:ln>
                    <a:noFill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1" name="组合 124"/>
                <p:cNvGrpSpPr/>
                <p:nvPr/>
              </p:nvGrpSpPr>
              <p:grpSpPr bwMode="auto">
                <a:xfrm>
                  <a:off x="3397571" y="2861232"/>
                  <a:ext cx="245742" cy="353463"/>
                  <a:chOff x="2897889" y="1555828"/>
                  <a:chExt cx="1134882" cy="1675025"/>
                </a:xfrm>
                <a:solidFill>
                  <a:schemeClr val="bg1"/>
                </a:solidFill>
              </p:grpSpPr>
              <p:sp>
                <p:nvSpPr>
                  <p:cNvPr id="92" name="椭圆 91"/>
                  <p:cNvSpPr/>
                  <p:nvPr/>
                </p:nvSpPr>
                <p:spPr>
                  <a:xfrm>
                    <a:off x="3329366" y="2438400"/>
                    <a:ext cx="129600" cy="39240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93" name="椭圆 92"/>
                  <p:cNvSpPr/>
                  <p:nvPr/>
                </p:nvSpPr>
                <p:spPr>
                  <a:xfrm rot="20063569">
                    <a:off x="2897889" y="1623187"/>
                    <a:ext cx="129523" cy="39091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94" name="椭圆 93"/>
                  <p:cNvSpPr/>
                  <p:nvPr/>
                </p:nvSpPr>
                <p:spPr>
                  <a:xfrm rot="20063569">
                    <a:off x="3073667" y="1987060"/>
                    <a:ext cx="130396" cy="389089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95" name="椭圆 94"/>
                  <p:cNvSpPr/>
                  <p:nvPr/>
                </p:nvSpPr>
                <p:spPr>
                  <a:xfrm rot="20063569">
                    <a:off x="3021714" y="1566123"/>
                    <a:ext cx="129523" cy="39091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96" name="椭圆 95"/>
                  <p:cNvSpPr/>
                  <p:nvPr/>
                </p:nvSpPr>
                <p:spPr>
                  <a:xfrm rot="20063569">
                    <a:off x="3197492" y="1929996"/>
                    <a:ext cx="130396" cy="389089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cxnSp>
                <p:nvCxnSpPr>
                  <p:cNvPr id="97" name="直接连接符 96"/>
                  <p:cNvCxnSpPr/>
                  <p:nvPr/>
                </p:nvCxnSpPr>
                <p:spPr>
                  <a:xfrm rot="600000" flipV="1">
                    <a:off x="3239908" y="2265720"/>
                    <a:ext cx="106234" cy="71786"/>
                  </a:xfrm>
                  <a:prstGeom prst="line">
                    <a:avLst/>
                  </a:prstGeom>
                  <a:grpFill/>
                  <a:ln>
                    <a:noFill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8" name="椭圆 97"/>
                  <p:cNvSpPr/>
                  <p:nvPr/>
                </p:nvSpPr>
                <p:spPr>
                  <a:xfrm rot="1628293">
                    <a:off x="3782869" y="1555828"/>
                    <a:ext cx="129523" cy="39091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99" name="椭圆 98"/>
                  <p:cNvSpPr/>
                  <p:nvPr/>
                </p:nvSpPr>
                <p:spPr>
                  <a:xfrm rot="1628293">
                    <a:off x="3600204" y="1916719"/>
                    <a:ext cx="130396" cy="389089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100" name="椭圆 99"/>
                  <p:cNvSpPr/>
                  <p:nvPr/>
                </p:nvSpPr>
                <p:spPr>
                  <a:xfrm rot="1628293">
                    <a:off x="3903248" y="1619843"/>
                    <a:ext cx="129523" cy="39091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101" name="椭圆 100"/>
                  <p:cNvSpPr/>
                  <p:nvPr/>
                </p:nvSpPr>
                <p:spPr>
                  <a:xfrm rot="1628293">
                    <a:off x="3720583" y="1980734"/>
                    <a:ext cx="130396" cy="389089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cxnSp>
                <p:nvCxnSpPr>
                  <p:cNvPr id="102" name="直接连接符 101"/>
                  <p:cNvCxnSpPr/>
                  <p:nvPr/>
                </p:nvCxnSpPr>
                <p:spPr>
                  <a:xfrm rot="3764724" flipV="1">
                    <a:off x="3598677" y="2271950"/>
                    <a:ext cx="109010" cy="69959"/>
                  </a:xfrm>
                  <a:prstGeom prst="line">
                    <a:avLst/>
                  </a:prstGeom>
                  <a:grpFill/>
                  <a:ln>
                    <a:noFill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3" name="弧形 102"/>
                  <p:cNvSpPr/>
                  <p:nvPr/>
                </p:nvSpPr>
                <p:spPr>
                  <a:xfrm>
                    <a:off x="3291729" y="2281673"/>
                    <a:ext cx="108824" cy="247265"/>
                  </a:xfrm>
                  <a:prstGeom prst="arc">
                    <a:avLst/>
                  </a:prstGeom>
                  <a:grpFill/>
                  <a:ln>
                    <a:noFill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104" name="弧形 103"/>
                  <p:cNvSpPr/>
                  <p:nvPr/>
                </p:nvSpPr>
                <p:spPr>
                  <a:xfrm flipH="1">
                    <a:off x="3530106" y="2273696"/>
                    <a:ext cx="108824" cy="247266"/>
                  </a:xfrm>
                  <a:prstGeom prst="arc">
                    <a:avLst>
                      <a:gd name="adj1" fmla="val 16200000"/>
                      <a:gd name="adj2" fmla="val 484390"/>
                    </a:avLst>
                  </a:prstGeom>
                  <a:grpFill/>
                  <a:ln>
                    <a:noFill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105" name="椭圆 104"/>
                  <p:cNvSpPr/>
                  <p:nvPr/>
                </p:nvSpPr>
                <p:spPr>
                  <a:xfrm>
                    <a:off x="3472241" y="2438400"/>
                    <a:ext cx="129600" cy="39240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106" name="椭圆 105"/>
                  <p:cNvSpPr/>
                  <p:nvPr/>
                </p:nvSpPr>
                <p:spPr>
                  <a:xfrm>
                    <a:off x="3334129" y="2836580"/>
                    <a:ext cx="129600" cy="39240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107" name="椭圆 106"/>
                  <p:cNvSpPr/>
                  <p:nvPr/>
                </p:nvSpPr>
                <p:spPr>
                  <a:xfrm>
                    <a:off x="3467479" y="2838453"/>
                    <a:ext cx="129600" cy="39240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cxnSp>
                <p:nvCxnSpPr>
                  <p:cNvPr id="108" name="直接连接符 107"/>
                  <p:cNvCxnSpPr/>
                  <p:nvPr/>
                </p:nvCxnSpPr>
                <p:spPr>
                  <a:xfrm>
                    <a:off x="3390189" y="2305601"/>
                    <a:ext cx="160645" cy="0"/>
                  </a:xfrm>
                  <a:prstGeom prst="line">
                    <a:avLst/>
                  </a:prstGeom>
                  <a:grpFill/>
                  <a:ln>
                    <a:noFill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9" name="直接连接符 108"/>
                  <p:cNvCxnSpPr/>
                  <p:nvPr/>
                </p:nvCxnSpPr>
                <p:spPr>
                  <a:xfrm>
                    <a:off x="3400554" y="2337506"/>
                    <a:ext cx="134735" cy="2660"/>
                  </a:xfrm>
                  <a:prstGeom prst="line">
                    <a:avLst/>
                  </a:prstGeom>
                  <a:grpFill/>
                  <a:ln>
                    <a:noFill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4" name="组合 124"/>
                <p:cNvGrpSpPr/>
                <p:nvPr/>
              </p:nvGrpSpPr>
              <p:grpSpPr bwMode="auto">
                <a:xfrm>
                  <a:off x="4299213" y="3301372"/>
                  <a:ext cx="245742" cy="353463"/>
                  <a:chOff x="2897889" y="1555828"/>
                  <a:chExt cx="1134882" cy="1675025"/>
                </a:xfrm>
                <a:solidFill>
                  <a:schemeClr val="bg1"/>
                </a:solidFill>
              </p:grpSpPr>
              <p:sp>
                <p:nvSpPr>
                  <p:cNvPr id="74" name="椭圆 73"/>
                  <p:cNvSpPr/>
                  <p:nvPr/>
                </p:nvSpPr>
                <p:spPr>
                  <a:xfrm>
                    <a:off x="3329366" y="2438400"/>
                    <a:ext cx="129600" cy="39240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75" name="椭圆 74"/>
                  <p:cNvSpPr/>
                  <p:nvPr/>
                </p:nvSpPr>
                <p:spPr>
                  <a:xfrm rot="20063569">
                    <a:off x="2897889" y="1623187"/>
                    <a:ext cx="129523" cy="39091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76" name="椭圆 75"/>
                  <p:cNvSpPr/>
                  <p:nvPr/>
                </p:nvSpPr>
                <p:spPr>
                  <a:xfrm rot="20063569">
                    <a:off x="3073667" y="1987060"/>
                    <a:ext cx="130396" cy="389089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77" name="椭圆 76"/>
                  <p:cNvSpPr/>
                  <p:nvPr/>
                </p:nvSpPr>
                <p:spPr>
                  <a:xfrm rot="20063569">
                    <a:off x="3021714" y="1566123"/>
                    <a:ext cx="129523" cy="39091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78" name="椭圆 77"/>
                  <p:cNvSpPr/>
                  <p:nvPr/>
                </p:nvSpPr>
                <p:spPr>
                  <a:xfrm rot="20063569">
                    <a:off x="3197492" y="1929996"/>
                    <a:ext cx="130396" cy="389089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cxnSp>
                <p:nvCxnSpPr>
                  <p:cNvPr id="79" name="直接连接符 78"/>
                  <p:cNvCxnSpPr/>
                  <p:nvPr/>
                </p:nvCxnSpPr>
                <p:spPr>
                  <a:xfrm rot="600000" flipV="1">
                    <a:off x="3239908" y="2265720"/>
                    <a:ext cx="106234" cy="71786"/>
                  </a:xfrm>
                  <a:prstGeom prst="line">
                    <a:avLst/>
                  </a:prstGeom>
                  <a:grpFill/>
                  <a:ln>
                    <a:noFill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0" name="椭圆 79"/>
                  <p:cNvSpPr/>
                  <p:nvPr/>
                </p:nvSpPr>
                <p:spPr>
                  <a:xfrm rot="1628293">
                    <a:off x="3782869" y="1555828"/>
                    <a:ext cx="129523" cy="39091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81" name="椭圆 80"/>
                  <p:cNvSpPr/>
                  <p:nvPr/>
                </p:nvSpPr>
                <p:spPr>
                  <a:xfrm rot="1628293">
                    <a:off x="3600204" y="1916719"/>
                    <a:ext cx="130396" cy="389089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82" name="椭圆 81"/>
                  <p:cNvSpPr/>
                  <p:nvPr/>
                </p:nvSpPr>
                <p:spPr>
                  <a:xfrm rot="1628293">
                    <a:off x="3903248" y="1619843"/>
                    <a:ext cx="129523" cy="39091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83" name="椭圆 82"/>
                  <p:cNvSpPr/>
                  <p:nvPr/>
                </p:nvSpPr>
                <p:spPr>
                  <a:xfrm rot="1628293">
                    <a:off x="3720583" y="1980734"/>
                    <a:ext cx="130396" cy="389089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cxnSp>
                <p:nvCxnSpPr>
                  <p:cNvPr id="84" name="直接连接符 83"/>
                  <p:cNvCxnSpPr/>
                  <p:nvPr/>
                </p:nvCxnSpPr>
                <p:spPr>
                  <a:xfrm rot="3764724" flipV="1">
                    <a:off x="3598677" y="2271950"/>
                    <a:ext cx="109010" cy="69959"/>
                  </a:xfrm>
                  <a:prstGeom prst="line">
                    <a:avLst/>
                  </a:prstGeom>
                  <a:grpFill/>
                  <a:ln>
                    <a:noFill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5" name="弧形 84"/>
                  <p:cNvSpPr/>
                  <p:nvPr/>
                </p:nvSpPr>
                <p:spPr>
                  <a:xfrm>
                    <a:off x="3291729" y="2281673"/>
                    <a:ext cx="108824" cy="247265"/>
                  </a:xfrm>
                  <a:prstGeom prst="arc">
                    <a:avLst/>
                  </a:prstGeom>
                  <a:grpFill/>
                  <a:ln>
                    <a:noFill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86" name="弧形 85"/>
                  <p:cNvSpPr/>
                  <p:nvPr/>
                </p:nvSpPr>
                <p:spPr>
                  <a:xfrm flipH="1">
                    <a:off x="3530106" y="2273696"/>
                    <a:ext cx="108824" cy="247266"/>
                  </a:xfrm>
                  <a:prstGeom prst="arc">
                    <a:avLst>
                      <a:gd name="adj1" fmla="val 16200000"/>
                      <a:gd name="adj2" fmla="val 484390"/>
                    </a:avLst>
                  </a:prstGeom>
                  <a:grpFill/>
                  <a:ln>
                    <a:noFill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87" name="椭圆 86"/>
                  <p:cNvSpPr/>
                  <p:nvPr/>
                </p:nvSpPr>
                <p:spPr>
                  <a:xfrm>
                    <a:off x="3472241" y="2438400"/>
                    <a:ext cx="129600" cy="39240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88" name="椭圆 87"/>
                  <p:cNvSpPr/>
                  <p:nvPr/>
                </p:nvSpPr>
                <p:spPr>
                  <a:xfrm>
                    <a:off x="3334129" y="2836580"/>
                    <a:ext cx="129600" cy="39240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89" name="椭圆 88"/>
                  <p:cNvSpPr/>
                  <p:nvPr/>
                </p:nvSpPr>
                <p:spPr>
                  <a:xfrm>
                    <a:off x="3467479" y="2838453"/>
                    <a:ext cx="129600" cy="39240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cxnSp>
                <p:nvCxnSpPr>
                  <p:cNvPr id="90" name="直接连接符 89"/>
                  <p:cNvCxnSpPr/>
                  <p:nvPr/>
                </p:nvCxnSpPr>
                <p:spPr>
                  <a:xfrm>
                    <a:off x="3390189" y="2305601"/>
                    <a:ext cx="160645" cy="0"/>
                  </a:xfrm>
                  <a:prstGeom prst="line">
                    <a:avLst/>
                  </a:prstGeom>
                  <a:grpFill/>
                  <a:ln>
                    <a:noFill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直接连接符 90"/>
                  <p:cNvCxnSpPr/>
                  <p:nvPr/>
                </p:nvCxnSpPr>
                <p:spPr>
                  <a:xfrm>
                    <a:off x="3400554" y="2337506"/>
                    <a:ext cx="134735" cy="2660"/>
                  </a:xfrm>
                  <a:prstGeom prst="line">
                    <a:avLst/>
                  </a:prstGeom>
                  <a:grpFill/>
                  <a:ln>
                    <a:noFill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8" name="组合 124"/>
                <p:cNvGrpSpPr/>
                <p:nvPr/>
              </p:nvGrpSpPr>
              <p:grpSpPr bwMode="auto">
                <a:xfrm>
                  <a:off x="5143509" y="2786066"/>
                  <a:ext cx="245742" cy="353463"/>
                  <a:chOff x="2897889" y="1555828"/>
                  <a:chExt cx="1134882" cy="1675025"/>
                </a:xfrm>
                <a:solidFill>
                  <a:schemeClr val="bg1"/>
                </a:solidFill>
              </p:grpSpPr>
              <p:sp>
                <p:nvSpPr>
                  <p:cNvPr id="56" name="椭圆 55"/>
                  <p:cNvSpPr/>
                  <p:nvPr/>
                </p:nvSpPr>
                <p:spPr>
                  <a:xfrm>
                    <a:off x="3329366" y="2438400"/>
                    <a:ext cx="129600" cy="39240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57" name="椭圆 56"/>
                  <p:cNvSpPr/>
                  <p:nvPr/>
                </p:nvSpPr>
                <p:spPr>
                  <a:xfrm rot="20063569">
                    <a:off x="2897889" y="1623187"/>
                    <a:ext cx="129523" cy="39091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58" name="椭圆 57"/>
                  <p:cNvSpPr/>
                  <p:nvPr/>
                </p:nvSpPr>
                <p:spPr>
                  <a:xfrm rot="20063569">
                    <a:off x="3073667" y="1987060"/>
                    <a:ext cx="130396" cy="389089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59" name="椭圆 58"/>
                  <p:cNvSpPr/>
                  <p:nvPr/>
                </p:nvSpPr>
                <p:spPr>
                  <a:xfrm rot="20063569">
                    <a:off x="3021714" y="1566123"/>
                    <a:ext cx="129523" cy="39091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60" name="椭圆 59"/>
                  <p:cNvSpPr/>
                  <p:nvPr/>
                </p:nvSpPr>
                <p:spPr>
                  <a:xfrm rot="20063569">
                    <a:off x="3197492" y="1929996"/>
                    <a:ext cx="130396" cy="389089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cxnSp>
                <p:nvCxnSpPr>
                  <p:cNvPr id="61" name="直接连接符 60"/>
                  <p:cNvCxnSpPr/>
                  <p:nvPr/>
                </p:nvCxnSpPr>
                <p:spPr>
                  <a:xfrm rot="600000" flipV="1">
                    <a:off x="3239908" y="2265720"/>
                    <a:ext cx="106234" cy="71786"/>
                  </a:xfrm>
                  <a:prstGeom prst="line">
                    <a:avLst/>
                  </a:prstGeom>
                  <a:grpFill/>
                  <a:ln>
                    <a:noFill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2" name="椭圆 61"/>
                  <p:cNvSpPr/>
                  <p:nvPr/>
                </p:nvSpPr>
                <p:spPr>
                  <a:xfrm rot="1628293">
                    <a:off x="3782869" y="1555828"/>
                    <a:ext cx="129523" cy="39091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63" name="椭圆 62"/>
                  <p:cNvSpPr/>
                  <p:nvPr/>
                </p:nvSpPr>
                <p:spPr>
                  <a:xfrm rot="1628293">
                    <a:off x="3600204" y="1916719"/>
                    <a:ext cx="130396" cy="389089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64" name="椭圆 63"/>
                  <p:cNvSpPr/>
                  <p:nvPr/>
                </p:nvSpPr>
                <p:spPr>
                  <a:xfrm rot="1628293">
                    <a:off x="3903248" y="1619843"/>
                    <a:ext cx="129523" cy="39091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65" name="椭圆 64"/>
                  <p:cNvSpPr/>
                  <p:nvPr/>
                </p:nvSpPr>
                <p:spPr>
                  <a:xfrm rot="1628293">
                    <a:off x="3720583" y="1980734"/>
                    <a:ext cx="130396" cy="389089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cxnSp>
                <p:nvCxnSpPr>
                  <p:cNvPr id="66" name="直接连接符 65"/>
                  <p:cNvCxnSpPr/>
                  <p:nvPr/>
                </p:nvCxnSpPr>
                <p:spPr>
                  <a:xfrm rot="3764724" flipV="1">
                    <a:off x="3598677" y="2271950"/>
                    <a:ext cx="109010" cy="69959"/>
                  </a:xfrm>
                  <a:prstGeom prst="line">
                    <a:avLst/>
                  </a:prstGeom>
                  <a:grpFill/>
                  <a:ln>
                    <a:noFill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7" name="弧形 66"/>
                  <p:cNvSpPr/>
                  <p:nvPr/>
                </p:nvSpPr>
                <p:spPr>
                  <a:xfrm>
                    <a:off x="3291729" y="2281673"/>
                    <a:ext cx="108824" cy="247265"/>
                  </a:xfrm>
                  <a:prstGeom prst="arc">
                    <a:avLst/>
                  </a:prstGeom>
                  <a:grpFill/>
                  <a:ln>
                    <a:noFill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68" name="弧形 67"/>
                  <p:cNvSpPr/>
                  <p:nvPr/>
                </p:nvSpPr>
                <p:spPr>
                  <a:xfrm flipH="1">
                    <a:off x="3530106" y="2273696"/>
                    <a:ext cx="108824" cy="247266"/>
                  </a:xfrm>
                  <a:prstGeom prst="arc">
                    <a:avLst>
                      <a:gd name="adj1" fmla="val 16200000"/>
                      <a:gd name="adj2" fmla="val 484390"/>
                    </a:avLst>
                  </a:prstGeom>
                  <a:grpFill/>
                  <a:ln>
                    <a:noFill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69" name="椭圆 68"/>
                  <p:cNvSpPr/>
                  <p:nvPr/>
                </p:nvSpPr>
                <p:spPr>
                  <a:xfrm>
                    <a:off x="3472241" y="2438400"/>
                    <a:ext cx="129600" cy="39240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70" name="椭圆 69"/>
                  <p:cNvSpPr/>
                  <p:nvPr/>
                </p:nvSpPr>
                <p:spPr>
                  <a:xfrm>
                    <a:off x="3334129" y="2836580"/>
                    <a:ext cx="129600" cy="39240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71" name="椭圆 70"/>
                  <p:cNvSpPr/>
                  <p:nvPr/>
                </p:nvSpPr>
                <p:spPr>
                  <a:xfrm>
                    <a:off x="3467479" y="2838453"/>
                    <a:ext cx="129600" cy="39240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cxnSp>
                <p:nvCxnSpPr>
                  <p:cNvPr id="72" name="直接连接符 71"/>
                  <p:cNvCxnSpPr/>
                  <p:nvPr/>
                </p:nvCxnSpPr>
                <p:spPr>
                  <a:xfrm>
                    <a:off x="3390189" y="2305601"/>
                    <a:ext cx="160645" cy="0"/>
                  </a:xfrm>
                  <a:prstGeom prst="line">
                    <a:avLst/>
                  </a:prstGeom>
                  <a:grpFill/>
                  <a:ln>
                    <a:noFill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直接连接符 72"/>
                  <p:cNvCxnSpPr/>
                  <p:nvPr/>
                </p:nvCxnSpPr>
                <p:spPr>
                  <a:xfrm>
                    <a:off x="3400554" y="2337506"/>
                    <a:ext cx="134735" cy="2660"/>
                  </a:xfrm>
                  <a:prstGeom prst="line">
                    <a:avLst/>
                  </a:prstGeom>
                  <a:grpFill/>
                  <a:ln>
                    <a:noFill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9" name="组合 124"/>
                <p:cNvGrpSpPr/>
                <p:nvPr/>
              </p:nvGrpSpPr>
              <p:grpSpPr bwMode="auto">
                <a:xfrm>
                  <a:off x="5143509" y="1785934"/>
                  <a:ext cx="245742" cy="353463"/>
                  <a:chOff x="2897889" y="1555828"/>
                  <a:chExt cx="1134882" cy="1675025"/>
                </a:xfrm>
                <a:solidFill>
                  <a:schemeClr val="bg1"/>
                </a:solidFill>
              </p:grpSpPr>
              <p:sp>
                <p:nvSpPr>
                  <p:cNvPr id="37" name="椭圆 36"/>
                  <p:cNvSpPr/>
                  <p:nvPr/>
                </p:nvSpPr>
                <p:spPr>
                  <a:xfrm>
                    <a:off x="3329366" y="2438400"/>
                    <a:ext cx="129600" cy="39240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38" name="椭圆 37"/>
                  <p:cNvSpPr/>
                  <p:nvPr/>
                </p:nvSpPr>
                <p:spPr>
                  <a:xfrm rot="20063569">
                    <a:off x="2897889" y="1623187"/>
                    <a:ext cx="129523" cy="39091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39" name="椭圆 38"/>
                  <p:cNvSpPr/>
                  <p:nvPr/>
                </p:nvSpPr>
                <p:spPr>
                  <a:xfrm rot="20063569">
                    <a:off x="3073667" y="1987060"/>
                    <a:ext cx="130396" cy="389089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40" name="椭圆 39"/>
                  <p:cNvSpPr/>
                  <p:nvPr/>
                </p:nvSpPr>
                <p:spPr>
                  <a:xfrm rot="20063569">
                    <a:off x="3021714" y="1566123"/>
                    <a:ext cx="129523" cy="39091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41" name="椭圆 40"/>
                  <p:cNvSpPr/>
                  <p:nvPr/>
                </p:nvSpPr>
                <p:spPr>
                  <a:xfrm rot="20063569">
                    <a:off x="3197492" y="1929996"/>
                    <a:ext cx="130396" cy="389089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cxnSp>
                <p:nvCxnSpPr>
                  <p:cNvPr id="43" name="直接连接符 42"/>
                  <p:cNvCxnSpPr/>
                  <p:nvPr/>
                </p:nvCxnSpPr>
                <p:spPr>
                  <a:xfrm rot="600000" flipV="1">
                    <a:off x="3239908" y="2265720"/>
                    <a:ext cx="106234" cy="71786"/>
                  </a:xfrm>
                  <a:prstGeom prst="line">
                    <a:avLst/>
                  </a:prstGeom>
                  <a:grpFill/>
                  <a:ln>
                    <a:noFill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4" name="椭圆 43"/>
                  <p:cNvSpPr/>
                  <p:nvPr/>
                </p:nvSpPr>
                <p:spPr>
                  <a:xfrm rot="1628293">
                    <a:off x="3782869" y="1555828"/>
                    <a:ext cx="129523" cy="39091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45" name="椭圆 44"/>
                  <p:cNvSpPr/>
                  <p:nvPr/>
                </p:nvSpPr>
                <p:spPr>
                  <a:xfrm rot="1628293">
                    <a:off x="3600204" y="1916719"/>
                    <a:ext cx="130396" cy="389089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46" name="椭圆 45"/>
                  <p:cNvSpPr/>
                  <p:nvPr/>
                </p:nvSpPr>
                <p:spPr>
                  <a:xfrm rot="1628293">
                    <a:off x="3903248" y="1619843"/>
                    <a:ext cx="129523" cy="39091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47" name="椭圆 46"/>
                  <p:cNvSpPr/>
                  <p:nvPr/>
                </p:nvSpPr>
                <p:spPr>
                  <a:xfrm rot="1628293">
                    <a:off x="3720583" y="1980734"/>
                    <a:ext cx="130396" cy="389089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cxnSp>
                <p:nvCxnSpPr>
                  <p:cNvPr id="48" name="直接连接符 47"/>
                  <p:cNvCxnSpPr/>
                  <p:nvPr/>
                </p:nvCxnSpPr>
                <p:spPr>
                  <a:xfrm rot="3764724" flipV="1">
                    <a:off x="3598677" y="2271950"/>
                    <a:ext cx="109010" cy="69959"/>
                  </a:xfrm>
                  <a:prstGeom prst="line">
                    <a:avLst/>
                  </a:prstGeom>
                  <a:grpFill/>
                  <a:ln>
                    <a:noFill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9" name="弧形 48"/>
                  <p:cNvSpPr/>
                  <p:nvPr/>
                </p:nvSpPr>
                <p:spPr>
                  <a:xfrm>
                    <a:off x="3291729" y="2281673"/>
                    <a:ext cx="108824" cy="247265"/>
                  </a:xfrm>
                  <a:prstGeom prst="arc">
                    <a:avLst/>
                  </a:prstGeom>
                  <a:grpFill/>
                  <a:ln>
                    <a:noFill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50" name="弧形 49"/>
                  <p:cNvSpPr/>
                  <p:nvPr/>
                </p:nvSpPr>
                <p:spPr>
                  <a:xfrm flipH="1">
                    <a:off x="3530106" y="2273696"/>
                    <a:ext cx="108824" cy="247266"/>
                  </a:xfrm>
                  <a:prstGeom prst="arc">
                    <a:avLst>
                      <a:gd name="adj1" fmla="val 16200000"/>
                      <a:gd name="adj2" fmla="val 484390"/>
                    </a:avLst>
                  </a:prstGeom>
                  <a:grpFill/>
                  <a:ln>
                    <a:noFill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51" name="椭圆 50"/>
                  <p:cNvSpPr/>
                  <p:nvPr/>
                </p:nvSpPr>
                <p:spPr>
                  <a:xfrm>
                    <a:off x="3472241" y="2438400"/>
                    <a:ext cx="129600" cy="39240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52" name="椭圆 51"/>
                  <p:cNvSpPr/>
                  <p:nvPr/>
                </p:nvSpPr>
                <p:spPr>
                  <a:xfrm>
                    <a:off x="3334129" y="2836580"/>
                    <a:ext cx="129600" cy="39240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sp>
                <p:nvSpPr>
                  <p:cNvPr id="53" name="椭圆 52"/>
                  <p:cNvSpPr/>
                  <p:nvPr/>
                </p:nvSpPr>
                <p:spPr>
                  <a:xfrm>
                    <a:off x="3467479" y="2838453"/>
                    <a:ext cx="129600" cy="39240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buFont typeface="Arial" panose="020B0604020202020204" pitchFamily="34" charset="0"/>
                      <a:buNone/>
                      <a:defRPr/>
                    </a:pPr>
                    <a:endParaRPr lang="zh-CN" altLang="en-US" sz="1000">
                      <a:latin typeface="Poppins" pitchFamily="2" charset="0"/>
                      <a:cs typeface="Poppins" pitchFamily="2" charset="0"/>
                    </a:endParaRPr>
                  </a:p>
                </p:txBody>
              </p:sp>
              <p:cxnSp>
                <p:nvCxnSpPr>
                  <p:cNvPr id="54" name="直接连接符 53"/>
                  <p:cNvCxnSpPr/>
                  <p:nvPr/>
                </p:nvCxnSpPr>
                <p:spPr>
                  <a:xfrm>
                    <a:off x="3390189" y="2305601"/>
                    <a:ext cx="160645" cy="0"/>
                  </a:xfrm>
                  <a:prstGeom prst="line">
                    <a:avLst/>
                  </a:prstGeom>
                  <a:grpFill/>
                  <a:ln>
                    <a:noFill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直接连接符 54"/>
                  <p:cNvCxnSpPr/>
                  <p:nvPr/>
                </p:nvCxnSpPr>
                <p:spPr>
                  <a:xfrm>
                    <a:off x="3400554" y="2337506"/>
                    <a:ext cx="134735" cy="2660"/>
                  </a:xfrm>
                  <a:prstGeom prst="line">
                    <a:avLst/>
                  </a:prstGeom>
                  <a:grpFill/>
                  <a:ln>
                    <a:noFill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6" name="TextBox 35"/>
                <p:cNvSpPr txBox="1"/>
                <p:nvPr/>
              </p:nvSpPr>
              <p:spPr>
                <a:xfrm>
                  <a:off x="4143372" y="2273856"/>
                  <a:ext cx="714380" cy="3131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dirty="0" smtClean="0">
                      <a:solidFill>
                        <a:schemeClr val="bg1"/>
                      </a:solidFill>
                    </a:rPr>
                    <a:t>ADA</a:t>
                  </a:r>
                  <a:endParaRPr lang="zh-CN" altLang="en-US" sz="12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  <p:sp>
        <p:nvSpPr>
          <p:cNvPr id="160" name="矩形 2"/>
          <p:cNvSpPr>
            <a:spLocks noChangeArrowheads="1"/>
          </p:cNvSpPr>
          <p:nvPr/>
        </p:nvSpPr>
        <p:spPr bwMode="auto">
          <a:xfrm>
            <a:off x="467920" y="755333"/>
            <a:ext cx="338400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原因多样</a:t>
            </a:r>
            <a:endParaRPr lang="zh-CN" altLang="en-US" sz="2000" b="1" dirty="0">
              <a:solidFill>
                <a:srgbClr val="377D6C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61" name="矩形 2"/>
          <p:cNvSpPr>
            <a:spLocks noChangeArrowheads="1"/>
          </p:cNvSpPr>
          <p:nvPr/>
        </p:nvSpPr>
        <p:spPr bwMode="auto">
          <a:xfrm>
            <a:off x="5849965" y="755333"/>
            <a:ext cx="3071802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后果严重</a:t>
            </a:r>
            <a:endParaRPr lang="zh-CN" altLang="en-US" sz="2000" b="1" dirty="0">
              <a:solidFill>
                <a:srgbClr val="377D6C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graphicFrame>
        <p:nvGraphicFramePr>
          <p:cNvPr id="162" name="表格 161"/>
          <p:cNvGraphicFramePr>
            <a:graphicFrameLocks noGrp="1"/>
          </p:cNvGraphicFramePr>
          <p:nvPr/>
        </p:nvGraphicFramePr>
        <p:xfrm>
          <a:off x="5269135" y="1851670"/>
          <a:ext cx="3819208" cy="2214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918"/>
                <a:gridCol w="992505"/>
                <a:gridCol w="973455"/>
                <a:gridCol w="735330"/>
              </a:tblGrid>
              <a:tr h="316368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0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公司名称</a:t>
                      </a:r>
                      <a:endParaRPr lang="zh-CN" altLang="en-US" sz="1000" dirty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anchor="ctr">
                    <a:solidFill>
                      <a:srgbClr val="00A27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0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靶点</a:t>
                      </a:r>
                      <a:endParaRPr lang="zh-CN" altLang="en-US" sz="1000" dirty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anchor="ctr">
                    <a:solidFill>
                      <a:srgbClr val="00A27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0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适应症</a:t>
                      </a:r>
                      <a:endParaRPr lang="zh-CN" altLang="en-US" sz="1000" dirty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anchor="ctr">
                    <a:solidFill>
                      <a:srgbClr val="00A27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0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终止阶段</a:t>
                      </a:r>
                      <a:endParaRPr lang="zh-CN" altLang="en-US" sz="1000" dirty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anchor="ctr">
                    <a:solidFill>
                      <a:srgbClr val="00A27B"/>
                    </a:solidFill>
                  </a:tcPr>
                </a:tc>
              </a:tr>
              <a:tr h="316368">
                <a:tc>
                  <a:txBody>
                    <a:bodyPr/>
                    <a:lstStyle/>
                    <a:p>
                      <a:pPr algn="l"/>
                      <a:r>
                        <a:rPr lang="en-US" sz="1000" dirty="0" err="1" smtClean="0"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Abbvie</a:t>
                      </a:r>
                      <a:r>
                        <a:rPr lang="en-US" sz="1000" dirty="0" smtClean="0"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/Roche</a:t>
                      </a:r>
                      <a:endParaRPr lang="zh-CN" altLang="en-US" sz="1000" dirty="0"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IL2R</a:t>
                      </a:r>
                      <a:endParaRPr lang="zh-CN" altLang="en-US" sz="1000" dirty="0"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0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多发性硬化症</a:t>
                      </a:r>
                      <a:endParaRPr lang="zh-CN" altLang="en-US" sz="1000" dirty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0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退市</a:t>
                      </a:r>
                      <a:endParaRPr lang="zh-CN" altLang="en-US" sz="1000" dirty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16368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Pfizer</a:t>
                      </a:r>
                      <a:endParaRPr lang="zh-CN" altLang="en-US" sz="1000" dirty="0"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000" dirty="0" smtClean="0"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PCSK9</a:t>
                      </a:r>
                      <a:endParaRPr lang="zh-CN" altLang="en-US" sz="1000" dirty="0"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0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降血脂</a:t>
                      </a:r>
                      <a:endParaRPr lang="en-US" altLang="zh-CN" sz="1000" dirty="0" smtClean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Phase III</a:t>
                      </a:r>
                      <a:endParaRPr lang="zh-CN" altLang="en-US" sz="1000" dirty="0"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16368">
                <a:tc>
                  <a:txBody>
                    <a:bodyPr/>
                    <a:lstStyle/>
                    <a:p>
                      <a:pPr algn="l"/>
                      <a:r>
                        <a:rPr lang="en-US" sz="1000" dirty="0" err="1" smtClean="0"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Teva</a:t>
                      </a:r>
                      <a:endParaRPr lang="zh-CN" altLang="en-US" sz="1000" dirty="0"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000" dirty="0" smtClean="0"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IL5</a:t>
                      </a:r>
                      <a:endParaRPr lang="zh-CN" altLang="en-US" sz="1000" dirty="0"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0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哮喘</a:t>
                      </a:r>
                      <a:endParaRPr lang="zh-CN" altLang="en-US" sz="1000" dirty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Phase III</a:t>
                      </a:r>
                      <a:endParaRPr lang="zh-CN" altLang="en-US" sz="1000" dirty="0"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16368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AZ</a:t>
                      </a:r>
                      <a:endParaRPr lang="zh-CN" altLang="en-US" sz="1000" dirty="0"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sz="1000" dirty="0" smtClean="0">
                          <a:ea typeface="思源黑体 CN Light" pitchFamily="34" charset="-122"/>
                          <a:cs typeface="Poppins" pitchFamily="2" charset="0"/>
                        </a:rPr>
                        <a:t>α4β1 </a:t>
                      </a:r>
                      <a:r>
                        <a:rPr lang="en-US" sz="1000" dirty="0" err="1" smtClean="0"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integrin</a:t>
                      </a:r>
                      <a:endParaRPr lang="zh-CN" altLang="en-US" sz="1000" dirty="0"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0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肿瘤一线治疗</a:t>
                      </a:r>
                      <a:endParaRPr lang="zh-CN" altLang="en-US" sz="1000" dirty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Phase III</a:t>
                      </a:r>
                      <a:endParaRPr lang="zh-CN" altLang="en-US" sz="1000" dirty="0"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16368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Genentech </a:t>
                      </a:r>
                      <a:endParaRPr lang="zh-CN" altLang="en-US" sz="1000" dirty="0"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PD-L1 </a:t>
                      </a:r>
                      <a:endParaRPr lang="zh-CN" altLang="en-US" sz="1000" dirty="0"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0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肿瘤一线治疗</a:t>
                      </a:r>
                      <a:endParaRPr lang="zh-CN" altLang="en-US" sz="1000" dirty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Phase III</a:t>
                      </a:r>
                      <a:endParaRPr lang="zh-CN" altLang="en-US" sz="1000" dirty="0"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16368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BMS</a:t>
                      </a:r>
                      <a:endParaRPr lang="zh-CN" altLang="en-US" sz="1000" dirty="0"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000" dirty="0" smtClean="0"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PD1</a:t>
                      </a:r>
                      <a:endParaRPr lang="zh-CN" altLang="en-US" sz="1000" dirty="0"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0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肿瘤一线治疗</a:t>
                      </a:r>
                      <a:endParaRPr lang="zh-CN" altLang="en-US" sz="1000" dirty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Phase III</a:t>
                      </a:r>
                      <a:endParaRPr lang="zh-CN" altLang="en-US" sz="1000" dirty="0"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63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950" y="138113"/>
            <a:ext cx="1493838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 bwMode="auto">
          <a:xfrm>
            <a:off x="0" y="123825"/>
            <a:ext cx="3708400" cy="360363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461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pic>
        <p:nvPicPr>
          <p:cNvPr id="18439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950" y="138113"/>
            <a:ext cx="1493838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组合 214"/>
          <p:cNvGrpSpPr/>
          <p:nvPr/>
        </p:nvGrpSpPr>
        <p:grpSpPr bwMode="auto">
          <a:xfrm>
            <a:off x="8316913" y="195263"/>
            <a:ext cx="684212" cy="190500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18441" name="矩形 2"/>
          <p:cNvSpPr>
            <a:spLocks noChangeArrowheads="1"/>
          </p:cNvSpPr>
          <p:nvPr/>
        </p:nvSpPr>
        <p:spPr bwMode="auto">
          <a:xfrm>
            <a:off x="446088" y="1252538"/>
            <a:ext cx="6357937" cy="15684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  <a:buClr>
                <a:srgbClr val="377D6C"/>
              </a:buClr>
              <a:buFont typeface="Wingdings" panose="05000000000000000000" pitchFamily="2" charset="2"/>
              <a:buChar char="u"/>
            </a:pPr>
            <a:r>
              <a:rPr lang="zh-CN" altLang="en-US" sz="1600" dirty="0">
                <a:latin typeface="思源黑体 CN Normal" pitchFamily="34" charset="-122"/>
                <a:ea typeface="思源黑体 CN Normal" pitchFamily="34" charset="-122"/>
              </a:rPr>
              <a:t> 基于风险的原则（</a:t>
            </a:r>
            <a:r>
              <a:rPr lang="en-US" altLang="zh-CN" sz="1600" dirty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Risk-based</a:t>
            </a:r>
            <a:r>
              <a:rPr lang="zh-CN" altLang="en-US" sz="1600" dirty="0">
                <a:latin typeface="思源黑体 CN Normal" pitchFamily="34" charset="-122"/>
                <a:ea typeface="思源黑体 CN Normal" pitchFamily="34" charset="-122"/>
              </a:rPr>
              <a:t>）</a:t>
            </a:r>
            <a:endParaRPr lang="en-US" altLang="zh-CN" sz="1600" dirty="0"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200000"/>
              </a:lnSpc>
              <a:buClr>
                <a:srgbClr val="377D6C"/>
              </a:buClr>
              <a:buFont typeface="Wingdings" panose="05000000000000000000" pitchFamily="2" charset="2"/>
              <a:buChar char="u"/>
            </a:pPr>
            <a:r>
              <a:rPr lang="zh-CN" altLang="en-US" sz="1600" dirty="0">
                <a:latin typeface="思源黑体 CN Normal" pitchFamily="34" charset="-122"/>
                <a:ea typeface="思源黑体 CN Normal" pitchFamily="34" charset="-122"/>
              </a:rPr>
              <a:t> 具体问题具体对待（</a:t>
            </a:r>
            <a:r>
              <a:rPr lang="en-US" altLang="zh-CN" sz="1600" dirty="0">
                <a:latin typeface="Poppins" pitchFamily="2" charset="0"/>
                <a:ea typeface="思源黑体 CN Normal" pitchFamily="34" charset="-122"/>
              </a:rPr>
              <a:t>Case By Case</a:t>
            </a:r>
            <a:r>
              <a:rPr lang="zh-CN" altLang="en-US" sz="1600" dirty="0">
                <a:latin typeface="思源黑体 CN Normal" pitchFamily="34" charset="-122"/>
                <a:ea typeface="思源黑体 CN Normal" pitchFamily="34" charset="-122"/>
              </a:rPr>
              <a:t>）</a:t>
            </a:r>
            <a:endParaRPr lang="en-US" altLang="zh-CN" sz="1600" dirty="0"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200000"/>
              </a:lnSpc>
              <a:buClr>
                <a:srgbClr val="377D6C"/>
              </a:buClr>
              <a:buFont typeface="Wingdings" panose="05000000000000000000" pitchFamily="2" charset="2"/>
              <a:buChar char="u"/>
            </a:pPr>
            <a:r>
              <a:rPr lang="zh-CN" altLang="en-US" sz="1600" dirty="0">
                <a:latin typeface="思源黑体 CN Normal" pitchFamily="34" charset="-122"/>
                <a:ea typeface="思源黑体 CN Normal" pitchFamily="34" charset="-122"/>
              </a:rPr>
              <a:t> 多层次递进式进行（</a:t>
            </a:r>
            <a:r>
              <a:rPr lang="en-US" altLang="zh-CN" sz="1600" dirty="0">
                <a:latin typeface="Poppins" pitchFamily="2" charset="0"/>
                <a:ea typeface="思源黑体 CN Normal" pitchFamily="34" charset="-122"/>
              </a:rPr>
              <a:t>Multi-Tiered Testing Approach</a:t>
            </a:r>
            <a:r>
              <a:rPr lang="zh-CN" altLang="en-US" sz="1600" dirty="0">
                <a:latin typeface="思源黑体 CN Normal" pitchFamily="34" charset="-122"/>
                <a:ea typeface="思源黑体 CN Normal" pitchFamily="34" charset="-122"/>
              </a:rPr>
              <a:t>）</a:t>
            </a:r>
            <a:endParaRPr lang="zh-CN" altLang="en-US" sz="1600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grpSp>
        <p:nvGrpSpPr>
          <p:cNvPr id="4" name="组合 35"/>
          <p:cNvGrpSpPr/>
          <p:nvPr/>
        </p:nvGrpSpPr>
        <p:grpSpPr bwMode="auto">
          <a:xfrm>
            <a:off x="1979613" y="2789238"/>
            <a:ext cx="4608512" cy="2085975"/>
            <a:chOff x="1979712" y="2427734"/>
            <a:chExt cx="4608432" cy="2088232"/>
          </a:xfrm>
        </p:grpSpPr>
        <p:sp>
          <p:nvSpPr>
            <p:cNvPr id="14" name="圆角矩形 13"/>
            <p:cNvSpPr/>
            <p:nvPr/>
          </p:nvSpPr>
          <p:spPr>
            <a:xfrm>
              <a:off x="3635445" y="2427734"/>
              <a:ext cx="1584297" cy="360752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377D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r>
                <a:rPr lang="en-US" altLang="zh-CN" sz="1100" b="1" dirty="0">
                  <a:solidFill>
                    <a:schemeClr val="tx1"/>
                  </a:solidFill>
                  <a:latin typeface="Poppins" pitchFamily="2" charset="0"/>
                  <a:cs typeface="Poppins" pitchFamily="2" charset="0"/>
                </a:rPr>
                <a:t>Tier 1: Screening</a:t>
              </a:r>
              <a:endParaRPr lang="zh-CN" altLang="en-US" sz="1100" b="1" dirty="0">
                <a:solidFill>
                  <a:schemeClr val="tx1"/>
                </a:solidFill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2124171" y="3292268"/>
              <a:ext cx="1817656" cy="35916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377D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r>
                <a:rPr lang="en-US" altLang="zh-CN" sz="1100" b="1" dirty="0">
                  <a:solidFill>
                    <a:schemeClr val="tx1"/>
                  </a:solidFill>
                  <a:latin typeface="Poppins" pitchFamily="2" charset="0"/>
                  <a:cs typeface="Poppins" pitchFamily="2" charset="0"/>
                </a:rPr>
                <a:t>Tier 2: Confirmation</a:t>
              </a:r>
              <a:endParaRPr lang="zh-CN" altLang="en-US" sz="1100" b="1" dirty="0">
                <a:solidFill>
                  <a:schemeClr val="tx1"/>
                </a:solidFill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1979712" y="4155213"/>
              <a:ext cx="2087526" cy="36075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377D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r>
                <a:rPr lang="en-US" altLang="zh-CN" sz="1100" b="1" dirty="0">
                  <a:solidFill>
                    <a:schemeClr val="tx1"/>
                  </a:solidFill>
                  <a:latin typeface="Poppins" pitchFamily="2" charset="0"/>
                  <a:cs typeface="Poppins" pitchFamily="2" charset="0"/>
                </a:rPr>
                <a:t>Tier 3: Characterization</a:t>
              </a:r>
              <a:endParaRPr lang="zh-CN" altLang="en-US" sz="1100" b="1" dirty="0">
                <a:solidFill>
                  <a:schemeClr val="tx1"/>
                </a:solidFill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5867432" y="3292268"/>
              <a:ext cx="720712" cy="35916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377D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r>
                <a:rPr lang="en-US" altLang="zh-CN" sz="1100" b="1" dirty="0">
                  <a:solidFill>
                    <a:schemeClr val="tx1"/>
                  </a:solidFill>
                  <a:latin typeface="Poppins" pitchFamily="2" charset="0"/>
                  <a:cs typeface="Poppins" pitchFamily="2" charset="0"/>
                </a:rPr>
                <a:t>Final</a:t>
              </a:r>
              <a:endParaRPr lang="zh-CN" altLang="en-US" sz="1100" b="1" dirty="0">
                <a:solidFill>
                  <a:schemeClr val="tx1"/>
                </a:solidFill>
                <a:latin typeface="Poppins" pitchFamily="2" charset="0"/>
                <a:cs typeface="Poppins" pitchFamily="2" charset="0"/>
              </a:endParaRPr>
            </a:p>
          </p:txBody>
        </p:sp>
        <p:cxnSp>
          <p:nvCxnSpPr>
            <p:cNvPr id="18" name="直接箭头连接符 17"/>
            <p:cNvCxnSpPr>
              <a:stCxn id="14" idx="2"/>
              <a:endCxn id="15" idx="0"/>
            </p:cNvCxnSpPr>
            <p:nvPr/>
          </p:nvCxnSpPr>
          <p:spPr>
            <a:xfrm flipH="1">
              <a:off x="3032206" y="2788486"/>
              <a:ext cx="1395389" cy="503782"/>
            </a:xfrm>
            <a:prstGeom prst="straightConnector1">
              <a:avLst/>
            </a:prstGeom>
            <a:ln w="19050">
              <a:solidFill>
                <a:srgbClr val="377D6C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箭头连接符 18"/>
            <p:cNvCxnSpPr>
              <a:stCxn id="15" idx="2"/>
              <a:endCxn id="16" idx="0"/>
            </p:cNvCxnSpPr>
            <p:nvPr/>
          </p:nvCxnSpPr>
          <p:spPr>
            <a:xfrm flipH="1">
              <a:off x="3023475" y="3651432"/>
              <a:ext cx="9525" cy="503781"/>
            </a:xfrm>
            <a:prstGeom prst="straightConnector1">
              <a:avLst/>
            </a:prstGeom>
            <a:ln w="19050">
              <a:solidFill>
                <a:srgbClr val="377D6C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箭头连接符 19"/>
            <p:cNvCxnSpPr/>
            <p:nvPr/>
          </p:nvCxnSpPr>
          <p:spPr>
            <a:xfrm flipV="1">
              <a:off x="3411612" y="3471849"/>
              <a:ext cx="2447883" cy="406840"/>
            </a:xfrm>
            <a:prstGeom prst="straightConnector1">
              <a:avLst/>
            </a:prstGeom>
            <a:ln w="19050">
              <a:solidFill>
                <a:srgbClr val="377D6C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矩形 20"/>
            <p:cNvSpPr/>
            <p:nvPr/>
          </p:nvSpPr>
          <p:spPr>
            <a:xfrm>
              <a:off x="2587605" y="3730905"/>
              <a:ext cx="863585" cy="289238"/>
            </a:xfrm>
            <a:prstGeom prst="rect">
              <a:avLst/>
            </a:prstGeom>
            <a:solidFill>
              <a:srgbClr val="397F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r>
                <a:rPr lang="en-US" altLang="zh-CN" sz="1100" b="1" dirty="0">
                  <a:solidFill>
                    <a:schemeClr val="bg1"/>
                  </a:solidFill>
                  <a:latin typeface="Poppins" pitchFamily="2" charset="0"/>
                  <a:cs typeface="Poppins" pitchFamily="2" charset="0"/>
                </a:rPr>
                <a:t>positive</a:t>
              </a:r>
              <a:endParaRPr lang="zh-CN" altLang="en-US" sz="1100" b="1" dirty="0">
                <a:solidFill>
                  <a:schemeClr val="bg1"/>
                </a:solidFill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3232227" y="2860001"/>
              <a:ext cx="863585" cy="287648"/>
            </a:xfrm>
            <a:prstGeom prst="rect">
              <a:avLst/>
            </a:prstGeom>
            <a:solidFill>
              <a:srgbClr val="397F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r>
                <a:rPr lang="en-US" altLang="zh-CN" sz="1100" b="1" dirty="0">
                  <a:solidFill>
                    <a:schemeClr val="bg1"/>
                  </a:solidFill>
                  <a:latin typeface="Poppins" pitchFamily="2" charset="0"/>
                  <a:cs typeface="Poppins" pitchFamily="2" charset="0"/>
                </a:rPr>
                <a:t>positive</a:t>
              </a:r>
              <a:endParaRPr lang="zh-CN" altLang="en-US" sz="1100" b="1" dirty="0">
                <a:solidFill>
                  <a:schemeClr val="bg1"/>
                </a:solidFill>
                <a:latin typeface="Poppins" pitchFamily="2" charset="0"/>
                <a:cs typeface="Poppins" pitchFamily="2" charset="0"/>
              </a:endParaRPr>
            </a:p>
          </p:txBody>
        </p:sp>
        <p:cxnSp>
          <p:nvCxnSpPr>
            <p:cNvPr id="23" name="直接箭头连接符 22"/>
            <p:cNvCxnSpPr>
              <a:stCxn id="15" idx="3"/>
              <a:endCxn id="17" idx="1"/>
            </p:cNvCxnSpPr>
            <p:nvPr/>
          </p:nvCxnSpPr>
          <p:spPr>
            <a:xfrm>
              <a:off x="3941828" y="3471849"/>
              <a:ext cx="1925604" cy="0"/>
            </a:xfrm>
            <a:prstGeom prst="straightConnector1">
              <a:avLst/>
            </a:prstGeom>
            <a:ln w="12700">
              <a:solidFill>
                <a:srgbClr val="377D6C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矩形 23"/>
            <p:cNvSpPr/>
            <p:nvPr/>
          </p:nvSpPr>
          <p:spPr>
            <a:xfrm>
              <a:off x="4356158" y="3331998"/>
              <a:ext cx="863585" cy="28764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r>
                <a:rPr lang="en-US" altLang="zh-CN" sz="1100" b="1" dirty="0">
                  <a:solidFill>
                    <a:schemeClr val="bg1"/>
                  </a:solidFill>
                  <a:latin typeface="Poppins" pitchFamily="2" charset="0"/>
                  <a:cs typeface="Poppins" pitchFamily="2" charset="0"/>
                </a:rPr>
                <a:t>negative</a:t>
              </a:r>
              <a:endParaRPr lang="zh-CN" altLang="en-US" sz="1100" b="1" dirty="0">
                <a:solidFill>
                  <a:schemeClr val="bg1"/>
                </a:solidFill>
                <a:latin typeface="Poppins" pitchFamily="2" charset="0"/>
                <a:cs typeface="Poppins" pitchFamily="2" charset="0"/>
              </a:endParaRPr>
            </a:p>
          </p:txBody>
        </p:sp>
        <p:cxnSp>
          <p:nvCxnSpPr>
            <p:cNvPr id="25" name="直接箭头连接符 24"/>
            <p:cNvCxnSpPr>
              <a:stCxn id="14" idx="3"/>
              <a:endCxn id="17" idx="0"/>
            </p:cNvCxnSpPr>
            <p:nvPr/>
          </p:nvCxnSpPr>
          <p:spPr>
            <a:xfrm>
              <a:off x="5219743" y="2607315"/>
              <a:ext cx="1008046" cy="684953"/>
            </a:xfrm>
            <a:prstGeom prst="straightConnector1">
              <a:avLst/>
            </a:prstGeom>
            <a:ln w="19050">
              <a:solidFill>
                <a:srgbClr val="377D6C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矩形 25"/>
            <p:cNvSpPr/>
            <p:nvPr/>
          </p:nvSpPr>
          <p:spPr>
            <a:xfrm>
              <a:off x="5435639" y="2788486"/>
              <a:ext cx="863585" cy="28764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r>
                <a:rPr lang="en-US" altLang="zh-CN" sz="1100" b="1" dirty="0">
                  <a:solidFill>
                    <a:schemeClr val="bg1"/>
                  </a:solidFill>
                  <a:latin typeface="Poppins" pitchFamily="2" charset="0"/>
                  <a:cs typeface="Poppins" pitchFamily="2" charset="0"/>
                </a:rPr>
                <a:t>negative</a:t>
              </a:r>
              <a:endParaRPr lang="zh-CN" altLang="en-US" sz="1100" b="1" dirty="0">
                <a:solidFill>
                  <a:schemeClr val="bg1"/>
                </a:solidFill>
                <a:latin typeface="Poppins" pitchFamily="2" charset="0"/>
                <a:cs typeface="Poppins" pitchFamily="2" charset="0"/>
              </a:endParaRPr>
            </a:p>
          </p:txBody>
        </p:sp>
      </p:grpSp>
      <p:sp>
        <p:nvSpPr>
          <p:cNvPr id="18443" name="TextBox 36"/>
          <p:cNvSpPr txBox="1">
            <a:spLocks noChangeArrowheads="1"/>
          </p:cNvSpPr>
          <p:nvPr/>
        </p:nvSpPr>
        <p:spPr bwMode="auto">
          <a:xfrm>
            <a:off x="395288" y="720725"/>
            <a:ext cx="360045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免疫原性评价关键词</a:t>
            </a:r>
            <a:endParaRPr lang="en-US" altLang="zh-CN" sz="2000" b="1" dirty="0">
              <a:solidFill>
                <a:srgbClr val="377D6C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 bwMode="auto">
          <a:xfrm>
            <a:off x="0" y="123825"/>
            <a:ext cx="3708400" cy="360363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461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pic>
        <p:nvPicPr>
          <p:cNvPr id="19463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950" y="138113"/>
            <a:ext cx="1493838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组合 214"/>
          <p:cNvGrpSpPr/>
          <p:nvPr/>
        </p:nvGrpSpPr>
        <p:grpSpPr bwMode="auto">
          <a:xfrm>
            <a:off x="8316913" y="195263"/>
            <a:ext cx="684212" cy="190500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19465" name="矩形 2"/>
          <p:cNvSpPr>
            <a:spLocks noChangeArrowheads="1"/>
          </p:cNvSpPr>
          <p:nvPr/>
        </p:nvSpPr>
        <p:spPr bwMode="auto">
          <a:xfrm>
            <a:off x="250825" y="2855913"/>
            <a:ext cx="6357938" cy="4619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latin typeface="思源黑体 CN Normal" pitchFamily="34" charset="-122"/>
                <a:ea typeface="思源黑体 CN Normal" pitchFamily="34" charset="-122"/>
              </a:rPr>
              <a:t>免疫原性检测方法设立原则</a:t>
            </a:r>
            <a:endParaRPr lang="zh-CN" altLang="en-US" sz="1600" b="1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9466" name="TextBox 3"/>
          <p:cNvSpPr txBox="1">
            <a:spLocks noChangeArrowheads="1"/>
          </p:cNvSpPr>
          <p:nvPr/>
        </p:nvSpPr>
        <p:spPr bwMode="auto">
          <a:xfrm>
            <a:off x="608013" y="3308350"/>
            <a:ext cx="7215187" cy="1385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Clr>
                <a:srgbClr val="377D6C"/>
              </a:buClr>
              <a:buFont typeface="Wingdings" panose="05000000000000000000" pitchFamily="2" charset="2"/>
              <a:buChar char="Ø"/>
            </a:pPr>
            <a:r>
              <a:rPr lang="zh-CN" altLang="en-US" sz="1400" dirty="0">
                <a:latin typeface="思源黑体 CN Normal" pitchFamily="34" charset="-122"/>
                <a:ea typeface="思源黑体 CN Normal" pitchFamily="34" charset="-122"/>
              </a:rPr>
              <a:t> 高灵敏性</a:t>
            </a:r>
            <a:r>
              <a:rPr lang="zh-CN" altLang="en-US" sz="1400" dirty="0" smtClean="0">
                <a:latin typeface="思源黑体 CN Normal" pitchFamily="34" charset="-122"/>
                <a:ea typeface="思源黑体 CN Normal" pitchFamily="34" charset="-122"/>
              </a:rPr>
              <a:t>（</a:t>
            </a:r>
            <a:r>
              <a:rPr lang="en-US" altLang="zh-CN" sz="1400" dirty="0" smtClean="0">
                <a:latin typeface="思源黑体 CN Normal" pitchFamily="34" charset="-122"/>
                <a:ea typeface="思源黑体 CN Normal" pitchFamily="34" charset="-122"/>
              </a:rPr>
              <a:t>&lt;100ng/</a:t>
            </a:r>
            <a:r>
              <a:rPr lang="en-US" altLang="zh-CN" sz="1400" dirty="0" err="1" smtClean="0">
                <a:latin typeface="思源黑体 CN Normal" pitchFamily="34" charset="-122"/>
                <a:ea typeface="思源黑体 CN Normal" pitchFamily="34" charset="-122"/>
              </a:rPr>
              <a:t>mL</a:t>
            </a:r>
            <a:r>
              <a:rPr lang="zh-CN" altLang="en-US" sz="1400" dirty="0" smtClean="0">
                <a:latin typeface="思源黑体 CN Normal" pitchFamily="34" charset="-122"/>
                <a:ea typeface="思源黑体 CN Normal" pitchFamily="34" charset="-122"/>
              </a:rPr>
              <a:t>）</a:t>
            </a:r>
            <a:r>
              <a:rPr lang="zh-CN" altLang="en-US" sz="1400" dirty="0">
                <a:latin typeface="思源黑体 CN Normal" pitchFamily="34" charset="-122"/>
                <a:ea typeface="思源黑体 CN Normal" pitchFamily="34" charset="-122"/>
              </a:rPr>
              <a:t>；</a:t>
            </a:r>
            <a:endParaRPr lang="en-US" altLang="zh-CN" sz="1400" dirty="0"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150000"/>
              </a:lnSpc>
              <a:buClr>
                <a:srgbClr val="377D6C"/>
              </a:buClr>
              <a:buFont typeface="Wingdings" panose="05000000000000000000" pitchFamily="2" charset="2"/>
              <a:buChar char="Ø"/>
            </a:pPr>
            <a:r>
              <a:rPr lang="zh-CN" altLang="en-US" sz="1400" dirty="0">
                <a:latin typeface="思源黑体 CN Normal" pitchFamily="34" charset="-122"/>
                <a:ea typeface="思源黑体 CN Normal" pitchFamily="34" charset="-122"/>
              </a:rPr>
              <a:t> 可覆盖所有亚型</a:t>
            </a:r>
            <a:r>
              <a:rPr lang="en-US" altLang="zh-CN" sz="1400" dirty="0">
                <a:latin typeface="思源黑体 CN Normal" pitchFamily="34" charset="-122"/>
                <a:ea typeface="思源黑体 CN Normal" pitchFamily="34" charset="-122"/>
              </a:rPr>
              <a:t>ADA</a:t>
            </a:r>
            <a:r>
              <a:rPr lang="zh-CN" altLang="en-US" sz="1400" dirty="0">
                <a:latin typeface="思源黑体 CN Normal" pitchFamily="34" charset="-122"/>
                <a:ea typeface="思源黑体 CN Normal" pitchFamily="34" charset="-122"/>
              </a:rPr>
              <a:t>抗体检测（</a:t>
            </a:r>
            <a:r>
              <a:rPr lang="en-US" altLang="zh-CN" sz="1400" dirty="0" err="1">
                <a:latin typeface="思源黑体 CN Normal" pitchFamily="34" charset="-122"/>
                <a:ea typeface="思源黑体 CN Normal" pitchFamily="34" charset="-122"/>
              </a:rPr>
              <a:t>IgG</a:t>
            </a:r>
            <a:r>
              <a:rPr lang="zh-CN" altLang="en-US" sz="1400" dirty="0">
                <a:latin typeface="思源黑体 CN Normal" pitchFamily="34" charset="-122"/>
                <a:ea typeface="思源黑体 CN Normal" pitchFamily="34" charset="-122"/>
              </a:rPr>
              <a:t>、</a:t>
            </a:r>
            <a:r>
              <a:rPr lang="en-US" altLang="zh-CN" sz="1400" dirty="0" err="1">
                <a:latin typeface="思源黑体 CN Normal" pitchFamily="34" charset="-122"/>
                <a:ea typeface="思源黑体 CN Normal" pitchFamily="34" charset="-122"/>
              </a:rPr>
              <a:t>IgM</a:t>
            </a:r>
            <a:r>
              <a:rPr lang="zh-CN" altLang="en-US" sz="1400" dirty="0">
                <a:latin typeface="思源黑体 CN Normal" pitchFamily="34" charset="-122"/>
                <a:ea typeface="思源黑体 CN Normal" pitchFamily="34" charset="-122"/>
              </a:rPr>
              <a:t>、</a:t>
            </a:r>
            <a:r>
              <a:rPr lang="en-US" altLang="zh-CN" sz="1400" dirty="0" err="1">
                <a:latin typeface="思源黑体 CN Normal" pitchFamily="34" charset="-122"/>
                <a:ea typeface="思源黑体 CN Normal" pitchFamily="34" charset="-122"/>
              </a:rPr>
              <a:t>IgE</a:t>
            </a:r>
            <a:r>
              <a:rPr lang="zh-CN" altLang="en-US" sz="1400" dirty="0">
                <a:latin typeface="思源黑体 CN Normal" pitchFamily="34" charset="-122"/>
                <a:ea typeface="思源黑体 CN Normal" pitchFamily="34" charset="-122"/>
              </a:rPr>
              <a:t>等）；</a:t>
            </a:r>
            <a:endParaRPr lang="en-US" altLang="zh-CN" sz="1400" dirty="0"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150000"/>
              </a:lnSpc>
              <a:buClr>
                <a:srgbClr val="377D6C"/>
              </a:buClr>
              <a:buFont typeface="Wingdings" panose="05000000000000000000" pitchFamily="2" charset="2"/>
              <a:buChar char="Ø"/>
            </a:pPr>
            <a:r>
              <a:rPr lang="en-US" altLang="zh-CN" sz="1400" dirty="0">
                <a:latin typeface="思源黑体 CN Normal" pitchFamily="34" charset="-122"/>
                <a:ea typeface="思源黑体 CN Normal" pitchFamily="34" charset="-122"/>
              </a:rPr>
              <a:t> Anti-ID </a:t>
            </a:r>
            <a:r>
              <a:rPr lang="zh-CN" altLang="en-US" sz="1400" dirty="0">
                <a:latin typeface="思源黑体 CN Normal" pitchFamily="34" charset="-122"/>
                <a:ea typeface="思源黑体 CN Normal" pitchFamily="34" charset="-122"/>
              </a:rPr>
              <a:t>抗体作为阳性对照抗体，建立检测方法学验证；</a:t>
            </a:r>
            <a:endParaRPr lang="en-US" altLang="zh-CN" sz="1400" dirty="0"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150000"/>
              </a:lnSpc>
              <a:buClr>
                <a:srgbClr val="377D6C"/>
              </a:buClr>
              <a:buFont typeface="Wingdings" panose="05000000000000000000" pitchFamily="2" charset="2"/>
              <a:buChar char="Ø"/>
            </a:pPr>
            <a:r>
              <a:rPr lang="zh-CN" altLang="en-US" sz="1400" dirty="0">
                <a:latin typeface="思源黑体 CN Normal" pitchFamily="34" charset="-122"/>
                <a:ea typeface="思源黑体 CN Normal" pitchFamily="34" charset="-122"/>
              </a:rPr>
              <a:t> 设立阴性个体对照（未给药个体、健康个体</a:t>
            </a:r>
            <a:r>
              <a:rPr lang="en-US" altLang="zh-CN" sz="1400" dirty="0">
                <a:latin typeface="思源黑体 CN Normal" pitchFamily="34" charset="-122"/>
                <a:ea typeface="思源黑体 CN Normal" pitchFamily="34" charset="-122"/>
              </a:rPr>
              <a:t>\</a:t>
            </a:r>
            <a:r>
              <a:rPr lang="zh-CN" altLang="en-US" sz="1400" dirty="0">
                <a:latin typeface="思源黑体 CN Normal" pitchFamily="34" charset="-122"/>
                <a:ea typeface="思源黑体 CN Normal" pitchFamily="34" charset="-122"/>
              </a:rPr>
              <a:t>目标疾病群体）</a:t>
            </a:r>
            <a:endParaRPr lang="zh-CN" altLang="en-US" sz="1400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9467" name="矩形 4"/>
          <p:cNvSpPr>
            <a:spLocks noChangeArrowheads="1"/>
          </p:cNvSpPr>
          <p:nvPr/>
        </p:nvSpPr>
        <p:spPr bwMode="auto">
          <a:xfrm>
            <a:off x="250825" y="735013"/>
            <a:ext cx="6357938" cy="4619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latin typeface="思源黑体 CN Normal" pitchFamily="34" charset="-122"/>
                <a:ea typeface="思源黑体 CN Normal" pitchFamily="34" charset="-122"/>
              </a:rPr>
              <a:t>免疫原性评价常用检测方法</a:t>
            </a:r>
            <a:endParaRPr lang="zh-CN" altLang="en-US" sz="1600" b="1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9468" name="矩形 6"/>
          <p:cNvSpPr>
            <a:spLocks noChangeArrowheads="1"/>
          </p:cNvSpPr>
          <p:nvPr/>
        </p:nvSpPr>
        <p:spPr bwMode="auto">
          <a:xfrm>
            <a:off x="608013" y="1163638"/>
            <a:ext cx="5072062" cy="14779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Clr>
                <a:srgbClr val="377D6C"/>
              </a:buClr>
              <a:buFont typeface="Wingdings" panose="05000000000000000000" pitchFamily="2" charset="2"/>
              <a:buChar char="Ø"/>
            </a:pPr>
            <a:r>
              <a:rPr lang="en-US" altLang="zh-CN" sz="1400" dirty="0">
                <a:latin typeface="思源黑体 CN Normal" pitchFamily="34" charset="-122"/>
                <a:ea typeface="思源黑体 CN Normal" pitchFamily="34" charset="-122"/>
              </a:rPr>
              <a:t> </a:t>
            </a:r>
            <a:r>
              <a:rPr lang="zh-CN" altLang="en-US" sz="1400" dirty="0">
                <a:latin typeface="思源黑体 CN Normal" pitchFamily="34" charset="-122"/>
                <a:ea typeface="思源黑体 CN Normal" pitchFamily="34" charset="-122"/>
              </a:rPr>
              <a:t>桥联</a:t>
            </a:r>
            <a:r>
              <a:rPr lang="en-US" altLang="zh-CN" sz="1400" dirty="0">
                <a:latin typeface="思源黑体 CN Normal" pitchFamily="34" charset="-122"/>
                <a:ea typeface="思源黑体 CN Normal" pitchFamily="34" charset="-122"/>
              </a:rPr>
              <a:t>ELISA </a:t>
            </a:r>
            <a:r>
              <a:rPr lang="zh-CN" altLang="en-US" sz="1400" dirty="0">
                <a:latin typeface="思源黑体 CN Normal" pitchFamily="34" charset="-122"/>
                <a:ea typeface="思源黑体 CN Normal" pitchFamily="34" charset="-122"/>
              </a:rPr>
              <a:t>检测</a:t>
            </a:r>
            <a:r>
              <a:rPr lang="en-US" altLang="zh-CN" dirty="0">
                <a:solidFill>
                  <a:srgbClr val="FF0000"/>
                </a:solidFill>
                <a:latin typeface="思源黑体 CN Normal" pitchFamily="34" charset="-122"/>
                <a:ea typeface="思源黑体 CN Normal" pitchFamily="34" charset="-122"/>
                <a:sym typeface="Wingdings" panose="05000000000000000000" pitchFamily="2" charset="2"/>
              </a:rPr>
              <a:t></a:t>
            </a:r>
            <a:endParaRPr lang="zh-CN" altLang="en-US" dirty="0">
              <a:solidFill>
                <a:srgbClr val="FF0000"/>
              </a:solidFill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150000"/>
              </a:lnSpc>
              <a:buClr>
                <a:srgbClr val="377D6C"/>
              </a:buClr>
              <a:buFont typeface="Wingdings" panose="05000000000000000000" pitchFamily="2" charset="2"/>
              <a:buChar char="Ø"/>
            </a:pPr>
            <a:r>
              <a:rPr lang="en-US" altLang="zh-CN" sz="1400" dirty="0">
                <a:latin typeface="思源黑体 CN Normal" pitchFamily="34" charset="-122"/>
                <a:ea typeface="思源黑体 CN Normal" pitchFamily="34" charset="-122"/>
              </a:rPr>
              <a:t> </a:t>
            </a:r>
            <a:r>
              <a:rPr lang="zh-CN" altLang="en-US" sz="1400" dirty="0">
                <a:latin typeface="思源黑体 CN Normal" pitchFamily="34" charset="-122"/>
                <a:ea typeface="思源黑体 CN Normal" pitchFamily="34" charset="-122"/>
              </a:rPr>
              <a:t>放射免疫沉淀法</a:t>
            </a:r>
            <a:r>
              <a:rPr lang="en-US" altLang="zh-CN" sz="1400" dirty="0">
                <a:latin typeface="思源黑体 CN Normal" pitchFamily="34" charset="-122"/>
                <a:ea typeface="思源黑体 CN Normal" pitchFamily="34" charset="-122"/>
              </a:rPr>
              <a:t> (</a:t>
            </a:r>
            <a:r>
              <a:rPr lang="en-US" altLang="zh-CN" sz="1400" dirty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RIPA</a:t>
            </a:r>
            <a:r>
              <a:rPr lang="en-US" altLang="zh-CN" sz="1400" dirty="0">
                <a:latin typeface="思源黑体 CN Normal" pitchFamily="34" charset="-122"/>
                <a:ea typeface="思源黑体 CN Normal" pitchFamily="34" charset="-122"/>
              </a:rPr>
              <a:t>)</a:t>
            </a:r>
            <a:endParaRPr lang="zh-CN" altLang="en-US" sz="1400" dirty="0"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150000"/>
              </a:lnSpc>
              <a:buClr>
                <a:srgbClr val="377D6C"/>
              </a:buClr>
              <a:buFont typeface="Wingdings" panose="05000000000000000000" pitchFamily="2" charset="2"/>
              <a:buChar char="Ø"/>
            </a:pPr>
            <a:r>
              <a:rPr lang="en-US" altLang="zh-CN" sz="1400" dirty="0">
                <a:latin typeface="思源黑体 CN Normal" pitchFamily="34" charset="-122"/>
                <a:ea typeface="思源黑体 CN Normal" pitchFamily="34" charset="-122"/>
              </a:rPr>
              <a:t> </a:t>
            </a:r>
            <a:r>
              <a:rPr lang="zh-CN" altLang="en-US" sz="1400" dirty="0">
                <a:latin typeface="思源黑体 CN Normal" pitchFamily="34" charset="-122"/>
                <a:ea typeface="思源黑体 CN Normal" pitchFamily="34" charset="-122"/>
              </a:rPr>
              <a:t>表面等离子共振技术</a:t>
            </a:r>
            <a:r>
              <a:rPr lang="en-US" altLang="zh-CN" sz="1400" dirty="0">
                <a:latin typeface="思源黑体 CN Normal" pitchFamily="34" charset="-122"/>
                <a:ea typeface="思源黑体 CN Normal" pitchFamily="34" charset="-122"/>
              </a:rPr>
              <a:t> (</a:t>
            </a:r>
            <a:r>
              <a:rPr lang="en-US" altLang="zh-CN" sz="1400" dirty="0">
                <a:latin typeface="Poppins" pitchFamily="2" charset="0"/>
                <a:ea typeface="思源黑体 CN Normal" pitchFamily="34" charset="-122"/>
              </a:rPr>
              <a:t>SPR</a:t>
            </a:r>
            <a:r>
              <a:rPr lang="en-US" altLang="zh-CN" sz="1400" dirty="0">
                <a:latin typeface="思源黑体 CN Normal" pitchFamily="34" charset="-122"/>
                <a:ea typeface="思源黑体 CN Normal" pitchFamily="34" charset="-122"/>
              </a:rPr>
              <a:t>)</a:t>
            </a:r>
            <a:endParaRPr lang="zh-CN" altLang="en-US" sz="1400" dirty="0"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150000"/>
              </a:lnSpc>
              <a:buClr>
                <a:srgbClr val="377D6C"/>
              </a:buClr>
              <a:buFont typeface="Wingdings" panose="05000000000000000000" pitchFamily="2" charset="2"/>
              <a:buChar char="Ø"/>
            </a:pPr>
            <a:r>
              <a:rPr lang="en-US" altLang="zh-CN" sz="1400" dirty="0">
                <a:latin typeface="思源黑体 CN Normal" pitchFamily="34" charset="-122"/>
                <a:ea typeface="思源黑体 CN Normal" pitchFamily="34" charset="-122"/>
              </a:rPr>
              <a:t> </a:t>
            </a:r>
            <a:r>
              <a:rPr lang="zh-CN" altLang="en-US" sz="1400" dirty="0">
                <a:latin typeface="思源黑体 CN Normal" pitchFamily="34" charset="-122"/>
                <a:ea typeface="思源黑体 CN Normal" pitchFamily="34" charset="-122"/>
              </a:rPr>
              <a:t>电化学发光检测 </a:t>
            </a:r>
            <a:r>
              <a:rPr lang="en-US" altLang="zh-CN" sz="1400" dirty="0">
                <a:latin typeface="思源黑体 CN Normal" pitchFamily="34" charset="-122"/>
                <a:ea typeface="思源黑体 CN Normal" pitchFamily="34" charset="-122"/>
              </a:rPr>
              <a:t>(</a:t>
            </a:r>
            <a:r>
              <a:rPr lang="en-US" altLang="zh-CN" sz="1400" dirty="0">
                <a:latin typeface="Poppins" pitchFamily="2" charset="0"/>
                <a:ea typeface="思源黑体 CN Normal" pitchFamily="34" charset="-122"/>
              </a:rPr>
              <a:t>ECL</a:t>
            </a:r>
            <a:r>
              <a:rPr lang="en-US" altLang="zh-CN" sz="1400" dirty="0">
                <a:latin typeface="思源黑体 CN Normal" pitchFamily="34" charset="-122"/>
                <a:ea typeface="思源黑体 CN Normal" pitchFamily="34" charset="-122"/>
              </a:rPr>
              <a:t>) </a:t>
            </a:r>
            <a:endParaRPr lang="en-US" altLang="zh-CN" sz="1400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grpSp>
        <p:nvGrpSpPr>
          <p:cNvPr id="4" name="组合 27"/>
          <p:cNvGrpSpPr/>
          <p:nvPr/>
        </p:nvGrpSpPr>
        <p:grpSpPr bwMode="auto">
          <a:xfrm>
            <a:off x="4579938" y="882650"/>
            <a:ext cx="3160712" cy="1976438"/>
            <a:chOff x="5929322" y="2500313"/>
            <a:chExt cx="2857491" cy="1785949"/>
          </a:xfrm>
        </p:grpSpPr>
        <p:grpSp>
          <p:nvGrpSpPr>
            <p:cNvPr id="5" name="组合 7"/>
            <p:cNvGrpSpPr/>
            <p:nvPr/>
          </p:nvGrpSpPr>
          <p:grpSpPr bwMode="auto">
            <a:xfrm>
              <a:off x="6858000" y="3714750"/>
              <a:ext cx="279400" cy="458788"/>
              <a:chOff x="1207459" y="2440042"/>
              <a:chExt cx="594096" cy="774651"/>
            </a:xfrm>
          </p:grpSpPr>
          <p:cxnSp>
            <p:nvCxnSpPr>
              <p:cNvPr id="31" name="直接连接符 30"/>
              <p:cNvCxnSpPr/>
              <p:nvPr/>
            </p:nvCxnSpPr>
            <p:spPr>
              <a:xfrm rot="5400000">
                <a:off x="1250132" y="2963865"/>
                <a:ext cx="500066" cy="1589"/>
              </a:xfrm>
              <a:prstGeom prst="line">
                <a:avLst/>
              </a:prstGeom>
              <a:ln w="76200">
                <a:solidFill>
                  <a:srgbClr val="397F6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9"/>
              <p:cNvCxnSpPr/>
              <p:nvPr/>
            </p:nvCxnSpPr>
            <p:spPr>
              <a:xfrm rot="5400000">
                <a:off x="1515803" y="2440042"/>
                <a:ext cx="285752" cy="285752"/>
              </a:xfrm>
              <a:prstGeom prst="line">
                <a:avLst/>
              </a:prstGeom>
              <a:ln w="76200">
                <a:solidFill>
                  <a:srgbClr val="397F6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>
                <a:off x="1207459" y="2450674"/>
                <a:ext cx="285752" cy="285752"/>
              </a:xfrm>
              <a:prstGeom prst="line">
                <a:avLst/>
              </a:prstGeom>
              <a:ln w="76200">
                <a:solidFill>
                  <a:srgbClr val="397F6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11"/>
            <p:cNvGrpSpPr/>
            <p:nvPr/>
          </p:nvGrpSpPr>
          <p:grpSpPr bwMode="auto">
            <a:xfrm rot="-4827267">
              <a:off x="7253288" y="3305175"/>
              <a:ext cx="279400" cy="457200"/>
              <a:chOff x="1207459" y="2440042"/>
              <a:chExt cx="594096" cy="774651"/>
            </a:xfrm>
          </p:grpSpPr>
          <p:cxnSp>
            <p:nvCxnSpPr>
              <p:cNvPr id="28" name="直接连接符 27"/>
              <p:cNvCxnSpPr/>
              <p:nvPr/>
            </p:nvCxnSpPr>
            <p:spPr>
              <a:xfrm rot="5400000">
                <a:off x="1250132" y="2963865"/>
                <a:ext cx="500066" cy="1589"/>
              </a:xfrm>
              <a:prstGeom prst="line">
                <a:avLst/>
              </a:prstGeom>
              <a:ln w="76200">
                <a:solidFill>
                  <a:srgbClr val="47B897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 rot="5400000">
                <a:off x="1515803" y="2440042"/>
                <a:ext cx="285752" cy="285752"/>
              </a:xfrm>
              <a:prstGeom prst="line">
                <a:avLst/>
              </a:prstGeom>
              <a:ln w="76200">
                <a:solidFill>
                  <a:srgbClr val="47B897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/>
              <p:nvPr/>
            </p:nvCxnSpPr>
            <p:spPr>
              <a:xfrm>
                <a:off x="1207459" y="2450674"/>
                <a:ext cx="285752" cy="285752"/>
              </a:xfrm>
              <a:prstGeom prst="line">
                <a:avLst/>
              </a:prstGeom>
              <a:ln w="76200">
                <a:solidFill>
                  <a:srgbClr val="47B897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圆角矩形 18"/>
            <p:cNvSpPr/>
            <p:nvPr/>
          </p:nvSpPr>
          <p:spPr>
            <a:xfrm>
              <a:off x="5929322" y="4142812"/>
              <a:ext cx="2428365" cy="143450"/>
            </a:xfrm>
            <a:prstGeom prst="roundRect">
              <a:avLst/>
            </a:prstGeom>
            <a:solidFill>
              <a:srgbClr val="CFE9E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grpSp>
          <p:nvGrpSpPr>
            <p:cNvPr id="7" name="组合 17"/>
            <p:cNvGrpSpPr/>
            <p:nvPr/>
          </p:nvGrpSpPr>
          <p:grpSpPr bwMode="auto">
            <a:xfrm rot="-9547928">
              <a:off x="7002463" y="2749550"/>
              <a:ext cx="279400" cy="458788"/>
              <a:chOff x="1207459" y="2440042"/>
              <a:chExt cx="594096" cy="774651"/>
            </a:xfrm>
          </p:grpSpPr>
          <p:cxnSp>
            <p:nvCxnSpPr>
              <p:cNvPr id="25" name="直接连接符 24"/>
              <p:cNvCxnSpPr/>
              <p:nvPr/>
            </p:nvCxnSpPr>
            <p:spPr>
              <a:xfrm rot="5400000">
                <a:off x="1250132" y="2963865"/>
                <a:ext cx="500066" cy="1589"/>
              </a:xfrm>
              <a:prstGeom prst="line">
                <a:avLst/>
              </a:prstGeom>
              <a:ln w="76200">
                <a:solidFill>
                  <a:srgbClr val="397F6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 rot="5400000">
                <a:off x="1515803" y="2440042"/>
                <a:ext cx="285752" cy="285752"/>
              </a:xfrm>
              <a:prstGeom prst="line">
                <a:avLst/>
              </a:prstGeom>
              <a:ln w="76200">
                <a:solidFill>
                  <a:srgbClr val="397F6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>
                <a:off x="1207459" y="2450674"/>
                <a:ext cx="285752" cy="285752"/>
              </a:xfrm>
              <a:prstGeom prst="line">
                <a:avLst/>
              </a:prstGeom>
              <a:ln w="76200">
                <a:solidFill>
                  <a:srgbClr val="397F6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太阳形 20"/>
            <p:cNvSpPr/>
            <p:nvPr/>
          </p:nvSpPr>
          <p:spPr>
            <a:xfrm>
              <a:off x="7215265" y="2754219"/>
              <a:ext cx="213845" cy="213741"/>
            </a:xfrm>
            <a:prstGeom prst="sun">
              <a:avLst/>
            </a:prstGeom>
            <a:solidFill>
              <a:srgbClr val="49A58D"/>
            </a:solidFill>
            <a:ln>
              <a:solidFill>
                <a:srgbClr val="A0D4C6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22" name="TextBox 22"/>
            <p:cNvSpPr txBox="1">
              <a:spLocks noChangeArrowheads="1"/>
            </p:cNvSpPr>
            <p:nvPr/>
          </p:nvSpPr>
          <p:spPr bwMode="auto">
            <a:xfrm>
              <a:off x="6214927" y="3857348"/>
              <a:ext cx="1357703" cy="229444"/>
            </a:xfrm>
            <a:prstGeom prst="rect">
              <a:avLst/>
            </a:prstGeom>
            <a:noFill/>
            <a:ln w="9525">
              <a:noFill/>
              <a:miter lim="800000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>
              <a:spAutoFit/>
            </a:bodyPr>
            <a:lstStyle/>
            <a:p>
              <a:pPr>
                <a:buFont typeface="Arial" panose="020B0604020202020204" pitchFamily="34" charset="0"/>
                <a:buNone/>
                <a:defRPr/>
              </a:pPr>
              <a:r>
                <a:rPr lang="zh-CN" altLang="en-US" sz="1050" b="1" dirty="0">
                  <a:latin typeface="思源黑体 CN Normal" pitchFamily="34" charset="-122"/>
                  <a:ea typeface="思源黑体 CN Normal" pitchFamily="34" charset="-122"/>
                </a:rPr>
                <a:t>抗体药</a:t>
              </a:r>
              <a:endParaRPr lang="zh-CN" altLang="en-US" sz="1050" b="1" dirty="0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23" name="TextBox 23"/>
            <p:cNvSpPr txBox="1">
              <a:spLocks noChangeArrowheads="1"/>
            </p:cNvSpPr>
            <p:nvPr/>
          </p:nvSpPr>
          <p:spPr bwMode="auto">
            <a:xfrm>
              <a:off x="7429110" y="3571882"/>
              <a:ext cx="1357703" cy="229444"/>
            </a:xfrm>
            <a:prstGeom prst="rect">
              <a:avLst/>
            </a:prstGeom>
            <a:noFill/>
            <a:ln w="9525">
              <a:noFill/>
              <a:miter lim="800000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>
              <a:spAutoFit/>
            </a:bodyPr>
            <a:lstStyle/>
            <a:p>
              <a:pPr>
                <a:buFont typeface="Arial" panose="020B0604020202020204" pitchFamily="34" charset="0"/>
                <a:buNone/>
                <a:defRPr/>
              </a:pPr>
              <a:r>
                <a:rPr lang="en-US" altLang="zh-CN" sz="1050" b="1" dirty="0">
                  <a:latin typeface="思源黑体 CN Normal" pitchFamily="34" charset="-122"/>
                  <a:ea typeface="思源黑体 CN Normal" pitchFamily="34" charset="-122"/>
                </a:rPr>
                <a:t>Anti-ID </a:t>
              </a:r>
              <a:r>
                <a:rPr lang="zh-CN" altLang="en-US" sz="1050" b="1" dirty="0">
                  <a:latin typeface="思源黑体 CN Normal" pitchFamily="34" charset="-122"/>
                  <a:ea typeface="思源黑体 CN Normal" pitchFamily="34" charset="-122"/>
                </a:rPr>
                <a:t>抗体</a:t>
              </a:r>
              <a:endParaRPr lang="zh-CN" altLang="en-US" sz="1050" b="1" dirty="0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24" name="TextBox 24"/>
            <p:cNvSpPr txBox="1">
              <a:spLocks noChangeArrowheads="1"/>
            </p:cNvSpPr>
            <p:nvPr/>
          </p:nvSpPr>
          <p:spPr bwMode="auto">
            <a:xfrm>
              <a:off x="7143505" y="2500313"/>
              <a:ext cx="1571548" cy="229444"/>
            </a:xfrm>
            <a:prstGeom prst="rect">
              <a:avLst/>
            </a:prstGeom>
            <a:noFill/>
            <a:ln w="9525">
              <a:noFill/>
              <a:miter lim="800000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>
              <a:spAutoFit/>
            </a:bodyPr>
            <a:lstStyle/>
            <a:p>
              <a:pPr>
                <a:buFont typeface="Arial" panose="020B0604020202020204" pitchFamily="34" charset="0"/>
                <a:buNone/>
                <a:defRPr/>
              </a:pPr>
              <a:r>
                <a:rPr lang="zh-CN" altLang="en-US" sz="1050" b="1" dirty="0">
                  <a:latin typeface="思源黑体 CN Normal" pitchFamily="34" charset="-122"/>
                  <a:ea typeface="思源黑体 CN Normal" pitchFamily="34" charset="-122"/>
                </a:rPr>
                <a:t>抗体药（标记后）</a:t>
              </a:r>
              <a:endParaRPr lang="zh-CN" altLang="en-US" sz="1050" b="1" dirty="0">
                <a:latin typeface="思源黑体 CN Normal" pitchFamily="34" charset="-122"/>
                <a:ea typeface="思源黑体 CN Normal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桌面\新logo-黑.pn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125896" y="123478"/>
            <a:ext cx="149377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TextBox 24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sp>
        <p:nvSpPr>
          <p:cNvPr id="4" name="副标题 2"/>
          <p:cNvSpPr txBox="1"/>
          <p:nvPr/>
        </p:nvSpPr>
        <p:spPr>
          <a:xfrm>
            <a:off x="611560" y="2571750"/>
            <a:ext cx="7920880" cy="115212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2800" b="1" dirty="0" smtClean="0">
                <a:solidFill>
                  <a:srgbClr val="007E66"/>
                </a:solidFill>
                <a:latin typeface="思源黑体 CN Medium" pitchFamily="34" charset="-122"/>
                <a:ea typeface="思源黑体 CN Medium" pitchFamily="34" charset="-122"/>
                <a:cs typeface="Poppins" pitchFamily="2" charset="0"/>
              </a:rPr>
              <a:t>抗独特型抗体及相关试剂盒开发流程</a:t>
            </a:r>
            <a:endParaRPr lang="en-US" altLang="zh-CN" sz="2800" b="1" dirty="0">
              <a:solidFill>
                <a:srgbClr val="007E66"/>
              </a:solidFill>
              <a:latin typeface="思源黑体 CN Medium" pitchFamily="34" charset="-122"/>
              <a:ea typeface="思源黑体 CN Medium" pitchFamily="34" charset="-122"/>
              <a:cs typeface="Poppins" pitchFamily="2" charset="0"/>
            </a:endParaRPr>
          </a:p>
        </p:txBody>
      </p:sp>
      <p:sp>
        <p:nvSpPr>
          <p:cNvPr id="5" name="副标题 2"/>
          <p:cNvSpPr txBox="1"/>
          <p:nvPr/>
        </p:nvSpPr>
        <p:spPr>
          <a:xfrm>
            <a:off x="3311860" y="1491630"/>
            <a:ext cx="2520280" cy="1872208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7200" b="1" dirty="0" smtClean="0">
                <a:solidFill>
                  <a:srgbClr val="007E66"/>
                </a:solidFill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03</a:t>
            </a:r>
            <a:endParaRPr lang="en-US" altLang="zh-CN" sz="7200" b="1" dirty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-3492896" y="2571750"/>
            <a:ext cx="6071914" cy="6071914"/>
          </a:xfrm>
          <a:prstGeom prst="ellipse">
            <a:avLst/>
          </a:prstGeom>
          <a:gradFill flip="none" rotWithShape="1">
            <a:gsLst>
              <a:gs pos="0">
                <a:srgbClr val="007E66">
                  <a:shade val="30000"/>
                  <a:satMod val="115000"/>
                </a:srgbClr>
              </a:gs>
              <a:gs pos="50000">
                <a:srgbClr val="007E66">
                  <a:shade val="67500"/>
                  <a:satMod val="115000"/>
                </a:srgbClr>
              </a:gs>
              <a:gs pos="100000">
                <a:srgbClr val="00C89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7524328" y="-1473802"/>
            <a:ext cx="2947603" cy="2947603"/>
          </a:xfrm>
          <a:prstGeom prst="ellipse">
            <a:avLst/>
          </a:prstGeom>
          <a:gradFill flip="none" rotWithShape="1">
            <a:gsLst>
              <a:gs pos="0">
                <a:srgbClr val="007E66">
                  <a:shade val="30000"/>
                  <a:satMod val="115000"/>
                </a:srgbClr>
              </a:gs>
              <a:gs pos="50000">
                <a:srgbClr val="007E66">
                  <a:shade val="67500"/>
                  <a:satMod val="115000"/>
                </a:srgbClr>
              </a:gs>
              <a:gs pos="100000">
                <a:srgbClr val="00C89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 bwMode="auto">
          <a:xfrm>
            <a:off x="0" y="123825"/>
            <a:ext cx="3708400" cy="360363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461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grpSp>
        <p:nvGrpSpPr>
          <p:cNvPr id="3" name="组合 214"/>
          <p:cNvGrpSpPr/>
          <p:nvPr/>
        </p:nvGrpSpPr>
        <p:grpSpPr bwMode="auto">
          <a:xfrm>
            <a:off x="8316913" y="195263"/>
            <a:ext cx="684212" cy="190500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1513" name="TextBox 2"/>
          <p:cNvSpPr txBox="1">
            <a:spLocks noChangeArrowheads="1"/>
          </p:cNvSpPr>
          <p:nvPr/>
        </p:nvSpPr>
        <p:spPr bwMode="auto">
          <a:xfrm>
            <a:off x="395288" y="720725"/>
            <a:ext cx="7072312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Anti-ID </a:t>
            </a:r>
            <a:r>
              <a:rPr lang="zh-CN" altLang="en-US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抗体类型的选择：</a:t>
            </a:r>
            <a:r>
              <a:rPr lang="zh-CN" altLang="en-US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单克隆抗体</a:t>
            </a:r>
            <a:r>
              <a:rPr lang="en-US" altLang="zh-CN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? </a:t>
            </a:r>
            <a:r>
              <a:rPr lang="zh-CN" altLang="en-US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多克隆抗体</a:t>
            </a:r>
            <a:r>
              <a:rPr lang="en-US" altLang="zh-CN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?</a:t>
            </a:r>
            <a:endParaRPr lang="zh-CN" altLang="en-US" sz="2000" b="1" dirty="0">
              <a:solidFill>
                <a:srgbClr val="377D6C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graphicFrame>
        <p:nvGraphicFramePr>
          <p:cNvPr id="13" name="表格 12"/>
          <p:cNvGraphicFramePr>
            <a:graphicFrameLocks noGrp="1"/>
          </p:cNvGraphicFramePr>
          <p:nvPr/>
        </p:nvGraphicFramePr>
        <p:xfrm>
          <a:off x="1428750" y="1270000"/>
          <a:ext cx="6357960" cy="33734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2588"/>
                <a:gridCol w="2641137"/>
                <a:gridCol w="2384235"/>
              </a:tblGrid>
              <a:tr h="47321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400" dirty="0" smtClean="0">
                          <a:solidFill>
                            <a:schemeClr val="bg1"/>
                          </a:solidFill>
                          <a:latin typeface="思源黑体 CN Normal" pitchFamily="34" charset="-122"/>
                          <a:ea typeface="思源黑体 CN Normal" pitchFamily="34" charset="-122"/>
                        </a:rPr>
                        <a:t>项目</a:t>
                      </a:r>
                      <a:endParaRPr lang="zh-CN" altLang="en-US" sz="1400" dirty="0">
                        <a:solidFill>
                          <a:schemeClr val="bg1"/>
                        </a:solidFill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anchor="ctr">
                    <a:solidFill>
                      <a:srgbClr val="377D6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  <a:latin typeface="思源黑体 CN Normal" pitchFamily="34" charset="-122"/>
                          <a:ea typeface="思源黑体 CN Normal" pitchFamily="34" charset="-122"/>
                        </a:rPr>
                        <a:t>Anti-ID </a:t>
                      </a:r>
                      <a:r>
                        <a:rPr lang="zh-CN" altLang="en-US" sz="1400" dirty="0" smtClean="0">
                          <a:solidFill>
                            <a:schemeClr val="bg1"/>
                          </a:solidFill>
                          <a:latin typeface="思源黑体 CN Normal" pitchFamily="34" charset="-122"/>
                          <a:ea typeface="思源黑体 CN Normal" pitchFamily="34" charset="-122"/>
                        </a:rPr>
                        <a:t>单克隆抗体</a:t>
                      </a:r>
                      <a:endParaRPr lang="zh-CN" altLang="en-US" sz="1400" dirty="0">
                        <a:solidFill>
                          <a:schemeClr val="bg1"/>
                        </a:solidFill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anchor="ctr">
                    <a:solidFill>
                      <a:srgbClr val="377D6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  <a:latin typeface="思源黑体 CN Normal" pitchFamily="34" charset="-122"/>
                          <a:ea typeface="思源黑体 CN Normal" pitchFamily="34" charset="-122"/>
                        </a:rPr>
                        <a:t>Anti-ID </a:t>
                      </a:r>
                      <a:r>
                        <a:rPr lang="zh-CN" altLang="en-US" sz="1400" dirty="0" smtClean="0">
                          <a:solidFill>
                            <a:schemeClr val="bg1"/>
                          </a:solidFill>
                          <a:latin typeface="思源黑体 CN Normal" pitchFamily="34" charset="-122"/>
                          <a:ea typeface="思源黑体 CN Normal" pitchFamily="34" charset="-122"/>
                        </a:rPr>
                        <a:t>多克隆抗体</a:t>
                      </a:r>
                      <a:endParaRPr lang="zh-CN" altLang="en-US" sz="1400" dirty="0">
                        <a:solidFill>
                          <a:schemeClr val="bg1"/>
                        </a:solidFill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anchor="ctr">
                    <a:solidFill>
                      <a:srgbClr val="377D6C"/>
                    </a:solidFill>
                  </a:tcPr>
                </a:tc>
              </a:tr>
              <a:tr h="47321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2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主要应用范围</a:t>
                      </a:r>
                      <a:endParaRPr lang="en-US" altLang="zh-CN" sz="1200" dirty="0" smtClean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2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PK</a:t>
                      </a:r>
                      <a:r>
                        <a:rPr lang="zh-CN" altLang="en-US" sz="12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检测</a:t>
                      </a:r>
                      <a:endParaRPr lang="zh-CN" altLang="en-US" sz="1200" dirty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2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免疫原性评价</a:t>
                      </a:r>
                      <a:endParaRPr lang="zh-CN" altLang="en-US" sz="1200" dirty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</a:tr>
              <a:tr h="47321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2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制备周期</a:t>
                      </a:r>
                      <a:endParaRPr lang="zh-CN" altLang="en-US" sz="1200" dirty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2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20~29</a:t>
                      </a:r>
                      <a:r>
                        <a:rPr lang="zh-CN" altLang="en-US" sz="12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周</a:t>
                      </a:r>
                      <a:endParaRPr lang="zh-CN" altLang="en-US" sz="1200" dirty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2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11~17</a:t>
                      </a:r>
                      <a:r>
                        <a:rPr lang="zh-CN" altLang="en-US" sz="12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周</a:t>
                      </a:r>
                      <a:endParaRPr lang="zh-CN" altLang="en-US" sz="1200" dirty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</a:tr>
              <a:tr h="97690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2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优势</a:t>
                      </a:r>
                      <a:endParaRPr lang="zh-CN" altLang="en-US" sz="1200" dirty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2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单一表位</a:t>
                      </a:r>
                      <a:endParaRPr lang="en-US" altLang="zh-CN" sz="1200" dirty="0" smtClean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2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特异性好</a:t>
                      </a:r>
                      <a:endParaRPr lang="en-US" altLang="zh-CN" sz="1200" dirty="0" smtClean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2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批次间稳定性好</a:t>
                      </a:r>
                      <a:endParaRPr lang="zh-CN" altLang="en-US" sz="1200" dirty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2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可以模拟血样中真实情况</a:t>
                      </a:r>
                      <a:endParaRPr lang="en-US" altLang="zh-CN" sz="1200" dirty="0" smtClean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2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制备周期相对较短</a:t>
                      </a:r>
                      <a:endParaRPr lang="en-US" altLang="zh-CN" sz="1200" dirty="0" smtClean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2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成本低</a:t>
                      </a:r>
                      <a:endParaRPr lang="zh-CN" altLang="en-US" sz="1200" dirty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</a:tr>
              <a:tr h="97690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2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劣势</a:t>
                      </a:r>
                      <a:endParaRPr lang="zh-CN" altLang="en-US" sz="1200" dirty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2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制备周期长</a:t>
                      </a:r>
                      <a:endParaRPr lang="en-US" altLang="zh-CN" sz="1200" dirty="0" smtClean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2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成本相对较高</a:t>
                      </a:r>
                      <a:endParaRPr lang="en-US" altLang="zh-CN" sz="1200" dirty="0" smtClean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2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不能反映血液样本的真实情况</a:t>
                      </a:r>
                      <a:endParaRPr lang="en-US" altLang="zh-CN" sz="1200" dirty="0" smtClean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2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特异性偏低</a:t>
                      </a:r>
                      <a:endParaRPr lang="en-US" altLang="zh-CN" sz="1200" dirty="0" smtClean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2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批次间稳定性低</a:t>
                      </a:r>
                      <a:endParaRPr lang="zh-CN" altLang="en-US" sz="1200" dirty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</a:tr>
            </a:tbl>
          </a:graphicData>
        </a:graphic>
      </p:graphicFrame>
      <p:pic>
        <p:nvPicPr>
          <p:cNvPr id="14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950" y="138113"/>
            <a:ext cx="1493838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grpSp>
        <p:nvGrpSpPr>
          <p:cNvPr id="3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12" name="图示 11"/>
          <p:cNvGraphicFramePr/>
          <p:nvPr/>
        </p:nvGraphicFramePr>
        <p:xfrm>
          <a:off x="642910" y="1274080"/>
          <a:ext cx="3143272" cy="3817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aphicFrame>
        <p:nvGraphicFramePr>
          <p:cNvPr id="13" name="图示 12"/>
          <p:cNvGraphicFramePr/>
          <p:nvPr/>
        </p:nvGraphicFramePr>
        <p:xfrm>
          <a:off x="5000628" y="1214428"/>
          <a:ext cx="3286148" cy="2571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4" name="TextBox 2"/>
          <p:cNvSpPr txBox="1">
            <a:spLocks noChangeArrowheads="1"/>
          </p:cNvSpPr>
          <p:nvPr/>
        </p:nvSpPr>
        <p:spPr bwMode="auto">
          <a:xfrm>
            <a:off x="431801" y="642924"/>
            <a:ext cx="3640133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Anti-ID </a:t>
            </a:r>
            <a:r>
              <a:rPr lang="zh-CN" altLang="en-US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单克隆抗体</a:t>
            </a:r>
            <a:r>
              <a:rPr lang="zh-CN" altLang="en-US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研发流程</a:t>
            </a:r>
            <a:endParaRPr lang="zh-CN" altLang="en-US" sz="2000" b="1" dirty="0">
              <a:solidFill>
                <a:srgbClr val="377D6C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5" name="TextBox 2"/>
          <p:cNvSpPr txBox="1">
            <a:spLocks noChangeArrowheads="1"/>
          </p:cNvSpPr>
          <p:nvPr/>
        </p:nvSpPr>
        <p:spPr bwMode="auto">
          <a:xfrm>
            <a:off x="5003833" y="642924"/>
            <a:ext cx="3640133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Anti-ID </a:t>
            </a:r>
            <a:r>
              <a:rPr lang="zh-CN" altLang="en-US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多克隆抗体</a:t>
            </a:r>
            <a:r>
              <a:rPr lang="zh-CN" altLang="en-US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研发流程</a:t>
            </a:r>
            <a:endParaRPr lang="zh-CN" altLang="en-US" sz="2000" b="1" dirty="0">
              <a:solidFill>
                <a:srgbClr val="377D6C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pic>
        <p:nvPicPr>
          <p:cNvPr id="16" name="Picture 2" descr="D:\桌面\新logo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07950" y="138113"/>
            <a:ext cx="1493838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grpSp>
        <p:nvGrpSpPr>
          <p:cNvPr id="3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TextBox 2"/>
          <p:cNvSpPr txBox="1">
            <a:spLocks noChangeArrowheads="1"/>
          </p:cNvSpPr>
          <p:nvPr/>
        </p:nvSpPr>
        <p:spPr bwMode="auto">
          <a:xfrm>
            <a:off x="285720" y="571486"/>
            <a:ext cx="4783141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Anti-ID </a:t>
            </a:r>
            <a:r>
              <a:rPr lang="zh-CN" altLang="en-US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抗体研发技术难点分析</a:t>
            </a:r>
            <a:endParaRPr lang="zh-CN" altLang="en-US" sz="2000" b="1" dirty="0">
              <a:solidFill>
                <a:srgbClr val="377D6C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graphicFrame>
        <p:nvGraphicFramePr>
          <p:cNvPr id="13" name="图示 12"/>
          <p:cNvGraphicFramePr/>
          <p:nvPr/>
        </p:nvGraphicFramePr>
        <p:xfrm>
          <a:off x="857224" y="1500180"/>
          <a:ext cx="6929486" cy="2571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pSp>
        <p:nvGrpSpPr>
          <p:cNvPr id="35" name="组合 34"/>
          <p:cNvGrpSpPr/>
          <p:nvPr/>
        </p:nvGrpSpPr>
        <p:grpSpPr>
          <a:xfrm>
            <a:off x="1625241" y="980444"/>
            <a:ext cx="1889407" cy="2520000"/>
            <a:chOff x="1625241" y="912375"/>
            <a:chExt cx="1889407" cy="2520000"/>
          </a:xfrm>
        </p:grpSpPr>
        <p:sp>
          <p:nvSpPr>
            <p:cNvPr id="33" name="弧形 32"/>
            <p:cNvSpPr/>
            <p:nvPr/>
          </p:nvSpPr>
          <p:spPr>
            <a:xfrm rot="18737660">
              <a:off x="1265241" y="1272375"/>
              <a:ext cx="2520000" cy="1800000"/>
            </a:xfrm>
            <a:prstGeom prst="arc">
              <a:avLst>
                <a:gd name="adj1" fmla="val 17488383"/>
                <a:gd name="adj2" fmla="val 384353"/>
              </a:avLst>
            </a:prstGeom>
            <a:ln w="28575">
              <a:solidFill>
                <a:srgbClr val="007E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等腰三角形 33"/>
            <p:cNvSpPr/>
            <p:nvPr/>
          </p:nvSpPr>
          <p:spPr>
            <a:xfrm rot="978467" flipH="1">
              <a:off x="3446083" y="1323382"/>
              <a:ext cx="68565" cy="71377"/>
            </a:xfrm>
            <a:prstGeom prst="triangle">
              <a:avLst/>
            </a:prstGeom>
            <a:solidFill>
              <a:srgbClr val="007E66"/>
            </a:solidFill>
            <a:ln>
              <a:solidFill>
                <a:srgbClr val="007E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066259" y="905584"/>
            <a:ext cx="5725861" cy="3508441"/>
            <a:chOff x="2066259" y="905584"/>
            <a:chExt cx="5725861" cy="3508441"/>
          </a:xfrm>
        </p:grpSpPr>
        <p:sp>
          <p:nvSpPr>
            <p:cNvPr id="36" name="弧形 35"/>
            <p:cNvSpPr/>
            <p:nvPr/>
          </p:nvSpPr>
          <p:spPr>
            <a:xfrm rot="8893149">
              <a:off x="2066259" y="905584"/>
              <a:ext cx="5725861" cy="3508441"/>
            </a:xfrm>
            <a:prstGeom prst="arc">
              <a:avLst>
                <a:gd name="adj1" fmla="val 16220675"/>
                <a:gd name="adj2" fmla="val 0"/>
              </a:avLst>
            </a:prstGeom>
            <a:noFill/>
            <a:ln w="19050">
              <a:solidFill>
                <a:srgbClr val="007E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等腰三角形 36"/>
            <p:cNvSpPr/>
            <p:nvPr/>
          </p:nvSpPr>
          <p:spPr>
            <a:xfrm rot="17499453">
              <a:off x="5795516" y="4093271"/>
              <a:ext cx="109679" cy="93975"/>
            </a:xfrm>
            <a:prstGeom prst="triangle">
              <a:avLst/>
            </a:prstGeom>
            <a:solidFill>
              <a:srgbClr val="007E66"/>
            </a:solidFill>
            <a:ln>
              <a:solidFill>
                <a:srgbClr val="007E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0" name="Picture 2" descr="D:\桌面\新log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950" y="138113"/>
            <a:ext cx="1493838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grpSp>
        <p:nvGrpSpPr>
          <p:cNvPr id="3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395288" y="792000"/>
            <a:ext cx="6215062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动物免疫</a:t>
            </a:r>
            <a:r>
              <a:rPr lang="en-US" altLang="zh-CN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-1.   </a:t>
            </a:r>
            <a:r>
              <a:rPr lang="zh-CN" altLang="en-US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免疫原选择 </a:t>
            </a:r>
            <a:r>
              <a:rPr lang="en-US" altLang="zh-CN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—</a:t>
            </a:r>
            <a:r>
              <a:rPr lang="en-US" altLang="zh-CN" sz="2000" b="1" dirty="0" err="1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IgG</a:t>
            </a:r>
            <a:r>
              <a:rPr lang="zh-CN" altLang="en-US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、</a:t>
            </a:r>
            <a:r>
              <a:rPr lang="en-US" altLang="zh-CN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F(</a:t>
            </a:r>
            <a:r>
              <a:rPr lang="en-US" altLang="zh-CN" sz="2000" b="1" dirty="0" err="1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ab</a:t>
            </a:r>
            <a:r>
              <a:rPr lang="en-US" altLang="zh-CN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)</a:t>
            </a:r>
            <a:r>
              <a:rPr lang="en-US" altLang="zh-CN" sz="2000" b="1" baseline="-25000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2</a:t>
            </a:r>
            <a:endParaRPr lang="zh-CN" altLang="en-US" sz="2000" b="1" baseline="-25000" dirty="0">
              <a:solidFill>
                <a:srgbClr val="377D6C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graphicFrame>
        <p:nvGraphicFramePr>
          <p:cNvPr id="13" name="表格 12"/>
          <p:cNvGraphicFramePr>
            <a:graphicFrameLocks noGrp="1"/>
          </p:cNvGraphicFramePr>
          <p:nvPr/>
        </p:nvGraphicFramePr>
        <p:xfrm>
          <a:off x="1785918" y="1571618"/>
          <a:ext cx="4929195" cy="2362200"/>
        </p:xfrm>
        <a:graphic>
          <a:graphicData uri="http://schemas.openxmlformats.org/drawingml/2006/table">
            <a:tbl>
              <a:tblPr/>
              <a:tblGrid>
                <a:gridCol w="2928932"/>
                <a:gridCol w="1071570"/>
                <a:gridCol w="928693"/>
              </a:tblGrid>
              <a:tr h="393700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思源黑体 CN Normal" pitchFamily="34" charset="-122"/>
                          <a:ea typeface="思源黑体 CN Normal" pitchFamily="34" charset="-122"/>
                        </a:rPr>
                        <a:t>免疫原　</a:t>
                      </a:r>
                      <a:endParaRPr kumimoji="0" lang="zh-CN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marL="9525" marR="9525" marT="9525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7D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ea typeface="微软雅黑" panose="020B0503020204020204" pitchFamily="34" charset="-122"/>
                          <a:cs typeface="Poppins" pitchFamily="2" charset="0"/>
                        </a:rPr>
                        <a:t>IgG</a:t>
                      </a:r>
                      <a:endParaRPr kumimoji="0" lang="en-US" alt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0"/>
                        <a:ea typeface="微软雅黑" panose="020B0503020204020204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7D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ea typeface="微软雅黑" panose="020B0503020204020204" pitchFamily="34" charset="-122"/>
                          <a:cs typeface="Poppins" pitchFamily="2" charset="0"/>
                        </a:rPr>
                        <a:t>F(</a:t>
                      </a:r>
                      <a:r>
                        <a:rPr kumimoji="0" lang="en-US" altLang="zh-CN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ea typeface="微软雅黑" panose="020B0503020204020204" pitchFamily="34" charset="-122"/>
                          <a:cs typeface="Poppins" pitchFamily="2" charset="0"/>
                        </a:rPr>
                        <a:t>ab</a:t>
                      </a: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ea typeface="微软雅黑" panose="020B0503020204020204" pitchFamily="34" charset="-122"/>
                          <a:cs typeface="Poppins" pitchFamily="2" charset="0"/>
                        </a:rPr>
                        <a:t>)</a:t>
                      </a:r>
                      <a:r>
                        <a:rPr kumimoji="0" lang="en-US" altLang="zh-CN" sz="12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ea typeface="微软雅黑" panose="020B0503020204020204" pitchFamily="34" charset="-122"/>
                          <a:cs typeface="Poppins" pitchFamily="2" charset="0"/>
                        </a:rPr>
                        <a:t>2</a:t>
                      </a:r>
                      <a:endParaRPr kumimoji="0" lang="en-US" altLang="zh-CN" sz="1200" b="1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0"/>
                        <a:ea typeface="微软雅黑" panose="020B0503020204020204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7D6C"/>
                    </a:solidFill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思源黑体 CN Normal" pitchFamily="34" charset="-122"/>
                          <a:ea typeface="思源黑体 CN Normal" pitchFamily="34" charset="-122"/>
                        </a:rPr>
                        <a:t>与同型</a:t>
                      </a:r>
                      <a:r>
                        <a:rPr kumimoji="0" lang="en-US" altLang="zh-CN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思源黑体 CN Normal" pitchFamily="34" charset="-122"/>
                          <a:ea typeface="思源黑体 CN Normal" pitchFamily="34" charset="-122"/>
                        </a:rPr>
                        <a:t>IgG</a:t>
                      </a: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思源黑体 CN Normal" pitchFamily="34" charset="-122"/>
                          <a:ea typeface="思源黑体 CN Normal" pitchFamily="34" charset="-122"/>
                        </a:rPr>
                        <a:t>交叉反应</a:t>
                      </a:r>
                      <a:endParaRPr kumimoji="0" lang="zh-CN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marL="9525" marR="9525" marT="9525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oppins" pitchFamily="2" charset="0"/>
                          <a:ea typeface="微软雅黑" panose="020B0503020204020204" pitchFamily="34" charset="-122"/>
                          <a:cs typeface="Poppins" pitchFamily="2" charset="0"/>
                        </a:rPr>
                        <a:t>++</a:t>
                      </a:r>
                      <a:endParaRPr kumimoji="0" lang="en-US" altLang="zh-CN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oppins" pitchFamily="2" charset="0"/>
                        <a:ea typeface="微软雅黑" panose="020B0503020204020204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oppins" pitchFamily="2" charset="0"/>
                          <a:ea typeface="微软雅黑" panose="020B0503020204020204" pitchFamily="34" charset="-122"/>
                          <a:cs typeface="Poppins" pitchFamily="2" charset="0"/>
                        </a:rPr>
                        <a:t>+</a:t>
                      </a:r>
                      <a:endParaRPr kumimoji="0" lang="en-US" altLang="zh-CN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oppins" pitchFamily="2" charset="0"/>
                        <a:ea typeface="微软雅黑" panose="020B0503020204020204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思源黑体 CN Normal" pitchFamily="34" charset="-122"/>
                          <a:ea typeface="思源黑体 CN Normal" pitchFamily="34" charset="-122"/>
                        </a:rPr>
                        <a:t>免疫原成本</a:t>
                      </a:r>
                      <a:endParaRPr kumimoji="0" lang="zh-CN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marL="9525" marR="9525" marT="9525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oppins" pitchFamily="2" charset="0"/>
                          <a:ea typeface="微软雅黑" panose="020B0503020204020204" pitchFamily="34" charset="-122"/>
                          <a:cs typeface="Poppins" pitchFamily="2" charset="0"/>
                        </a:rPr>
                        <a:t>+</a:t>
                      </a:r>
                      <a:endParaRPr kumimoji="0" lang="en-US" altLang="zh-CN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oppins" pitchFamily="2" charset="0"/>
                        <a:ea typeface="微软雅黑" panose="020B0503020204020204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oppins" pitchFamily="2" charset="0"/>
                          <a:ea typeface="微软雅黑" panose="020B0503020204020204" pitchFamily="34" charset="-122"/>
                          <a:cs typeface="Poppins" pitchFamily="2" charset="0"/>
                        </a:rPr>
                        <a:t>++</a:t>
                      </a:r>
                      <a:endParaRPr kumimoji="0" lang="en-US" altLang="zh-CN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oppins" pitchFamily="2" charset="0"/>
                        <a:ea typeface="微软雅黑" panose="020B0503020204020204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思源黑体 CN Normal" pitchFamily="34" charset="-122"/>
                          <a:ea typeface="思源黑体 CN Normal" pitchFamily="34" charset="-122"/>
                        </a:rPr>
                        <a:t>与抗体药的识别</a:t>
                      </a:r>
                      <a:endParaRPr kumimoji="0" lang="zh-CN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marL="9525" marR="9525" marT="9525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oppins" pitchFamily="2" charset="0"/>
                          <a:ea typeface="微软雅黑" panose="020B0503020204020204" pitchFamily="34" charset="-122"/>
                          <a:cs typeface="Poppins" pitchFamily="2" charset="0"/>
                        </a:rPr>
                        <a:t>++</a:t>
                      </a:r>
                      <a:endParaRPr kumimoji="0" lang="en-US" altLang="zh-CN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oppins" pitchFamily="2" charset="0"/>
                        <a:ea typeface="微软雅黑" panose="020B0503020204020204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oppins" pitchFamily="2" charset="0"/>
                          <a:ea typeface="微软雅黑" panose="020B0503020204020204" pitchFamily="34" charset="-122"/>
                          <a:cs typeface="Poppins" pitchFamily="2" charset="0"/>
                        </a:rPr>
                        <a:t>+</a:t>
                      </a:r>
                      <a:endParaRPr kumimoji="0" lang="en-US" altLang="zh-CN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oppins" pitchFamily="2" charset="0"/>
                        <a:ea typeface="微软雅黑" panose="020B0503020204020204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思源黑体 CN Normal" pitchFamily="34" charset="-122"/>
                          <a:ea typeface="思源黑体 CN Normal" pitchFamily="34" charset="-122"/>
                        </a:rPr>
                        <a:t>单抗单次融合同时获得两种类型抗体的概率</a:t>
                      </a:r>
                      <a:endParaRPr kumimoji="0" lang="zh-CN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marL="9525" marR="9525" marT="9525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oppins" pitchFamily="2" charset="0"/>
                          <a:ea typeface="微软雅黑" panose="020B0503020204020204" pitchFamily="34" charset="-122"/>
                          <a:cs typeface="Poppins" pitchFamily="2" charset="0"/>
                        </a:rPr>
                        <a:t>+</a:t>
                      </a:r>
                      <a:endParaRPr kumimoji="0" lang="en-US" altLang="zh-CN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oppins" pitchFamily="2" charset="0"/>
                        <a:ea typeface="微软雅黑" panose="020B0503020204020204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oppins" pitchFamily="2" charset="0"/>
                          <a:ea typeface="微软雅黑" panose="020B0503020204020204" pitchFamily="34" charset="-122"/>
                          <a:cs typeface="Poppins" pitchFamily="2" charset="0"/>
                        </a:rPr>
                        <a:t>++</a:t>
                      </a:r>
                      <a:endParaRPr kumimoji="0" lang="en-US" altLang="zh-CN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oppins" pitchFamily="2" charset="0"/>
                        <a:ea typeface="微软雅黑" panose="020B0503020204020204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思源黑体 CN Normal" pitchFamily="34" charset="-122"/>
                          <a:ea typeface="思源黑体 CN Normal" pitchFamily="34" charset="-122"/>
                        </a:rPr>
                        <a:t>多抗纯化难度</a:t>
                      </a:r>
                      <a:endParaRPr kumimoji="0" lang="zh-CN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marL="9525" marR="9525" marT="9525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oppins" pitchFamily="2" charset="0"/>
                          <a:ea typeface="微软雅黑" panose="020B0503020204020204" pitchFamily="34" charset="-122"/>
                          <a:cs typeface="Poppins" pitchFamily="2" charset="0"/>
                        </a:rPr>
                        <a:t>++</a:t>
                      </a:r>
                      <a:endParaRPr kumimoji="0" lang="en-US" altLang="zh-CN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oppins" pitchFamily="2" charset="0"/>
                        <a:ea typeface="微软雅黑" panose="020B0503020204020204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oppins" pitchFamily="2" charset="0"/>
                          <a:ea typeface="微软雅黑" panose="020B0503020204020204" pitchFamily="34" charset="-122"/>
                          <a:cs typeface="Poppins" pitchFamily="2" charset="0"/>
                        </a:rPr>
                        <a:t>+</a:t>
                      </a:r>
                      <a:endParaRPr kumimoji="0" lang="en-US" altLang="zh-CN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oppins" pitchFamily="2" charset="0"/>
                        <a:ea typeface="微软雅黑" panose="020B0503020204020204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4"/>
          <p:cNvSpPr txBox="1">
            <a:spLocks noChangeArrowheads="1"/>
          </p:cNvSpPr>
          <p:nvPr/>
        </p:nvSpPr>
        <p:spPr bwMode="auto">
          <a:xfrm>
            <a:off x="1643042" y="4357700"/>
            <a:ext cx="3714750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i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  <a:sym typeface="Wingdings" panose="05000000000000000000" pitchFamily="2" charset="2"/>
              </a:rPr>
              <a:t></a:t>
            </a:r>
            <a:r>
              <a:rPr lang="zh-CN" altLang="en-US" sz="1400" i="1" dirty="0">
                <a:solidFill>
                  <a:srgbClr val="47B897"/>
                </a:solidFill>
                <a:latin typeface="思源黑体 CN Normal" pitchFamily="34" charset="-122"/>
                <a:ea typeface="思源黑体 CN Normal" pitchFamily="34" charset="-122"/>
                <a:sym typeface="Wingdings" panose="05000000000000000000" pitchFamily="2" charset="2"/>
              </a:rPr>
              <a:t> </a:t>
            </a:r>
            <a:r>
              <a:rPr lang="zh-CN" altLang="en-US" sz="1400" i="1" dirty="0">
                <a:latin typeface="思源黑体 CN Normal" pitchFamily="34" charset="-122"/>
                <a:ea typeface="思源黑体 CN Normal" pitchFamily="34" charset="-122"/>
                <a:sym typeface="Wingdings" panose="05000000000000000000" pitchFamily="2" charset="2"/>
              </a:rPr>
              <a:t>根据实验具体需求，选择有优势的免疫原</a:t>
            </a:r>
            <a:endParaRPr lang="zh-CN" altLang="en-US" sz="2000" i="1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pic>
        <p:nvPicPr>
          <p:cNvPr id="15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950" y="138113"/>
            <a:ext cx="1493838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 bwMode="auto">
          <a:xfrm>
            <a:off x="0" y="123825"/>
            <a:ext cx="3708400" cy="360363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461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pic>
        <p:nvPicPr>
          <p:cNvPr id="24583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950" y="138113"/>
            <a:ext cx="1493838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组合 214"/>
          <p:cNvGrpSpPr/>
          <p:nvPr/>
        </p:nvGrpSpPr>
        <p:grpSpPr bwMode="auto">
          <a:xfrm>
            <a:off x="8316913" y="195263"/>
            <a:ext cx="684212" cy="190500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4585" name="TextBox 3"/>
          <p:cNvSpPr txBox="1">
            <a:spLocks noChangeArrowheads="1"/>
          </p:cNvSpPr>
          <p:nvPr/>
        </p:nvSpPr>
        <p:spPr bwMode="auto">
          <a:xfrm>
            <a:off x="395288" y="792163"/>
            <a:ext cx="6000750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动物免疫</a:t>
            </a:r>
            <a:r>
              <a:rPr lang="en-US" altLang="zh-CN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-2</a:t>
            </a:r>
            <a:r>
              <a:rPr lang="en-US" altLang="zh-CN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. </a:t>
            </a:r>
            <a:r>
              <a:rPr lang="zh-CN" altLang="en-US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提高</a:t>
            </a:r>
            <a:r>
              <a:rPr lang="en-US" altLang="zh-CN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CDR </a:t>
            </a:r>
            <a:r>
              <a:rPr lang="zh-CN" altLang="en-US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区免疫反应</a:t>
            </a:r>
            <a:endParaRPr lang="zh-CN" altLang="en-US" sz="2000" b="1" dirty="0">
              <a:solidFill>
                <a:srgbClr val="377D6C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4586" name="TextBox 5"/>
          <p:cNvSpPr txBox="1">
            <a:spLocks noChangeArrowheads="1"/>
          </p:cNvSpPr>
          <p:nvPr/>
        </p:nvSpPr>
        <p:spPr bwMode="auto">
          <a:xfrm>
            <a:off x="827088" y="1736725"/>
            <a:ext cx="7286625" cy="20621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  <a:buClr>
                <a:srgbClr val="377D6C"/>
              </a:buClr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思源黑体 CN Normal" pitchFamily="34" charset="-122"/>
                <a:ea typeface="思源黑体 CN Normal" pitchFamily="34" charset="-122"/>
              </a:rPr>
              <a:t> 选用酶切后的 </a:t>
            </a:r>
            <a:r>
              <a:rPr lang="en-US" altLang="zh-CN" sz="1600" dirty="0">
                <a:latin typeface="思源黑体 CN Normal" pitchFamily="34" charset="-122"/>
                <a:ea typeface="思源黑体 CN Normal" pitchFamily="34" charset="-122"/>
              </a:rPr>
              <a:t>F(</a:t>
            </a:r>
            <a:r>
              <a:rPr lang="en-US" altLang="zh-CN" sz="1600" dirty="0" err="1">
                <a:latin typeface="思源黑体 CN Normal" pitchFamily="34" charset="-122"/>
                <a:ea typeface="思源黑体 CN Normal" pitchFamily="34" charset="-122"/>
              </a:rPr>
              <a:t>ab</a:t>
            </a:r>
            <a:r>
              <a:rPr lang="en-US" altLang="zh-CN" sz="1600" dirty="0">
                <a:latin typeface="思源黑体 CN Normal" pitchFamily="34" charset="-122"/>
                <a:ea typeface="思源黑体 CN Normal" pitchFamily="34" charset="-122"/>
              </a:rPr>
              <a:t>)</a:t>
            </a:r>
            <a:r>
              <a:rPr lang="en-US" altLang="zh-CN" sz="1600" baseline="-25000" dirty="0">
                <a:latin typeface="思源黑体 CN Normal" pitchFamily="34" charset="-122"/>
                <a:ea typeface="思源黑体 CN Normal" pitchFamily="34" charset="-122"/>
              </a:rPr>
              <a:t>2 </a:t>
            </a:r>
            <a:r>
              <a:rPr lang="zh-CN" altLang="en-US" sz="1600" dirty="0">
                <a:latin typeface="思源黑体 CN Normal" pitchFamily="34" charset="-122"/>
                <a:ea typeface="思源黑体 CN Normal" pitchFamily="34" charset="-122"/>
              </a:rPr>
              <a:t>进行免疫</a:t>
            </a:r>
            <a:r>
              <a:rPr lang="en-US" altLang="zh-CN" sz="1600" dirty="0">
                <a:latin typeface="思源黑体 CN Normal" pitchFamily="34" charset="-122"/>
                <a:ea typeface="思源黑体 CN Normal" pitchFamily="34" charset="-122"/>
              </a:rPr>
              <a:t>—— </a:t>
            </a:r>
            <a:r>
              <a:rPr lang="zh-CN" altLang="en-US" sz="1600" dirty="0">
                <a:latin typeface="思源黑体 CN Normal" pitchFamily="34" charset="-122"/>
                <a:ea typeface="思源黑体 CN Normal" pitchFamily="34" charset="-122"/>
              </a:rPr>
              <a:t>减少</a:t>
            </a:r>
            <a:r>
              <a:rPr lang="en-US" altLang="zh-CN" sz="1600" dirty="0" err="1">
                <a:latin typeface="思源黑体 CN Normal" pitchFamily="34" charset="-122"/>
                <a:ea typeface="思源黑体 CN Normal" pitchFamily="34" charset="-122"/>
              </a:rPr>
              <a:t>Fc</a:t>
            </a:r>
            <a:r>
              <a:rPr lang="zh-CN" altLang="en-US" sz="1600" dirty="0">
                <a:latin typeface="思源黑体 CN Normal" pitchFamily="34" charset="-122"/>
                <a:ea typeface="思源黑体 CN Normal" pitchFamily="34" charset="-122"/>
              </a:rPr>
              <a:t>段引起的非特异性抗体比例；</a:t>
            </a:r>
            <a:endParaRPr lang="en-US" altLang="zh-CN" sz="1600" dirty="0"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200000"/>
              </a:lnSpc>
              <a:buClr>
                <a:srgbClr val="377D6C"/>
              </a:buClr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思源黑体 CN Normal" pitchFamily="34" charset="-122"/>
                <a:ea typeface="思源黑体 CN Normal" pitchFamily="34" charset="-122"/>
              </a:rPr>
              <a:t> 尝试多种免疫佐剂</a:t>
            </a:r>
            <a:r>
              <a:rPr lang="en-US" altLang="zh-CN" sz="1600" dirty="0">
                <a:latin typeface="思源黑体 CN Normal" pitchFamily="34" charset="-122"/>
                <a:ea typeface="思源黑体 CN Normal" pitchFamily="34" charset="-122"/>
              </a:rPr>
              <a:t>—— </a:t>
            </a:r>
            <a:r>
              <a:rPr lang="zh-CN" altLang="en-US" sz="1600" dirty="0">
                <a:latin typeface="思源黑体 CN Normal" pitchFamily="34" charset="-122"/>
                <a:ea typeface="思源黑体 CN Normal" pitchFamily="34" charset="-122"/>
              </a:rPr>
              <a:t>弗氏佐剂</a:t>
            </a:r>
            <a:r>
              <a:rPr lang="zh-CN" altLang="en-US" sz="1600" dirty="0" smtClean="0">
                <a:latin typeface="思源黑体 CN Normal" pitchFamily="34" charset="-122"/>
                <a:ea typeface="思源黑体 CN Normal" pitchFamily="34" charset="-122"/>
              </a:rPr>
              <a:t>、锰佐剂、</a:t>
            </a:r>
            <a:r>
              <a:rPr lang="en-US" altLang="zh-CN" sz="1600" dirty="0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QS21</a:t>
            </a:r>
            <a:r>
              <a:rPr lang="zh-CN" altLang="en-US" sz="1600" dirty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、</a:t>
            </a:r>
            <a:r>
              <a:rPr lang="en-US" altLang="zh-CN" sz="1600" dirty="0" err="1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titermax</a:t>
            </a:r>
            <a:r>
              <a:rPr lang="zh-CN" altLang="en-US" sz="1600" dirty="0">
                <a:latin typeface="思源黑体 CN Normal" pitchFamily="34" charset="-122"/>
                <a:ea typeface="思源黑体 CN Normal" pitchFamily="34" charset="-122"/>
              </a:rPr>
              <a:t>等；</a:t>
            </a:r>
            <a:endParaRPr lang="en-US" altLang="zh-CN" sz="1600" dirty="0"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200000"/>
              </a:lnSpc>
              <a:buClr>
                <a:srgbClr val="377D6C"/>
              </a:buClr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思源黑体 CN Normal" pitchFamily="34" charset="-122"/>
                <a:ea typeface="思源黑体 CN Normal" pitchFamily="34" charset="-122"/>
              </a:rPr>
              <a:t> 调整</a:t>
            </a:r>
            <a:r>
              <a:rPr lang="zh-CN" altLang="en-US" sz="1600" dirty="0" smtClean="0">
                <a:latin typeface="思源黑体 CN Normal" pitchFamily="34" charset="-122"/>
                <a:ea typeface="思源黑体 CN Normal" pitchFamily="34" charset="-122"/>
              </a:rPr>
              <a:t>免疫部位、周期</a:t>
            </a:r>
            <a:r>
              <a:rPr lang="zh-CN" altLang="en-US" sz="1600" dirty="0">
                <a:latin typeface="思源黑体 CN Normal" pitchFamily="34" charset="-122"/>
                <a:ea typeface="思源黑体 CN Normal" pitchFamily="34" charset="-122"/>
              </a:rPr>
              <a:t>；</a:t>
            </a:r>
            <a:endParaRPr lang="en-US" altLang="zh-CN" sz="1600" dirty="0"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200000"/>
              </a:lnSpc>
              <a:buClr>
                <a:srgbClr val="377D6C"/>
              </a:buClr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思源黑体 CN Normal" pitchFamily="34" charset="-122"/>
                <a:ea typeface="思源黑体 CN Normal" pitchFamily="34" charset="-122"/>
              </a:rPr>
              <a:t> 尝试大分子蛋白偶联后免疫 </a:t>
            </a:r>
            <a:r>
              <a:rPr lang="en-US" altLang="zh-CN" sz="1600" dirty="0">
                <a:latin typeface="思源黑体 CN Normal" pitchFamily="34" charset="-122"/>
                <a:ea typeface="思源黑体 CN Normal" pitchFamily="34" charset="-122"/>
              </a:rPr>
              <a:t>(KLH</a:t>
            </a:r>
            <a:r>
              <a:rPr lang="zh-CN" altLang="en-US" sz="1600" dirty="0">
                <a:latin typeface="思源黑体 CN Normal" pitchFamily="34" charset="-122"/>
                <a:ea typeface="思源黑体 CN Normal" pitchFamily="34" charset="-122"/>
              </a:rPr>
              <a:t>等</a:t>
            </a:r>
            <a:r>
              <a:rPr lang="en-US" altLang="zh-CN" sz="1600" dirty="0">
                <a:latin typeface="思源黑体 CN Normal" pitchFamily="34" charset="-122"/>
                <a:ea typeface="思源黑体 CN Normal" pitchFamily="34" charset="-122"/>
              </a:rPr>
              <a:t>)</a:t>
            </a:r>
            <a:endParaRPr lang="en-US" altLang="zh-CN" sz="1600" dirty="0">
              <a:latin typeface="思源黑体 CN Normal" pitchFamily="34" charset="-122"/>
              <a:ea typeface="思源黑体 CN Normal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grpSp>
        <p:nvGrpSpPr>
          <p:cNvPr id="3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395288" y="792163"/>
            <a:ext cx="6000750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动物免疫</a:t>
            </a:r>
            <a:r>
              <a:rPr lang="en-US" altLang="zh-CN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-3. </a:t>
            </a:r>
            <a:r>
              <a:rPr lang="zh-CN" altLang="en-US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快速免疫</a:t>
            </a:r>
            <a:endParaRPr lang="zh-CN" altLang="en-US" sz="2000" b="1" dirty="0">
              <a:solidFill>
                <a:srgbClr val="377D6C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graphicFrame>
        <p:nvGraphicFramePr>
          <p:cNvPr id="17" name="表格 16"/>
          <p:cNvGraphicFramePr>
            <a:graphicFrameLocks noGrp="1"/>
          </p:cNvGraphicFramePr>
          <p:nvPr/>
        </p:nvGraphicFramePr>
        <p:xfrm>
          <a:off x="3419872" y="915566"/>
          <a:ext cx="3143271" cy="1152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7757"/>
                <a:gridCol w="1047757"/>
                <a:gridCol w="1047757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免疫方式</a:t>
                      </a:r>
                      <a:endParaRPr lang="zh-CN" altLang="en-US" sz="1200" dirty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anchor="ctr"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小鼠</a:t>
                      </a:r>
                      <a:endParaRPr lang="zh-CN" altLang="en-US" sz="1200" dirty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anchor="ctr"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兔</a:t>
                      </a:r>
                      <a:endParaRPr lang="zh-CN" altLang="en-US" sz="1200" dirty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anchor="ctr">
                    <a:solidFill>
                      <a:srgbClr val="007E66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常规免疫</a:t>
                      </a:r>
                      <a:endParaRPr lang="zh-CN" altLang="en-US" sz="1200" dirty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9~11</a:t>
                      </a:r>
                      <a:r>
                        <a:rPr lang="zh-CN" altLang="en-US" sz="12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周</a:t>
                      </a:r>
                      <a:endParaRPr lang="zh-CN" altLang="en-US" sz="1200" dirty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8~10</a:t>
                      </a:r>
                      <a:r>
                        <a:rPr lang="zh-CN" altLang="en-US" sz="12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周</a:t>
                      </a:r>
                      <a:endParaRPr lang="zh-CN" altLang="en-US" sz="1200" dirty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快速免疫</a:t>
                      </a:r>
                      <a:endParaRPr lang="zh-CN" altLang="en-US" sz="1200" dirty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4~5</a:t>
                      </a:r>
                      <a:r>
                        <a:rPr lang="zh-CN" altLang="en-US" sz="12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周</a:t>
                      </a:r>
                      <a:endParaRPr lang="zh-CN" altLang="en-US" sz="1200" dirty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5~7</a:t>
                      </a:r>
                      <a:r>
                        <a:rPr lang="zh-CN" altLang="en-US" sz="1200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周</a:t>
                      </a:r>
                      <a:endParaRPr lang="zh-CN" altLang="en-US" sz="1200" dirty="0"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图表 17"/>
          <p:cNvGraphicFramePr/>
          <p:nvPr/>
        </p:nvGraphicFramePr>
        <p:xfrm>
          <a:off x="4572000" y="2355726"/>
          <a:ext cx="4000496" cy="242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9" name="图表 18"/>
          <p:cNvGraphicFramePr/>
          <p:nvPr/>
        </p:nvGraphicFramePr>
        <p:xfrm>
          <a:off x="539552" y="2355726"/>
          <a:ext cx="3929074" cy="2428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6" name="Picture 2" descr="D:\桌面\新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138113"/>
            <a:ext cx="1493838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 bwMode="auto">
          <a:xfrm>
            <a:off x="0" y="123825"/>
            <a:ext cx="3708400" cy="360363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461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pic>
        <p:nvPicPr>
          <p:cNvPr id="25607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950" y="138113"/>
            <a:ext cx="1493838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组合 214"/>
          <p:cNvGrpSpPr/>
          <p:nvPr/>
        </p:nvGrpSpPr>
        <p:grpSpPr bwMode="auto">
          <a:xfrm>
            <a:off x="8316913" y="195263"/>
            <a:ext cx="684212" cy="190500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5609" name="矩形 2"/>
          <p:cNvSpPr>
            <a:spLocks noChangeArrowheads="1"/>
          </p:cNvSpPr>
          <p:nvPr/>
        </p:nvSpPr>
        <p:spPr bwMode="auto">
          <a:xfrm>
            <a:off x="395288" y="792163"/>
            <a:ext cx="5962662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单抗</a:t>
            </a:r>
            <a:r>
              <a:rPr lang="en-US" altLang="zh-CN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-1. </a:t>
            </a:r>
            <a:r>
              <a:rPr lang="zh-CN" altLang="en-US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提高 </a:t>
            </a:r>
            <a:r>
              <a:rPr lang="en-US" altLang="zh-CN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Anti-ID</a:t>
            </a:r>
            <a:r>
              <a:rPr lang="zh-CN" altLang="en-US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 单克隆抗体融合成功率</a:t>
            </a:r>
            <a:endParaRPr lang="zh-CN" altLang="en-US" sz="2000" b="1" dirty="0">
              <a:solidFill>
                <a:srgbClr val="377D6C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graphicFrame>
        <p:nvGraphicFramePr>
          <p:cNvPr id="13" name="图示 12"/>
          <p:cNvGraphicFramePr/>
          <p:nvPr/>
        </p:nvGraphicFramePr>
        <p:xfrm>
          <a:off x="714348" y="1374974"/>
          <a:ext cx="2928958" cy="3429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4" name="表格 13"/>
          <p:cNvGraphicFramePr>
            <a:graphicFrameLocks noGrp="1"/>
          </p:cNvGraphicFramePr>
          <p:nvPr/>
        </p:nvGraphicFramePr>
        <p:xfrm>
          <a:off x="4959350" y="2241550"/>
          <a:ext cx="3429024" cy="1770154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143008"/>
                <a:gridCol w="1274173"/>
                <a:gridCol w="1011843"/>
              </a:tblGrid>
              <a:tr h="33550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u="none" strike="noStrike" dirty="0">
                          <a:solidFill>
                            <a:schemeClr val="bg1"/>
                          </a:solidFill>
                          <a:latin typeface="思源黑体 CN Normal" pitchFamily="34" charset="-122"/>
                          <a:ea typeface="思源黑体 CN Normal" pitchFamily="34" charset="-122"/>
                        </a:rPr>
                        <a:t>靶点</a:t>
                      </a:r>
                      <a:endParaRPr lang="zh-CN" altLang="en-US" sz="1200" b="1" i="0" u="none" strike="noStrike" dirty="0">
                        <a:solidFill>
                          <a:schemeClr val="bg1"/>
                        </a:solidFill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77D6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 dirty="0" smtClean="0">
                          <a:solidFill>
                            <a:schemeClr val="bg1"/>
                          </a:solidFill>
                          <a:latin typeface="思源黑体 CN Normal" pitchFamily="34" charset="-122"/>
                          <a:ea typeface="思源黑体 CN Normal" pitchFamily="34" charset="-122"/>
                        </a:rPr>
                        <a:t>PEG </a:t>
                      </a:r>
                      <a:r>
                        <a:rPr lang="zh-CN" altLang="en-US" sz="1200" b="1" u="none" strike="noStrike" dirty="0" smtClean="0">
                          <a:solidFill>
                            <a:schemeClr val="bg1"/>
                          </a:solidFill>
                          <a:latin typeface="思源黑体 CN Normal" pitchFamily="34" charset="-122"/>
                          <a:ea typeface="思源黑体 CN Normal" pitchFamily="34" charset="-122"/>
                        </a:rPr>
                        <a:t>融合</a:t>
                      </a:r>
                      <a:endParaRPr lang="en-US" altLang="zh-CN" sz="1200" b="1" i="0" u="none" strike="noStrike" dirty="0" smtClean="0">
                        <a:solidFill>
                          <a:schemeClr val="bg1"/>
                        </a:solidFill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77D6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zh-CN" altLang="en-US" sz="1200" b="1" u="none" strike="noStrike" dirty="0" smtClean="0">
                          <a:solidFill>
                            <a:schemeClr val="bg1"/>
                          </a:solidFill>
                          <a:latin typeface="思源黑体 CN Normal" pitchFamily="34" charset="-122"/>
                          <a:ea typeface="思源黑体 CN Normal" pitchFamily="34" charset="-122"/>
                        </a:rPr>
                        <a:t>电融合</a:t>
                      </a:r>
                      <a:endParaRPr lang="en-US" altLang="zh-CN" sz="1200" b="1" i="0" u="none" strike="noStrike" dirty="0" smtClean="0">
                        <a:solidFill>
                          <a:schemeClr val="bg1"/>
                        </a:solidFill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77D6C"/>
                    </a:solidFill>
                  </a:tcPr>
                </a:tc>
              </a:tr>
              <a:tr h="291548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u="none" strike="noStrike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靶点</a:t>
                      </a:r>
                      <a:r>
                        <a:rPr lang="en-US" altLang="zh-CN" sz="1200" u="none" strike="noStrike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1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u="none" strike="noStrike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&lt;100</a:t>
                      </a:r>
                      <a:endParaRPr lang="en-US" altLang="zh-CN" sz="1200" b="0" i="0" u="none" strike="noStrike" dirty="0">
                        <a:solidFill>
                          <a:schemeClr val="tx1"/>
                        </a:solidFill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u="none" strike="noStrike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8</a:t>
                      </a:r>
                      <a:r>
                        <a:rPr lang="zh-CN" altLang="en-US" sz="1200" u="none" strike="noStrike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倍</a:t>
                      </a:r>
                      <a:endParaRPr lang="en-US" altLang="zh-CN" sz="1200" b="0" i="0" u="none" strike="noStrike" dirty="0">
                        <a:solidFill>
                          <a:schemeClr val="tx1"/>
                        </a:solidFill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  <a:tr h="291548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u="none" strike="noStrike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靶点</a:t>
                      </a:r>
                      <a:r>
                        <a:rPr lang="en-US" sz="1200" u="none" strike="noStrike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2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u="none" strike="noStrike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&lt;100</a:t>
                      </a:r>
                      <a:endParaRPr lang="en-US" altLang="zh-CN" sz="1200" b="0" i="0" u="none" strike="noStrike" dirty="0">
                        <a:solidFill>
                          <a:schemeClr val="tx1"/>
                        </a:solidFill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u="none" strike="noStrike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2</a:t>
                      </a:r>
                      <a:r>
                        <a:rPr lang="zh-CN" altLang="en-US" sz="1200" u="none" strike="noStrike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倍</a:t>
                      </a:r>
                      <a:endParaRPr lang="en-US" altLang="zh-CN" sz="1200" b="0" i="0" u="none" strike="noStrike" dirty="0">
                        <a:solidFill>
                          <a:schemeClr val="tx1"/>
                        </a:solidFill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  <a:tr h="291548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u="none" strike="noStrike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靶点</a:t>
                      </a:r>
                      <a:r>
                        <a:rPr lang="en-US" sz="1200" u="none" strike="noStrike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3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u="none" strike="noStrike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&lt;150</a:t>
                      </a:r>
                      <a:endParaRPr lang="en-US" altLang="zh-CN" sz="1200" b="0" i="0" u="none" strike="noStrike" dirty="0">
                        <a:solidFill>
                          <a:schemeClr val="tx1"/>
                        </a:solidFill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u="none" strike="noStrike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3</a:t>
                      </a:r>
                      <a:r>
                        <a:rPr lang="zh-CN" altLang="en-US" sz="1200" u="none" strike="noStrike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倍</a:t>
                      </a:r>
                      <a:endParaRPr lang="en-US" altLang="zh-CN" sz="1200" b="0" i="0" u="none" strike="noStrike" dirty="0">
                        <a:solidFill>
                          <a:schemeClr val="tx1"/>
                        </a:solidFill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  <a:tr h="26845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u="none" strike="noStrike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靶点</a:t>
                      </a:r>
                      <a:r>
                        <a:rPr lang="en-US" sz="1200" u="none" strike="noStrike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4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u="none" strike="noStrike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&lt;100</a:t>
                      </a:r>
                      <a:endParaRPr lang="en-US" altLang="zh-CN" sz="1200" b="0" i="0" u="none" strike="noStrike" dirty="0">
                        <a:solidFill>
                          <a:schemeClr val="tx1"/>
                        </a:solidFill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u="none" strike="noStrike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相当</a:t>
                      </a:r>
                      <a:endParaRPr lang="en-US" altLang="zh-CN" sz="1200" b="0" i="0" u="none" strike="noStrike" dirty="0">
                        <a:solidFill>
                          <a:schemeClr val="tx1"/>
                        </a:solidFill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  <a:tr h="291548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u="none" strike="noStrike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靶点</a:t>
                      </a:r>
                      <a:r>
                        <a:rPr lang="en-US" sz="1200" u="none" strike="noStrike" dirty="0" smtClean="0">
                          <a:latin typeface="思源黑体 CN Normal" pitchFamily="34" charset="-122"/>
                          <a:ea typeface="思源黑体 CN Normal" pitchFamily="34" charset="-122"/>
                        </a:rPr>
                        <a:t>5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u="none" strike="noStrike" dirty="0">
                          <a:latin typeface="思源黑体 CN Normal" pitchFamily="34" charset="-122"/>
                          <a:ea typeface="思源黑体 CN Normal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chemeClr val="tx1"/>
                        </a:solidFill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u="none" strike="noStrike" dirty="0">
                          <a:latin typeface="思源黑体 CN Normal" pitchFamily="34" charset="-122"/>
                          <a:ea typeface="思源黑体 CN Normal" pitchFamily="34" charset="-122"/>
                        </a:rPr>
                        <a:t>40</a:t>
                      </a:r>
                      <a:endParaRPr lang="en-US" altLang="zh-CN" sz="1200" b="0" i="0" u="none" strike="noStrike" dirty="0">
                        <a:solidFill>
                          <a:schemeClr val="tx1"/>
                        </a:solidFill>
                        <a:latin typeface="思源黑体 CN Normal" pitchFamily="34" charset="-122"/>
                        <a:ea typeface="思源黑体 CN Normal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</a:tbl>
          </a:graphicData>
        </a:graphic>
      </p:graphicFrame>
      <p:sp>
        <p:nvSpPr>
          <p:cNvPr id="25637" name="TextBox 8"/>
          <p:cNvSpPr txBox="1">
            <a:spLocks noChangeArrowheads="1"/>
          </p:cNvSpPr>
          <p:nvPr/>
        </p:nvSpPr>
        <p:spPr bwMode="auto">
          <a:xfrm>
            <a:off x="5003800" y="4011613"/>
            <a:ext cx="1571625" cy="369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i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  <a:sym typeface="Wingdings" panose="05000000000000000000" pitchFamily="2" charset="2"/>
              </a:rPr>
              <a:t> </a:t>
            </a:r>
            <a:r>
              <a:rPr lang="zh-CN" altLang="en-US" sz="1100" i="1" dirty="0">
                <a:latin typeface="思源黑体 CN Normal" pitchFamily="34" charset="-122"/>
                <a:ea typeface="思源黑体 CN Normal" pitchFamily="34" charset="-122"/>
              </a:rPr>
              <a:t>相同脾细胞量</a:t>
            </a:r>
            <a:endParaRPr lang="zh-CN" altLang="en-US" sz="1100" i="1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5638" name="TextBox 10"/>
          <p:cNvSpPr txBox="1">
            <a:spLocks noChangeArrowheads="1"/>
          </p:cNvSpPr>
          <p:nvPr/>
        </p:nvSpPr>
        <p:spPr bwMode="auto">
          <a:xfrm>
            <a:off x="5033963" y="1812925"/>
            <a:ext cx="3117850" cy="307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>
                <a:latin typeface="思源黑体 CN Normal" pitchFamily="34" charset="-122"/>
                <a:ea typeface="思源黑体 CN Normal" pitchFamily="34" charset="-122"/>
              </a:rPr>
              <a:t>电融合阳性克隆数量远大于</a:t>
            </a:r>
            <a:r>
              <a:rPr lang="en-US" altLang="zh-CN" sz="1400" dirty="0">
                <a:latin typeface="思源黑体 CN Normal" pitchFamily="34" charset="-122"/>
                <a:ea typeface="思源黑体 CN Normal" pitchFamily="34" charset="-122"/>
              </a:rPr>
              <a:t>PEG </a:t>
            </a:r>
            <a:r>
              <a:rPr lang="zh-CN" altLang="en-US" sz="1400" dirty="0">
                <a:latin typeface="思源黑体 CN Normal" pitchFamily="34" charset="-122"/>
                <a:ea typeface="思源黑体 CN Normal" pitchFamily="34" charset="-122"/>
              </a:rPr>
              <a:t>融合</a:t>
            </a:r>
            <a:endParaRPr lang="zh-CN" altLang="en-US" sz="1400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5639" name="TextBox 12"/>
          <p:cNvSpPr txBox="1">
            <a:spLocks noChangeArrowheads="1"/>
          </p:cNvSpPr>
          <p:nvPr/>
        </p:nvSpPr>
        <p:spPr bwMode="auto">
          <a:xfrm>
            <a:off x="2309813" y="2308225"/>
            <a:ext cx="1785937" cy="276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2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有效提高融合效率</a:t>
            </a:r>
            <a:endParaRPr lang="zh-CN" altLang="en-US" sz="1200" b="1" dirty="0">
              <a:solidFill>
                <a:srgbClr val="377D6C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5640" name="TextBox 13"/>
          <p:cNvSpPr txBox="1">
            <a:spLocks noChangeArrowheads="1"/>
          </p:cNvSpPr>
          <p:nvPr/>
        </p:nvSpPr>
        <p:spPr bwMode="auto">
          <a:xfrm>
            <a:off x="2309813" y="3594100"/>
            <a:ext cx="1785937" cy="276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200" b="1">
                <a:solidFill>
                  <a:srgbClr val="449A83"/>
                </a:solidFill>
                <a:latin typeface="思源黑体 CN Normal" pitchFamily="34" charset="-122"/>
                <a:ea typeface="思源黑体 CN Normal" pitchFamily="34" charset="-122"/>
              </a:rPr>
              <a:t>扩大抗体筛选池</a:t>
            </a:r>
            <a:endParaRPr lang="zh-CN" altLang="en-US" sz="1200" b="1">
              <a:solidFill>
                <a:srgbClr val="449A83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 bwMode="auto">
          <a:xfrm>
            <a:off x="0" y="123825"/>
            <a:ext cx="3708400" cy="360363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461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pic>
        <p:nvPicPr>
          <p:cNvPr id="26631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950" y="138113"/>
            <a:ext cx="1493838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组合 214"/>
          <p:cNvGrpSpPr/>
          <p:nvPr/>
        </p:nvGrpSpPr>
        <p:grpSpPr bwMode="auto">
          <a:xfrm>
            <a:off x="8316913" y="195263"/>
            <a:ext cx="684212" cy="190500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6633" name="矩形 2"/>
          <p:cNvSpPr>
            <a:spLocks noChangeArrowheads="1"/>
          </p:cNvSpPr>
          <p:nvPr/>
        </p:nvSpPr>
        <p:spPr bwMode="auto">
          <a:xfrm>
            <a:off x="395288" y="792163"/>
            <a:ext cx="5168403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单抗</a:t>
            </a:r>
            <a:r>
              <a:rPr lang="en-US" altLang="zh-CN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-2. </a:t>
            </a:r>
            <a:r>
              <a:rPr lang="en-US" altLang="zh-CN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Anti-ID</a:t>
            </a:r>
            <a:r>
              <a:rPr lang="zh-CN" altLang="en-US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 </a:t>
            </a:r>
            <a:r>
              <a:rPr lang="zh-CN" altLang="en-US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单克隆抗体</a:t>
            </a:r>
            <a:r>
              <a:rPr lang="zh-CN" altLang="en-US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的分型检测办法</a:t>
            </a:r>
            <a:endParaRPr lang="zh-CN" altLang="en-US" sz="2000" b="1" dirty="0">
              <a:solidFill>
                <a:srgbClr val="377D6C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6634" name="TextBox 30"/>
          <p:cNvSpPr txBox="1">
            <a:spLocks noChangeArrowheads="1"/>
          </p:cNvSpPr>
          <p:nvPr/>
        </p:nvSpPr>
        <p:spPr bwMode="auto">
          <a:xfrm>
            <a:off x="642938" y="1493838"/>
            <a:ext cx="1928812" cy="307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400" b="1" dirty="0">
                <a:latin typeface="思源黑体 CN Normal" pitchFamily="34" charset="-122"/>
                <a:ea typeface="思源黑体 CN Normal" pitchFamily="34" charset="-122"/>
              </a:rPr>
              <a:t>竞争</a:t>
            </a:r>
            <a:r>
              <a:rPr lang="en-US" altLang="zh-CN" sz="1400" b="1" dirty="0">
                <a:latin typeface="思源黑体 CN Normal" pitchFamily="34" charset="-122"/>
                <a:ea typeface="思源黑体 CN Normal" pitchFamily="34" charset="-122"/>
              </a:rPr>
              <a:t>ELISA</a:t>
            </a:r>
            <a:r>
              <a:rPr lang="zh-CN" altLang="en-US" sz="1400" b="1" dirty="0">
                <a:latin typeface="思源黑体 CN Normal" pitchFamily="34" charset="-122"/>
                <a:ea typeface="思源黑体 CN Normal" pitchFamily="34" charset="-122"/>
              </a:rPr>
              <a:t>检测原理</a:t>
            </a:r>
            <a:r>
              <a:rPr lang="en-US" altLang="zh-CN" sz="1400" b="1" dirty="0">
                <a:latin typeface="思源黑体 CN Normal" pitchFamily="34" charset="-122"/>
                <a:ea typeface="思源黑体 CN Normal" pitchFamily="34" charset="-122"/>
              </a:rPr>
              <a:t>1</a:t>
            </a:r>
            <a:endParaRPr lang="zh-CN" altLang="en-US" sz="1400" b="1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6635" name="TextBox 30"/>
          <p:cNvSpPr txBox="1">
            <a:spLocks noChangeArrowheads="1"/>
          </p:cNvSpPr>
          <p:nvPr/>
        </p:nvSpPr>
        <p:spPr bwMode="auto">
          <a:xfrm>
            <a:off x="3643313" y="1516063"/>
            <a:ext cx="1928812" cy="307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400" b="1" dirty="0">
                <a:latin typeface="思源黑体 CN Normal" pitchFamily="34" charset="-122"/>
                <a:ea typeface="思源黑体 CN Normal" pitchFamily="34" charset="-122"/>
              </a:rPr>
              <a:t>竞争</a:t>
            </a:r>
            <a:r>
              <a:rPr lang="en-US" altLang="zh-CN" sz="1400" b="1" dirty="0">
                <a:latin typeface="思源黑体 CN Normal" pitchFamily="34" charset="-122"/>
                <a:ea typeface="思源黑体 CN Normal" pitchFamily="34" charset="-122"/>
              </a:rPr>
              <a:t>ELISA</a:t>
            </a:r>
            <a:r>
              <a:rPr lang="zh-CN" altLang="en-US" sz="1400" b="1" dirty="0">
                <a:latin typeface="思源黑体 CN Normal" pitchFamily="34" charset="-122"/>
                <a:ea typeface="思源黑体 CN Normal" pitchFamily="34" charset="-122"/>
              </a:rPr>
              <a:t>检测原理</a:t>
            </a:r>
            <a:r>
              <a:rPr lang="en-US" altLang="zh-CN" sz="1400" b="1" dirty="0">
                <a:latin typeface="思源黑体 CN Normal" pitchFamily="34" charset="-122"/>
                <a:ea typeface="思源黑体 CN Normal" pitchFamily="34" charset="-122"/>
              </a:rPr>
              <a:t>2</a:t>
            </a:r>
            <a:endParaRPr lang="zh-CN" altLang="en-US" sz="1400" b="1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357158" y="1944769"/>
            <a:ext cx="2571768" cy="2643205"/>
          </a:xfrm>
          <a:prstGeom prst="rect">
            <a:avLst/>
          </a:prstGeom>
          <a:solidFill>
            <a:schemeClr val="bg1"/>
          </a:solidFill>
          <a:ln w="9525">
            <a:solidFill>
              <a:srgbClr val="6BBDA8"/>
            </a:solidFill>
            <a:prstDash val="lgDashDot"/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90"/>
          <p:cNvGrpSpPr/>
          <p:nvPr/>
        </p:nvGrpSpPr>
        <p:grpSpPr bwMode="auto">
          <a:xfrm>
            <a:off x="633413" y="2903538"/>
            <a:ext cx="1647825" cy="1381125"/>
            <a:chOff x="5775166" y="3385447"/>
            <a:chExt cx="1874788" cy="1254849"/>
          </a:xfrm>
        </p:grpSpPr>
        <p:sp>
          <p:nvSpPr>
            <p:cNvPr id="17" name="矩形 16"/>
            <p:cNvSpPr/>
            <p:nvPr/>
          </p:nvSpPr>
          <p:spPr>
            <a:xfrm>
              <a:off x="5775166" y="4518711"/>
              <a:ext cx="1874788" cy="121585"/>
            </a:xfrm>
            <a:prstGeom prst="rect">
              <a:avLst/>
            </a:prstGeom>
            <a:solidFill>
              <a:srgbClr val="CFE9E2"/>
            </a:solidFill>
            <a:ln w="9525">
              <a:noFill/>
              <a:prstDash val="lgDashDot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Tx/>
                <a:buNone/>
                <a:defRPr/>
              </a:pPr>
              <a:endParaRPr lang="zh-CN" altLang="en-US" sz="1000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18" name="TextBox 50"/>
            <p:cNvSpPr txBox="1">
              <a:spLocks noChangeArrowheads="1"/>
            </p:cNvSpPr>
            <p:nvPr/>
          </p:nvSpPr>
          <p:spPr bwMode="auto">
            <a:xfrm rot="2968793">
              <a:off x="5940890" y="3568177"/>
              <a:ext cx="645593" cy="280134"/>
            </a:xfrm>
            <a:prstGeom prst="rect">
              <a:avLst/>
            </a:prstGeom>
            <a:noFill/>
            <a:ln w="9525">
              <a:noFill/>
              <a:prstDash val="lgDashDot"/>
              <a:miter lim="800000"/>
            </a:ln>
            <a:scene3d>
              <a:camera prst="orthographicFront"/>
              <a:lightRig rig="threePt" dir="t"/>
            </a:scene3d>
            <a:sp3d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1000" b="1" dirty="0">
                  <a:latin typeface="思源黑体 CN Normal" pitchFamily="34" charset="-122"/>
                  <a:ea typeface="思源黑体 CN Normal" pitchFamily="34" charset="-122"/>
                </a:rPr>
                <a:t>待检抗体</a:t>
              </a:r>
              <a:endParaRPr lang="en-US" altLang="zh-CN" sz="1000" b="1" dirty="0">
                <a:latin typeface="思源黑体 CN Normal" pitchFamily="34" charset="-122"/>
                <a:ea typeface="思源黑体 CN Normal" pitchFamily="34" charset="-122"/>
              </a:endParaRPr>
            </a:p>
          </p:txBody>
        </p:sp>
      </p:grpSp>
      <p:sp>
        <p:nvSpPr>
          <p:cNvPr id="19" name="TextBox 44"/>
          <p:cNvSpPr txBox="1">
            <a:spLocks noChangeArrowheads="1"/>
          </p:cNvSpPr>
          <p:nvPr/>
        </p:nvSpPr>
        <p:spPr bwMode="auto">
          <a:xfrm>
            <a:off x="1344667" y="3945033"/>
            <a:ext cx="611065" cy="246221"/>
          </a:xfrm>
          <a:prstGeom prst="rect">
            <a:avLst/>
          </a:prstGeom>
          <a:noFill/>
          <a:ln w="9525">
            <a:noFill/>
            <a:prstDash val="lgDashDot"/>
            <a:miter lim="800000"/>
          </a:ln>
          <a:scene3d>
            <a:camera prst="orthographicFront"/>
            <a:lightRig rig="threePt" dir="t"/>
          </a:scene3d>
          <a:sp3d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000" b="1" dirty="0">
                <a:solidFill>
                  <a:srgbClr val="000000"/>
                </a:solidFill>
                <a:latin typeface="思源黑体 CN Normal" pitchFamily="34" charset="-122"/>
                <a:ea typeface="思源黑体 CN Normal" pitchFamily="34" charset="-122"/>
              </a:rPr>
              <a:t>抗体药 </a:t>
            </a:r>
            <a:endParaRPr lang="zh-CN" altLang="en-US" sz="1000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0" name="TextBox 45"/>
          <p:cNvSpPr txBox="1">
            <a:spLocks noChangeArrowheads="1"/>
          </p:cNvSpPr>
          <p:nvPr/>
        </p:nvSpPr>
        <p:spPr bwMode="auto">
          <a:xfrm>
            <a:off x="901823" y="2288821"/>
            <a:ext cx="1180131" cy="246221"/>
          </a:xfrm>
          <a:prstGeom prst="rect">
            <a:avLst/>
          </a:prstGeom>
          <a:noFill/>
          <a:ln w="9525">
            <a:noFill/>
            <a:prstDash val="lgDashDot"/>
            <a:miter lim="800000"/>
          </a:ln>
          <a:scene3d>
            <a:camera prst="orthographicFront"/>
            <a:lightRig rig="threePt" dir="t"/>
          </a:scene3d>
          <a:sp3d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000" b="1" dirty="0">
                <a:solidFill>
                  <a:srgbClr val="000000"/>
                </a:solidFill>
                <a:latin typeface="思源黑体 CN Normal" pitchFamily="34" charset="-122"/>
                <a:ea typeface="思源黑体 CN Normal" pitchFamily="34" charset="-122"/>
              </a:rPr>
              <a:t>小鼠</a:t>
            </a:r>
            <a:r>
              <a:rPr lang="en-US" altLang="zh-CN" sz="1000" b="1" dirty="0" err="1">
                <a:solidFill>
                  <a:srgbClr val="000000"/>
                </a:solidFill>
                <a:latin typeface="思源黑体 CN Normal" pitchFamily="34" charset="-122"/>
                <a:ea typeface="思源黑体 CN Normal" pitchFamily="34" charset="-122"/>
              </a:rPr>
              <a:t>IgG</a:t>
            </a:r>
            <a:r>
              <a:rPr lang="zh-CN" altLang="en-US" sz="1000" b="1" dirty="0">
                <a:solidFill>
                  <a:srgbClr val="000000"/>
                </a:solidFill>
                <a:latin typeface="思源黑体 CN Normal" pitchFamily="34" charset="-122"/>
                <a:ea typeface="思源黑体 CN Normal" pitchFamily="34" charset="-122"/>
              </a:rPr>
              <a:t>检测二抗</a:t>
            </a:r>
            <a:endParaRPr lang="zh-CN" altLang="en-US" sz="1000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6646" name="TextBox 79"/>
          <p:cNvSpPr txBox="1">
            <a:spLocks noChangeArrowheads="1"/>
          </p:cNvSpPr>
          <p:nvPr/>
        </p:nvSpPr>
        <p:spPr bwMode="auto">
          <a:xfrm>
            <a:off x="2071688" y="3302000"/>
            <a:ext cx="711200" cy="2460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1000" b="1">
                <a:latin typeface="思源黑体 CN Normal" pitchFamily="34" charset="-122"/>
                <a:ea typeface="思源黑体 CN Normal" pitchFamily="34" charset="-122"/>
              </a:rPr>
              <a:t>靶点蛋白</a:t>
            </a:r>
            <a:endParaRPr lang="zh-CN" altLang="en-US" sz="1000" b="1">
              <a:latin typeface="思源黑体 CN Normal" pitchFamily="34" charset="-122"/>
              <a:ea typeface="思源黑体 CN Normal" pitchFamily="34" charset="-122"/>
            </a:endParaRPr>
          </a:p>
        </p:txBody>
      </p:sp>
      <p:grpSp>
        <p:nvGrpSpPr>
          <p:cNvPr id="5" name="组合 54"/>
          <p:cNvGrpSpPr/>
          <p:nvPr/>
        </p:nvGrpSpPr>
        <p:grpSpPr bwMode="auto">
          <a:xfrm>
            <a:off x="1785938" y="3516313"/>
            <a:ext cx="458787" cy="639762"/>
            <a:chOff x="3995936" y="3268957"/>
            <a:chExt cx="444343" cy="624891"/>
          </a:xfrm>
        </p:grpSpPr>
        <p:grpSp>
          <p:nvGrpSpPr>
            <p:cNvPr id="6" name="组合 22"/>
            <p:cNvGrpSpPr/>
            <p:nvPr/>
          </p:nvGrpSpPr>
          <p:grpSpPr bwMode="auto">
            <a:xfrm>
              <a:off x="3995936" y="3435846"/>
              <a:ext cx="279928" cy="458002"/>
              <a:chOff x="1207459" y="2440042"/>
              <a:chExt cx="594096" cy="774651"/>
            </a:xfrm>
          </p:grpSpPr>
          <p:cxnSp>
            <p:nvCxnSpPr>
              <p:cNvPr id="25" name="直接连接符 24"/>
              <p:cNvCxnSpPr/>
              <p:nvPr/>
            </p:nvCxnSpPr>
            <p:spPr>
              <a:xfrm rot="5400000">
                <a:off x="1250310" y="2963865"/>
                <a:ext cx="500067" cy="1589"/>
              </a:xfrm>
              <a:prstGeom prst="line">
                <a:avLst/>
              </a:prstGeom>
              <a:ln w="76200">
                <a:solidFill>
                  <a:srgbClr val="397F6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 rot="5400000">
                <a:off x="1515803" y="2440042"/>
                <a:ext cx="285752" cy="285752"/>
              </a:xfrm>
              <a:prstGeom prst="line">
                <a:avLst/>
              </a:prstGeom>
              <a:ln w="76200">
                <a:solidFill>
                  <a:srgbClr val="397F6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>
                <a:off x="1207459" y="2450674"/>
                <a:ext cx="285752" cy="285752"/>
              </a:xfrm>
              <a:prstGeom prst="line">
                <a:avLst/>
              </a:prstGeom>
              <a:ln w="76200">
                <a:solidFill>
                  <a:srgbClr val="397F6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椭圆 23"/>
            <p:cNvSpPr>
              <a:spLocks noChangeAspect="1"/>
            </p:cNvSpPr>
            <p:nvPr/>
          </p:nvSpPr>
          <p:spPr bwMode="auto">
            <a:xfrm>
              <a:off x="4211573" y="3268957"/>
              <a:ext cx="228706" cy="215555"/>
            </a:xfrm>
            <a:prstGeom prst="ellipse">
              <a:avLst/>
            </a:prstGeom>
            <a:solidFill>
              <a:srgbClr val="78C2AF"/>
            </a:solidFill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00"/>
            </a:p>
          </p:txBody>
        </p:sp>
      </p:grpSp>
      <p:grpSp>
        <p:nvGrpSpPr>
          <p:cNvPr id="7" name="组合 12"/>
          <p:cNvGrpSpPr/>
          <p:nvPr/>
        </p:nvGrpSpPr>
        <p:grpSpPr bwMode="auto">
          <a:xfrm rot="8353283">
            <a:off x="1204913" y="3117850"/>
            <a:ext cx="306387" cy="574675"/>
            <a:chOff x="1207459" y="2440042"/>
            <a:chExt cx="594096" cy="774651"/>
          </a:xfrm>
        </p:grpSpPr>
        <p:cxnSp>
          <p:nvCxnSpPr>
            <p:cNvPr id="29" name="直接连接符 28"/>
            <p:cNvCxnSpPr/>
            <p:nvPr/>
          </p:nvCxnSpPr>
          <p:spPr>
            <a:xfrm rot="5400000">
              <a:off x="1250132" y="2963865"/>
              <a:ext cx="500066" cy="1589"/>
            </a:xfrm>
            <a:prstGeom prst="line">
              <a:avLst/>
            </a:prstGeom>
            <a:ln w="76200">
              <a:solidFill>
                <a:srgbClr val="46999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rot="5400000">
              <a:off x="1515803" y="2440042"/>
              <a:ext cx="285752" cy="285752"/>
            </a:xfrm>
            <a:prstGeom prst="line">
              <a:avLst/>
            </a:prstGeom>
            <a:ln w="76200">
              <a:solidFill>
                <a:srgbClr val="46999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1207459" y="2450674"/>
              <a:ext cx="285752" cy="285752"/>
            </a:xfrm>
            <a:prstGeom prst="line">
              <a:avLst/>
            </a:prstGeom>
            <a:ln w="76200">
              <a:solidFill>
                <a:srgbClr val="46999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12"/>
          <p:cNvGrpSpPr/>
          <p:nvPr/>
        </p:nvGrpSpPr>
        <p:grpSpPr bwMode="auto">
          <a:xfrm rot="13246717" flipH="1">
            <a:off x="1598613" y="2470150"/>
            <a:ext cx="319087" cy="503238"/>
            <a:chOff x="1207459" y="2440042"/>
            <a:chExt cx="594096" cy="774651"/>
          </a:xfrm>
        </p:grpSpPr>
        <p:cxnSp>
          <p:nvCxnSpPr>
            <p:cNvPr id="33" name="直接连接符 32"/>
            <p:cNvCxnSpPr/>
            <p:nvPr/>
          </p:nvCxnSpPr>
          <p:spPr>
            <a:xfrm rot="5400000">
              <a:off x="1250132" y="2963865"/>
              <a:ext cx="500066" cy="1589"/>
            </a:xfrm>
            <a:prstGeom prst="line">
              <a:avLst/>
            </a:prstGeom>
            <a:ln w="76200">
              <a:solidFill>
                <a:srgbClr val="4DB78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rot="5400000">
              <a:off x="1515803" y="2440042"/>
              <a:ext cx="285752" cy="285752"/>
            </a:xfrm>
            <a:prstGeom prst="line">
              <a:avLst/>
            </a:prstGeom>
            <a:ln w="76200">
              <a:solidFill>
                <a:srgbClr val="4DB78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1207459" y="2450674"/>
              <a:ext cx="285752" cy="285752"/>
            </a:xfrm>
            <a:prstGeom prst="line">
              <a:avLst/>
            </a:prstGeom>
            <a:ln w="76200">
              <a:solidFill>
                <a:srgbClr val="4DB78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太阳形 35"/>
          <p:cNvSpPr/>
          <p:nvPr/>
        </p:nvSpPr>
        <p:spPr>
          <a:xfrm>
            <a:off x="1857375" y="2516188"/>
            <a:ext cx="214313" cy="214312"/>
          </a:xfrm>
          <a:prstGeom prst="sun">
            <a:avLst/>
          </a:prstGeom>
          <a:solidFill>
            <a:srgbClr val="CFE9E2"/>
          </a:solidFill>
          <a:ln>
            <a:solidFill>
              <a:srgbClr val="397F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123"/>
          <p:cNvGrpSpPr/>
          <p:nvPr/>
        </p:nvGrpSpPr>
        <p:grpSpPr bwMode="auto">
          <a:xfrm>
            <a:off x="3286125" y="1944688"/>
            <a:ext cx="2571750" cy="2643187"/>
            <a:chOff x="2857488" y="1571618"/>
            <a:chExt cx="2571768" cy="2643205"/>
          </a:xfrm>
        </p:grpSpPr>
        <p:sp>
          <p:nvSpPr>
            <p:cNvPr id="38" name="矩形 37"/>
            <p:cNvSpPr/>
            <p:nvPr/>
          </p:nvSpPr>
          <p:spPr bwMode="auto">
            <a:xfrm>
              <a:off x="2857488" y="1571618"/>
              <a:ext cx="2571768" cy="264320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6BBDA8"/>
              </a:solidFill>
              <a:prstDash val="lgDashDot"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Tx/>
                <a:buNone/>
                <a:defRPr/>
              </a:pPr>
              <a:endParaRPr lang="zh-CN" altLang="en-US" sz="1000" dirty="0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39" name="矩形 38"/>
            <p:cNvSpPr/>
            <p:nvPr/>
          </p:nvSpPr>
          <p:spPr bwMode="auto">
            <a:xfrm>
              <a:off x="3357554" y="3795329"/>
              <a:ext cx="1647030" cy="133743"/>
            </a:xfrm>
            <a:prstGeom prst="rect">
              <a:avLst/>
            </a:prstGeom>
            <a:solidFill>
              <a:srgbClr val="CFE9E2"/>
            </a:solidFill>
            <a:ln w="9525">
              <a:noFill/>
              <a:prstDash val="lgDashDot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Tx/>
                <a:buNone/>
                <a:defRPr/>
              </a:pPr>
              <a:endParaRPr lang="zh-CN" altLang="en-US" sz="1000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grpSp>
          <p:nvGrpSpPr>
            <p:cNvPr id="10" name="组合 54"/>
            <p:cNvGrpSpPr/>
            <p:nvPr/>
          </p:nvGrpSpPr>
          <p:grpSpPr bwMode="auto">
            <a:xfrm>
              <a:off x="4398957" y="3143254"/>
              <a:ext cx="458795" cy="639748"/>
              <a:chOff x="3995936" y="3268957"/>
              <a:chExt cx="444343" cy="624891"/>
            </a:xfrm>
          </p:grpSpPr>
          <p:grpSp>
            <p:nvGrpSpPr>
              <p:cNvPr id="11" name="组合 12"/>
              <p:cNvGrpSpPr/>
              <p:nvPr/>
            </p:nvGrpSpPr>
            <p:grpSpPr bwMode="auto">
              <a:xfrm>
                <a:off x="3996156" y="3435846"/>
                <a:ext cx="280036" cy="458002"/>
                <a:chOff x="1207459" y="2440042"/>
                <a:chExt cx="594096" cy="774651"/>
              </a:xfrm>
            </p:grpSpPr>
            <p:cxnSp>
              <p:nvCxnSpPr>
                <p:cNvPr id="54" name="直接连接符 53"/>
                <p:cNvCxnSpPr/>
                <p:nvPr/>
              </p:nvCxnSpPr>
              <p:spPr>
                <a:xfrm rot="5400000">
                  <a:off x="1250310" y="2963865"/>
                  <a:ext cx="500067" cy="1589"/>
                </a:xfrm>
                <a:prstGeom prst="line">
                  <a:avLst/>
                </a:prstGeom>
                <a:ln w="76200">
                  <a:solidFill>
                    <a:srgbClr val="397F6D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直接连接符 54"/>
                <p:cNvCxnSpPr/>
                <p:nvPr/>
              </p:nvCxnSpPr>
              <p:spPr>
                <a:xfrm rot="5400000">
                  <a:off x="1515803" y="2440042"/>
                  <a:ext cx="285752" cy="285752"/>
                </a:xfrm>
                <a:prstGeom prst="line">
                  <a:avLst/>
                </a:prstGeom>
                <a:ln w="76200">
                  <a:solidFill>
                    <a:srgbClr val="397F6D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直接连接符 55"/>
                <p:cNvCxnSpPr/>
                <p:nvPr/>
              </p:nvCxnSpPr>
              <p:spPr>
                <a:xfrm>
                  <a:off x="1207459" y="2450674"/>
                  <a:ext cx="285752" cy="285752"/>
                </a:xfrm>
                <a:prstGeom prst="line">
                  <a:avLst/>
                </a:prstGeom>
                <a:ln w="76200">
                  <a:solidFill>
                    <a:srgbClr val="397F6D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3" name="椭圆 52"/>
              <p:cNvSpPr>
                <a:spLocks noChangeAspect="1"/>
              </p:cNvSpPr>
              <p:nvPr/>
            </p:nvSpPr>
            <p:spPr bwMode="auto">
              <a:xfrm>
                <a:off x="4211573" y="3268957"/>
                <a:ext cx="228706" cy="215555"/>
              </a:xfrm>
              <a:prstGeom prst="ellipse">
                <a:avLst/>
              </a:prstGeom>
              <a:solidFill>
                <a:srgbClr val="78C2AF"/>
              </a:solidFill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 sz="1000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</p:grpSp>
        <p:sp>
          <p:nvSpPr>
            <p:cNvPr id="41" name="椭圆 40"/>
            <p:cNvSpPr>
              <a:spLocks noChangeAspect="1"/>
            </p:cNvSpPr>
            <p:nvPr/>
          </p:nvSpPr>
          <p:spPr bwMode="auto">
            <a:xfrm>
              <a:off x="4214810" y="3136888"/>
              <a:ext cx="236145" cy="220680"/>
            </a:xfrm>
            <a:prstGeom prst="ellipse">
              <a:avLst/>
            </a:prstGeom>
            <a:solidFill>
              <a:srgbClr val="78C2AF"/>
            </a:solidFill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00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43" name="太阳形 42"/>
            <p:cNvSpPr/>
            <p:nvPr/>
          </p:nvSpPr>
          <p:spPr>
            <a:xfrm>
              <a:off x="4714876" y="2946402"/>
              <a:ext cx="214315" cy="214313"/>
            </a:xfrm>
            <a:prstGeom prst="sun">
              <a:avLst/>
            </a:prstGeom>
            <a:solidFill>
              <a:srgbClr val="CFE9E2"/>
            </a:solidFill>
            <a:ln>
              <a:solidFill>
                <a:srgbClr val="397F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00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44" name="太阳形 43"/>
            <p:cNvSpPr/>
            <p:nvPr/>
          </p:nvSpPr>
          <p:spPr>
            <a:xfrm>
              <a:off x="4143372" y="2957514"/>
              <a:ext cx="214315" cy="214314"/>
            </a:xfrm>
            <a:prstGeom prst="sun">
              <a:avLst/>
            </a:prstGeom>
            <a:solidFill>
              <a:srgbClr val="CFE9E2"/>
            </a:solidFill>
            <a:ln>
              <a:solidFill>
                <a:srgbClr val="397F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00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grpSp>
          <p:nvGrpSpPr>
            <p:cNvPr id="12" name="组合 12"/>
            <p:cNvGrpSpPr/>
            <p:nvPr/>
          </p:nvGrpSpPr>
          <p:grpSpPr bwMode="auto">
            <a:xfrm rot="8353283">
              <a:off x="3687334" y="2030204"/>
              <a:ext cx="305387" cy="574821"/>
              <a:chOff x="1207459" y="2440042"/>
              <a:chExt cx="594096" cy="774651"/>
            </a:xfrm>
          </p:grpSpPr>
          <p:cxnSp>
            <p:nvCxnSpPr>
              <p:cNvPr id="49" name="直接连接符 48"/>
              <p:cNvCxnSpPr/>
              <p:nvPr/>
            </p:nvCxnSpPr>
            <p:spPr>
              <a:xfrm rot="5400000">
                <a:off x="1250132" y="2963865"/>
                <a:ext cx="500066" cy="1589"/>
              </a:xfrm>
              <a:prstGeom prst="line">
                <a:avLst/>
              </a:prstGeom>
              <a:ln w="76200">
                <a:solidFill>
                  <a:srgbClr val="46999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/>
              <p:nvPr/>
            </p:nvCxnSpPr>
            <p:spPr>
              <a:xfrm rot="5400000">
                <a:off x="1515803" y="2440042"/>
                <a:ext cx="285752" cy="285752"/>
              </a:xfrm>
              <a:prstGeom prst="line">
                <a:avLst/>
              </a:prstGeom>
              <a:ln w="76200">
                <a:solidFill>
                  <a:srgbClr val="46999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/>
              <p:cNvCxnSpPr/>
              <p:nvPr/>
            </p:nvCxnSpPr>
            <p:spPr>
              <a:xfrm>
                <a:off x="1207459" y="2450674"/>
                <a:ext cx="285752" cy="285752"/>
              </a:xfrm>
              <a:prstGeom prst="line">
                <a:avLst/>
              </a:prstGeom>
              <a:ln w="76200">
                <a:solidFill>
                  <a:srgbClr val="46999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" name="TextBox 44"/>
            <p:cNvSpPr txBox="1">
              <a:spLocks noChangeArrowheads="1"/>
            </p:cNvSpPr>
            <p:nvPr/>
          </p:nvSpPr>
          <p:spPr bwMode="auto">
            <a:xfrm>
              <a:off x="3947678" y="3589134"/>
              <a:ext cx="611069" cy="246223"/>
            </a:xfrm>
            <a:prstGeom prst="rect">
              <a:avLst/>
            </a:prstGeom>
            <a:noFill/>
            <a:ln w="9525">
              <a:noFill/>
              <a:prstDash val="lgDashDot"/>
              <a:miter lim="800000"/>
            </a:ln>
            <a:scene3d>
              <a:camera prst="orthographicFront"/>
              <a:lightRig rig="threePt" dir="t"/>
            </a:scene3d>
            <a:sp3d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1000" b="1" dirty="0">
                  <a:solidFill>
                    <a:srgbClr val="000000"/>
                  </a:solidFill>
                  <a:latin typeface="思源黑体 CN Normal" pitchFamily="34" charset="-122"/>
                  <a:ea typeface="思源黑体 CN Normal" pitchFamily="34" charset="-122"/>
                </a:rPr>
                <a:t>抗体药 </a:t>
              </a:r>
              <a:endParaRPr lang="zh-CN" altLang="en-US" sz="1000" dirty="0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26705" name="TextBox 79"/>
            <p:cNvSpPr txBox="1">
              <a:spLocks noChangeArrowheads="1"/>
            </p:cNvSpPr>
            <p:nvPr/>
          </p:nvSpPr>
          <p:spPr bwMode="auto">
            <a:xfrm>
              <a:off x="3190825" y="3152781"/>
              <a:ext cx="1104798" cy="24622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1000" b="1">
                  <a:latin typeface="思源黑体 CN Normal" pitchFamily="34" charset="-122"/>
                  <a:ea typeface="思源黑体 CN Normal" pitchFamily="34" charset="-122"/>
                </a:rPr>
                <a:t>标记后靶点蛋白</a:t>
              </a:r>
              <a:endParaRPr lang="zh-CN" altLang="en-US" sz="1000" b="1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48" name="TextBox 50"/>
            <p:cNvSpPr txBox="1">
              <a:spLocks noChangeArrowheads="1"/>
            </p:cNvSpPr>
            <p:nvPr/>
          </p:nvSpPr>
          <p:spPr bwMode="auto">
            <a:xfrm rot="2968793">
              <a:off x="3204674" y="2104751"/>
              <a:ext cx="710457" cy="246223"/>
            </a:xfrm>
            <a:prstGeom prst="rect">
              <a:avLst/>
            </a:prstGeom>
            <a:noFill/>
            <a:ln w="9525">
              <a:noFill/>
              <a:prstDash val="lgDashDot"/>
              <a:miter lim="800000"/>
            </a:ln>
            <a:scene3d>
              <a:camera prst="orthographicFront"/>
              <a:lightRig rig="threePt" dir="t"/>
            </a:scene3d>
            <a:sp3d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1000" b="1" dirty="0">
                  <a:latin typeface="思源黑体 CN Normal" pitchFamily="34" charset="-122"/>
                  <a:ea typeface="思源黑体 CN Normal" pitchFamily="34" charset="-122"/>
                </a:rPr>
                <a:t>待检抗体</a:t>
              </a:r>
              <a:endParaRPr lang="en-US" altLang="zh-CN" sz="1000" b="1" dirty="0">
                <a:latin typeface="思源黑体 CN Normal" pitchFamily="34" charset="-122"/>
                <a:ea typeface="思源黑体 CN Normal" pitchFamily="34" charset="-122"/>
              </a:endParaRPr>
            </a:p>
          </p:txBody>
        </p:sp>
      </p:grpSp>
      <p:grpSp>
        <p:nvGrpSpPr>
          <p:cNvPr id="13" name="组合 121"/>
          <p:cNvGrpSpPr/>
          <p:nvPr/>
        </p:nvGrpSpPr>
        <p:grpSpPr bwMode="auto">
          <a:xfrm>
            <a:off x="6357938" y="1944688"/>
            <a:ext cx="2571750" cy="2643187"/>
            <a:chOff x="6357950" y="1571618"/>
            <a:chExt cx="2571768" cy="2643205"/>
          </a:xfrm>
        </p:grpSpPr>
        <p:sp>
          <p:nvSpPr>
            <p:cNvPr id="58" name="矩形 57"/>
            <p:cNvSpPr/>
            <p:nvPr/>
          </p:nvSpPr>
          <p:spPr bwMode="auto">
            <a:xfrm>
              <a:off x="6357950" y="1571618"/>
              <a:ext cx="2571768" cy="264320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6BBDA8"/>
              </a:solidFill>
              <a:prstDash val="lgDashDot"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Tx/>
                <a:buNone/>
                <a:defRPr/>
              </a:pPr>
              <a:endParaRPr lang="zh-CN" altLang="en-US" sz="1000" dirty="0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59" name="矩形 58"/>
            <p:cNvSpPr/>
            <p:nvPr/>
          </p:nvSpPr>
          <p:spPr bwMode="auto">
            <a:xfrm>
              <a:off x="6786578" y="3857634"/>
              <a:ext cx="1647030" cy="133743"/>
            </a:xfrm>
            <a:prstGeom prst="rect">
              <a:avLst/>
            </a:prstGeom>
            <a:solidFill>
              <a:srgbClr val="CFE9E2"/>
            </a:solidFill>
            <a:ln w="9525">
              <a:noFill/>
              <a:prstDash val="lgDashDot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Tx/>
                <a:buNone/>
                <a:defRPr/>
              </a:pPr>
              <a:endParaRPr lang="zh-CN" altLang="en-US" sz="1000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grpSp>
          <p:nvGrpSpPr>
            <p:cNvPr id="14" name="组合 50"/>
            <p:cNvGrpSpPr/>
            <p:nvPr/>
          </p:nvGrpSpPr>
          <p:grpSpPr bwMode="auto">
            <a:xfrm>
              <a:off x="7673339" y="3037848"/>
              <a:ext cx="337677" cy="806562"/>
              <a:chOff x="7530463" y="3037848"/>
              <a:chExt cx="337677" cy="806562"/>
            </a:xfrm>
          </p:grpSpPr>
          <p:grpSp>
            <p:nvGrpSpPr>
              <p:cNvPr id="16" name="组合 12"/>
              <p:cNvGrpSpPr/>
              <p:nvPr/>
            </p:nvGrpSpPr>
            <p:grpSpPr bwMode="auto">
              <a:xfrm rot="-8281493">
                <a:off x="7579137" y="3037848"/>
                <a:ext cx="289003" cy="468891"/>
                <a:chOff x="1207473" y="2440042"/>
                <a:chExt cx="594082" cy="774651"/>
              </a:xfrm>
            </p:grpSpPr>
            <p:cxnSp>
              <p:nvCxnSpPr>
                <p:cNvPr id="76" name="直接连接符 75"/>
                <p:cNvCxnSpPr/>
                <p:nvPr/>
              </p:nvCxnSpPr>
              <p:spPr>
                <a:xfrm rot="5400000">
                  <a:off x="1250310" y="2963865"/>
                  <a:ext cx="500067" cy="1589"/>
                </a:xfrm>
                <a:prstGeom prst="line">
                  <a:avLst/>
                </a:prstGeom>
                <a:ln w="76200">
                  <a:solidFill>
                    <a:srgbClr val="397F6D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直接连接符 76"/>
                <p:cNvCxnSpPr/>
                <p:nvPr/>
              </p:nvCxnSpPr>
              <p:spPr>
                <a:xfrm rot="5400000">
                  <a:off x="1515803" y="2440042"/>
                  <a:ext cx="285752" cy="285752"/>
                </a:xfrm>
                <a:prstGeom prst="line">
                  <a:avLst/>
                </a:prstGeom>
                <a:ln w="76200">
                  <a:solidFill>
                    <a:srgbClr val="397F6D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直接连接符 77"/>
                <p:cNvCxnSpPr/>
                <p:nvPr/>
              </p:nvCxnSpPr>
              <p:spPr>
                <a:xfrm>
                  <a:off x="1207473" y="2450672"/>
                  <a:ext cx="285751" cy="285752"/>
                </a:xfrm>
                <a:prstGeom prst="line">
                  <a:avLst/>
                </a:prstGeom>
                <a:ln w="76200">
                  <a:solidFill>
                    <a:srgbClr val="397F6D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5" name="椭圆 74"/>
              <p:cNvSpPr>
                <a:spLocks noChangeAspect="1"/>
              </p:cNvSpPr>
              <p:nvPr/>
            </p:nvSpPr>
            <p:spPr bwMode="auto">
              <a:xfrm rot="11509335">
                <a:off x="7530463" y="3623730"/>
                <a:ext cx="236145" cy="220680"/>
              </a:xfrm>
              <a:prstGeom prst="ellipse">
                <a:avLst/>
              </a:prstGeom>
              <a:solidFill>
                <a:srgbClr val="78C2AF"/>
              </a:solidFill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 sz="1000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</p:grpSp>
        <p:sp>
          <p:nvSpPr>
            <p:cNvPr id="61" name="TextBox 44"/>
            <p:cNvSpPr txBox="1">
              <a:spLocks noChangeArrowheads="1"/>
            </p:cNvSpPr>
            <p:nvPr/>
          </p:nvSpPr>
          <p:spPr bwMode="auto">
            <a:xfrm>
              <a:off x="6923040" y="3643320"/>
              <a:ext cx="710456" cy="246223"/>
            </a:xfrm>
            <a:prstGeom prst="rect">
              <a:avLst/>
            </a:prstGeom>
            <a:noFill/>
            <a:ln w="9525">
              <a:noFill/>
              <a:prstDash val="lgDashDot"/>
              <a:miter lim="800000"/>
            </a:ln>
            <a:scene3d>
              <a:camera prst="orthographicFront"/>
              <a:lightRig rig="threePt" dir="t"/>
            </a:scene3d>
            <a:sp3d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1000" b="1" dirty="0">
                  <a:latin typeface="思源黑体 CN Normal" pitchFamily="34" charset="-122"/>
                  <a:ea typeface="思源黑体 CN Normal" pitchFamily="34" charset="-122"/>
                </a:rPr>
                <a:t>靶点蛋白</a:t>
              </a:r>
              <a:endParaRPr lang="zh-CN" altLang="en-US" sz="1000" b="1" dirty="0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62" name="TextBox 44"/>
            <p:cNvSpPr txBox="1">
              <a:spLocks noChangeArrowheads="1"/>
            </p:cNvSpPr>
            <p:nvPr/>
          </p:nvSpPr>
          <p:spPr bwMode="auto">
            <a:xfrm rot="19210840">
              <a:off x="7795056" y="3095013"/>
              <a:ext cx="607859" cy="246221"/>
            </a:xfrm>
            <a:prstGeom prst="rect">
              <a:avLst/>
            </a:prstGeom>
            <a:noFill/>
            <a:ln w="9525">
              <a:noFill/>
              <a:prstDash val="lgDashDot"/>
              <a:miter lim="800000"/>
            </a:ln>
            <a:scene3d>
              <a:camera prst="orthographicFront"/>
              <a:lightRig rig="threePt" dir="t"/>
            </a:scene3d>
            <a:sp3d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1000" b="1" dirty="0">
                  <a:solidFill>
                    <a:srgbClr val="000000"/>
                  </a:solidFill>
                  <a:latin typeface="思源黑体 CN Normal" pitchFamily="34" charset="-122"/>
                  <a:ea typeface="思源黑体 CN Normal" pitchFamily="34" charset="-122"/>
                </a:rPr>
                <a:t>抗体药 </a:t>
              </a:r>
              <a:endParaRPr lang="zh-CN" altLang="en-US" sz="1000" dirty="0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grpSp>
          <p:nvGrpSpPr>
            <p:cNvPr id="21" name="组合 12"/>
            <p:cNvGrpSpPr/>
            <p:nvPr/>
          </p:nvGrpSpPr>
          <p:grpSpPr bwMode="auto">
            <a:xfrm rot="8353283">
              <a:off x="7008489" y="2601829"/>
              <a:ext cx="305460" cy="574821"/>
              <a:chOff x="1207459" y="2440042"/>
              <a:chExt cx="594096" cy="774651"/>
            </a:xfrm>
          </p:grpSpPr>
          <p:cxnSp>
            <p:nvCxnSpPr>
              <p:cNvPr id="71" name="直接连接符 70"/>
              <p:cNvCxnSpPr/>
              <p:nvPr/>
            </p:nvCxnSpPr>
            <p:spPr>
              <a:xfrm rot="5400000">
                <a:off x="1250132" y="2963865"/>
                <a:ext cx="500066" cy="1589"/>
              </a:xfrm>
              <a:prstGeom prst="line">
                <a:avLst/>
              </a:prstGeom>
              <a:ln w="76200">
                <a:solidFill>
                  <a:srgbClr val="46999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直接连接符 71"/>
              <p:cNvCxnSpPr/>
              <p:nvPr/>
            </p:nvCxnSpPr>
            <p:spPr>
              <a:xfrm rot="5400000">
                <a:off x="1515803" y="2440042"/>
                <a:ext cx="285752" cy="285752"/>
              </a:xfrm>
              <a:prstGeom prst="line">
                <a:avLst/>
              </a:prstGeom>
              <a:ln w="76200">
                <a:solidFill>
                  <a:srgbClr val="46999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接连接符 72"/>
              <p:cNvCxnSpPr/>
              <p:nvPr/>
            </p:nvCxnSpPr>
            <p:spPr>
              <a:xfrm>
                <a:off x="1207459" y="2450674"/>
                <a:ext cx="285752" cy="285752"/>
              </a:xfrm>
              <a:prstGeom prst="line">
                <a:avLst/>
              </a:prstGeom>
              <a:ln w="76200">
                <a:solidFill>
                  <a:srgbClr val="46999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" name="TextBox 50"/>
            <p:cNvSpPr txBox="1">
              <a:spLocks noChangeArrowheads="1"/>
            </p:cNvSpPr>
            <p:nvPr/>
          </p:nvSpPr>
          <p:spPr bwMode="auto">
            <a:xfrm rot="2968793">
              <a:off x="6526005" y="2668304"/>
              <a:ext cx="710457" cy="246223"/>
            </a:xfrm>
            <a:prstGeom prst="rect">
              <a:avLst/>
            </a:prstGeom>
            <a:noFill/>
            <a:ln w="9525">
              <a:noFill/>
              <a:prstDash val="lgDashDot"/>
              <a:miter lim="800000"/>
            </a:ln>
            <a:scene3d>
              <a:camera prst="orthographicFront"/>
              <a:lightRig rig="threePt" dir="t"/>
            </a:scene3d>
            <a:sp3d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1000" b="1" dirty="0">
                  <a:latin typeface="思源黑体 CN Normal" pitchFamily="34" charset="-122"/>
                  <a:ea typeface="思源黑体 CN Normal" pitchFamily="34" charset="-122"/>
                </a:rPr>
                <a:t>待检抗体</a:t>
              </a:r>
              <a:endParaRPr lang="en-US" altLang="zh-CN" sz="1000" b="1" dirty="0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65" name="TextBox 45"/>
            <p:cNvSpPr txBox="1">
              <a:spLocks noChangeArrowheads="1"/>
            </p:cNvSpPr>
            <p:nvPr/>
          </p:nvSpPr>
          <p:spPr bwMode="auto">
            <a:xfrm>
              <a:off x="7301952" y="1928808"/>
              <a:ext cx="1051891" cy="246221"/>
            </a:xfrm>
            <a:prstGeom prst="rect">
              <a:avLst/>
            </a:prstGeom>
            <a:noFill/>
            <a:ln w="9525">
              <a:noFill/>
              <a:prstDash val="lgDashDot"/>
              <a:miter lim="800000"/>
            </a:ln>
            <a:scene3d>
              <a:camera prst="orthographicFront"/>
              <a:lightRig rig="threePt" dir="t"/>
            </a:scene3d>
            <a:sp3d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1000" b="1" dirty="0">
                  <a:solidFill>
                    <a:srgbClr val="000000"/>
                  </a:solidFill>
                  <a:latin typeface="思源黑体 CN Normal" pitchFamily="34" charset="-122"/>
                  <a:ea typeface="思源黑体 CN Normal" pitchFamily="34" charset="-122"/>
                </a:rPr>
                <a:t>人</a:t>
              </a:r>
              <a:r>
                <a:rPr lang="en-US" altLang="zh-CN" sz="1000" b="1" dirty="0" err="1">
                  <a:solidFill>
                    <a:srgbClr val="000000"/>
                  </a:solidFill>
                  <a:latin typeface="思源黑体 CN Normal" pitchFamily="34" charset="-122"/>
                  <a:ea typeface="思源黑体 CN Normal" pitchFamily="34" charset="-122"/>
                </a:rPr>
                <a:t>IgG</a:t>
              </a:r>
              <a:r>
                <a:rPr lang="zh-CN" altLang="en-US" sz="1000" b="1" dirty="0">
                  <a:solidFill>
                    <a:srgbClr val="000000"/>
                  </a:solidFill>
                  <a:latin typeface="思源黑体 CN Normal" pitchFamily="34" charset="-122"/>
                  <a:ea typeface="思源黑体 CN Normal" pitchFamily="34" charset="-122"/>
                </a:rPr>
                <a:t>检测二抗</a:t>
              </a:r>
              <a:endParaRPr lang="zh-CN" altLang="en-US" sz="1000" dirty="0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grpSp>
          <p:nvGrpSpPr>
            <p:cNvPr id="22" name="组合 12"/>
            <p:cNvGrpSpPr/>
            <p:nvPr/>
          </p:nvGrpSpPr>
          <p:grpSpPr bwMode="auto">
            <a:xfrm rot="13246717" flipH="1">
              <a:off x="7957232" y="2109791"/>
              <a:ext cx="318545" cy="503773"/>
              <a:chOff x="1207459" y="2440042"/>
              <a:chExt cx="594096" cy="774651"/>
            </a:xfrm>
          </p:grpSpPr>
          <p:cxnSp>
            <p:nvCxnSpPr>
              <p:cNvPr id="68" name="直接连接符 67"/>
              <p:cNvCxnSpPr/>
              <p:nvPr/>
            </p:nvCxnSpPr>
            <p:spPr>
              <a:xfrm rot="5400000">
                <a:off x="1250132" y="2963865"/>
                <a:ext cx="500066" cy="1589"/>
              </a:xfrm>
              <a:prstGeom prst="line">
                <a:avLst/>
              </a:prstGeom>
              <a:ln w="76200">
                <a:solidFill>
                  <a:srgbClr val="4DB787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接连接符 68"/>
              <p:cNvCxnSpPr/>
              <p:nvPr/>
            </p:nvCxnSpPr>
            <p:spPr>
              <a:xfrm rot="5400000">
                <a:off x="1515803" y="2440042"/>
                <a:ext cx="285752" cy="285752"/>
              </a:xfrm>
              <a:prstGeom prst="line">
                <a:avLst/>
              </a:prstGeom>
              <a:ln w="76200">
                <a:solidFill>
                  <a:srgbClr val="4DB787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接连接符 69"/>
              <p:cNvCxnSpPr/>
              <p:nvPr/>
            </p:nvCxnSpPr>
            <p:spPr>
              <a:xfrm>
                <a:off x="1207459" y="2450674"/>
                <a:ext cx="285752" cy="285752"/>
              </a:xfrm>
              <a:prstGeom prst="line">
                <a:avLst/>
              </a:prstGeom>
              <a:ln w="76200">
                <a:solidFill>
                  <a:srgbClr val="4DB787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7" name="太阳形 66"/>
            <p:cNvSpPr/>
            <p:nvPr/>
          </p:nvSpPr>
          <p:spPr>
            <a:xfrm>
              <a:off x="8215338" y="2155822"/>
              <a:ext cx="214313" cy="214313"/>
            </a:xfrm>
            <a:prstGeom prst="sun">
              <a:avLst/>
            </a:prstGeom>
            <a:solidFill>
              <a:srgbClr val="CFE9E2"/>
            </a:solidFill>
            <a:ln>
              <a:solidFill>
                <a:srgbClr val="397F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00">
                <a:latin typeface="思源黑体 CN Normal" pitchFamily="34" charset="-122"/>
                <a:ea typeface="思源黑体 CN Normal" pitchFamily="34" charset="-122"/>
              </a:endParaRPr>
            </a:p>
          </p:txBody>
        </p:sp>
      </p:grpSp>
      <p:sp>
        <p:nvSpPr>
          <p:cNvPr id="26653" name="TextBox 30"/>
          <p:cNvSpPr txBox="1">
            <a:spLocks noChangeArrowheads="1"/>
          </p:cNvSpPr>
          <p:nvPr/>
        </p:nvSpPr>
        <p:spPr bwMode="auto">
          <a:xfrm>
            <a:off x="6715125" y="1516063"/>
            <a:ext cx="1928813" cy="307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400" b="1" dirty="0">
                <a:latin typeface="思源黑体 CN Normal" pitchFamily="34" charset="-122"/>
                <a:ea typeface="思源黑体 CN Normal" pitchFamily="34" charset="-122"/>
              </a:rPr>
              <a:t>竞争</a:t>
            </a:r>
            <a:r>
              <a:rPr lang="en-US" altLang="zh-CN" sz="1400" b="1" dirty="0">
                <a:latin typeface="思源黑体 CN Normal" pitchFamily="34" charset="-122"/>
                <a:ea typeface="思源黑体 CN Normal" pitchFamily="34" charset="-122"/>
              </a:rPr>
              <a:t>ELISA</a:t>
            </a:r>
            <a:r>
              <a:rPr lang="zh-CN" altLang="en-US" sz="1400" b="1" dirty="0">
                <a:latin typeface="思源黑体 CN Normal" pitchFamily="34" charset="-122"/>
                <a:ea typeface="思源黑体 CN Normal" pitchFamily="34" charset="-122"/>
              </a:rPr>
              <a:t>检测原理</a:t>
            </a:r>
            <a:r>
              <a:rPr lang="en-US" altLang="zh-CN" sz="1400" b="1" dirty="0">
                <a:latin typeface="思源黑体 CN Normal" pitchFamily="34" charset="-122"/>
                <a:ea typeface="思源黑体 CN Normal" pitchFamily="34" charset="-122"/>
              </a:rPr>
              <a:t>3</a:t>
            </a:r>
            <a:endParaRPr lang="zh-CN" altLang="en-US" sz="1400" b="1" dirty="0">
              <a:latin typeface="思源黑体 CN Normal" pitchFamily="34" charset="-122"/>
              <a:ea typeface="思源黑体 CN Normal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 bwMode="auto">
          <a:xfrm>
            <a:off x="0" y="123825"/>
            <a:ext cx="3708400" cy="360363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461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pic>
        <p:nvPicPr>
          <p:cNvPr id="27655" name="Picture 2" descr="D:\桌面\新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138113"/>
            <a:ext cx="1493838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组合 214"/>
          <p:cNvGrpSpPr/>
          <p:nvPr/>
        </p:nvGrpSpPr>
        <p:grpSpPr bwMode="auto">
          <a:xfrm>
            <a:off x="8316913" y="195263"/>
            <a:ext cx="684212" cy="190500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7657" name="TextBox 33"/>
          <p:cNvSpPr txBox="1">
            <a:spLocks noChangeArrowheads="1"/>
          </p:cNvSpPr>
          <p:nvPr/>
        </p:nvSpPr>
        <p:spPr bwMode="auto">
          <a:xfrm>
            <a:off x="2143125" y="1660525"/>
            <a:ext cx="4714875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思源黑体 CN Normal" pitchFamily="34" charset="-122"/>
                <a:ea typeface="思源黑体 CN Normal" pitchFamily="34" charset="-122"/>
              </a:rPr>
              <a:t>细胞上清与纯化后抗体的竞争 </a:t>
            </a:r>
            <a:r>
              <a:rPr lang="en-US" altLang="zh-CN" sz="1400" dirty="0">
                <a:latin typeface="思源黑体 CN Normal" pitchFamily="34" charset="-122"/>
                <a:ea typeface="思源黑体 CN Normal" pitchFamily="34" charset="-122"/>
              </a:rPr>
              <a:t>Elisa </a:t>
            </a:r>
            <a:r>
              <a:rPr lang="zh-CN" altLang="en-US" sz="1400" dirty="0">
                <a:latin typeface="思源黑体 CN Normal" pitchFamily="34" charset="-122"/>
                <a:ea typeface="思源黑体 CN Normal" pitchFamily="34" charset="-122"/>
              </a:rPr>
              <a:t>结果一致性好</a:t>
            </a:r>
            <a:endParaRPr lang="zh-CN" altLang="en-US" sz="1400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graphicFrame>
        <p:nvGraphicFramePr>
          <p:cNvPr id="13" name="图表 12"/>
          <p:cNvGraphicFramePr/>
          <p:nvPr/>
        </p:nvGraphicFramePr>
        <p:xfrm>
          <a:off x="1785918" y="2016776"/>
          <a:ext cx="6143668" cy="2643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7659" name="矩形 2"/>
          <p:cNvSpPr>
            <a:spLocks noChangeArrowheads="1"/>
          </p:cNvSpPr>
          <p:nvPr/>
        </p:nvSpPr>
        <p:spPr bwMode="auto">
          <a:xfrm>
            <a:off x="395288" y="792163"/>
            <a:ext cx="7739619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单抗</a:t>
            </a:r>
            <a:r>
              <a:rPr lang="en-US" altLang="zh-CN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-3. </a:t>
            </a:r>
            <a:r>
              <a:rPr lang="zh-CN" altLang="en-US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筛选阶段对 </a:t>
            </a:r>
            <a:r>
              <a:rPr lang="en-US" altLang="zh-CN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Anti-ID</a:t>
            </a:r>
            <a:r>
              <a:rPr lang="zh-CN" altLang="en-US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 </a:t>
            </a:r>
            <a:r>
              <a:rPr lang="zh-CN" altLang="en-US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单抗进行</a:t>
            </a:r>
            <a:r>
              <a:rPr lang="zh-CN" altLang="en-US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初步分型</a:t>
            </a:r>
            <a:r>
              <a:rPr lang="en-US" altLang="zh-CN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: </a:t>
            </a:r>
            <a:r>
              <a:rPr lang="zh-CN" altLang="en-US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增加筛选的目的性</a:t>
            </a:r>
            <a:endParaRPr lang="zh-CN" altLang="en-US" sz="2000" b="1" dirty="0">
              <a:solidFill>
                <a:srgbClr val="377D6C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 bwMode="auto">
          <a:xfrm>
            <a:off x="0" y="123825"/>
            <a:ext cx="3708400" cy="360363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461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pic>
        <p:nvPicPr>
          <p:cNvPr id="28679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950" y="138113"/>
            <a:ext cx="1493838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组合 214"/>
          <p:cNvGrpSpPr/>
          <p:nvPr/>
        </p:nvGrpSpPr>
        <p:grpSpPr bwMode="auto">
          <a:xfrm>
            <a:off x="8316913" y="195263"/>
            <a:ext cx="684212" cy="190500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8681" name="TextBox 2"/>
          <p:cNvSpPr txBox="1">
            <a:spLocks noChangeArrowheads="1"/>
          </p:cNvSpPr>
          <p:nvPr/>
        </p:nvSpPr>
        <p:spPr bwMode="auto">
          <a:xfrm>
            <a:off x="395288" y="792163"/>
            <a:ext cx="5429250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单抗</a:t>
            </a:r>
            <a:r>
              <a:rPr lang="en-US" altLang="zh-CN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-4. </a:t>
            </a:r>
            <a:r>
              <a:rPr lang="zh-CN" altLang="en-US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纯化后 </a:t>
            </a:r>
            <a:r>
              <a:rPr lang="en-US" altLang="zh-CN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Anti-ID </a:t>
            </a:r>
            <a:r>
              <a:rPr lang="zh-CN" altLang="en-US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单克隆抗体鉴定方案</a:t>
            </a:r>
            <a:endParaRPr lang="zh-CN" altLang="en-US" sz="2000" b="1" dirty="0">
              <a:solidFill>
                <a:srgbClr val="377D6C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8682" name="TextBox 3"/>
          <p:cNvSpPr txBox="1">
            <a:spLocks noChangeArrowheads="1"/>
          </p:cNvSpPr>
          <p:nvPr/>
        </p:nvSpPr>
        <p:spPr bwMode="auto">
          <a:xfrm>
            <a:off x="828675" y="1563688"/>
            <a:ext cx="1655763" cy="307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1400" b="1" dirty="0">
                <a:latin typeface="思源黑体 CN Normal" pitchFamily="34" charset="-122"/>
                <a:ea typeface="思源黑体 CN Normal" pitchFamily="34" charset="-122"/>
              </a:rPr>
              <a:t>结合检测</a:t>
            </a:r>
            <a:endParaRPr lang="en-US" altLang="zh-CN" sz="1400" b="1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8683" name="TextBox 7"/>
          <p:cNvSpPr txBox="1">
            <a:spLocks noChangeArrowheads="1"/>
          </p:cNvSpPr>
          <p:nvPr/>
        </p:nvSpPr>
        <p:spPr bwMode="auto">
          <a:xfrm>
            <a:off x="3779838" y="1563688"/>
            <a:ext cx="1441450" cy="307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1400" b="1">
                <a:latin typeface="思源黑体 CN Normal" pitchFamily="34" charset="-122"/>
                <a:ea typeface="思源黑体 CN Normal" pitchFamily="34" charset="-122"/>
              </a:rPr>
              <a:t>竞争检测</a:t>
            </a:r>
            <a:endParaRPr lang="en-US" altLang="zh-CN" sz="1400" b="1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779838" y="3792538"/>
            <a:ext cx="1504950" cy="5778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ctr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1050" dirty="0">
                <a:solidFill>
                  <a:srgbClr val="000000"/>
                </a:solidFill>
                <a:latin typeface="思源黑体 CN Normal" pitchFamily="34" charset="-122"/>
                <a:ea typeface="思源黑体 CN Normal" pitchFamily="34" charset="-122"/>
              </a:rPr>
              <a:t>竞争型抗体；</a:t>
            </a:r>
            <a:endParaRPr lang="en-US" altLang="zh-CN" sz="1050" dirty="0">
              <a:solidFill>
                <a:srgbClr val="000000"/>
              </a:solidFill>
              <a:latin typeface="思源黑体 CN Normal" pitchFamily="34" charset="-122"/>
              <a:ea typeface="思源黑体 CN Normal" pitchFamily="34" charset="-122"/>
            </a:endParaRPr>
          </a:p>
          <a:p>
            <a:pPr algn="ctr" fontAlgn="ctr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1050" dirty="0">
                <a:solidFill>
                  <a:srgbClr val="000000"/>
                </a:solidFill>
                <a:latin typeface="思源黑体 CN Normal" pitchFamily="34" charset="-122"/>
                <a:ea typeface="思源黑体 CN Normal" pitchFamily="34" charset="-122"/>
              </a:rPr>
              <a:t>非竞争型抗体</a:t>
            </a:r>
            <a:endParaRPr lang="en-US" altLang="zh-CN" sz="1050" dirty="0">
              <a:solidFill>
                <a:srgbClr val="000000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8685" name="TextBox 10"/>
          <p:cNvSpPr txBox="1">
            <a:spLocks noChangeArrowheads="1"/>
          </p:cNvSpPr>
          <p:nvPr/>
        </p:nvSpPr>
        <p:spPr bwMode="auto">
          <a:xfrm>
            <a:off x="6516688" y="1563688"/>
            <a:ext cx="1512887" cy="307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1400" b="1">
                <a:latin typeface="思源黑体 CN Normal" pitchFamily="34" charset="-122"/>
                <a:ea typeface="思源黑体 CN Normal" pitchFamily="34" charset="-122"/>
              </a:rPr>
              <a:t>配对检测</a:t>
            </a:r>
            <a:endParaRPr lang="en-US" altLang="zh-CN" sz="1400" b="1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140450" y="3794125"/>
            <a:ext cx="2319338" cy="576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ctr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1050" dirty="0">
                <a:solidFill>
                  <a:srgbClr val="000000"/>
                </a:solidFill>
                <a:latin typeface="思源黑体 CN Normal" pitchFamily="34" charset="-122"/>
                <a:ea typeface="思源黑体 CN Normal" pitchFamily="34" charset="-122"/>
              </a:rPr>
              <a:t>抗独特型抗体相互配对；</a:t>
            </a:r>
            <a:endParaRPr lang="en-US" altLang="zh-CN" sz="1050" dirty="0">
              <a:solidFill>
                <a:srgbClr val="000000"/>
              </a:solidFill>
              <a:latin typeface="思源黑体 CN Normal" pitchFamily="34" charset="-122"/>
              <a:ea typeface="思源黑体 CN Normal" pitchFamily="34" charset="-122"/>
            </a:endParaRPr>
          </a:p>
          <a:p>
            <a:pPr algn="ctr" fontAlgn="ctr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1050" dirty="0">
                <a:solidFill>
                  <a:srgbClr val="000000"/>
                </a:solidFill>
                <a:latin typeface="思源黑体 CN Normal" pitchFamily="34" charset="-122"/>
                <a:ea typeface="思源黑体 CN Normal" pitchFamily="34" charset="-122"/>
              </a:rPr>
              <a:t>抗独特型抗体与其他标记二抗配对</a:t>
            </a:r>
            <a:endParaRPr lang="en-US" altLang="zh-CN" sz="1050" dirty="0">
              <a:solidFill>
                <a:srgbClr val="000000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8687" name="TextBox 16"/>
          <p:cNvSpPr txBox="1">
            <a:spLocks noChangeArrowheads="1"/>
          </p:cNvSpPr>
          <p:nvPr/>
        </p:nvSpPr>
        <p:spPr bwMode="auto">
          <a:xfrm>
            <a:off x="3851275" y="1995488"/>
            <a:ext cx="1152525" cy="200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700" b="1" dirty="0">
                <a:latin typeface="思源黑体 CN Normal" pitchFamily="34" charset="-122"/>
                <a:ea typeface="思源黑体 CN Normal" pitchFamily="34" charset="-122"/>
              </a:rPr>
              <a:t>兔抗小鼠</a:t>
            </a:r>
            <a:r>
              <a:rPr lang="en-US" altLang="zh-CN" sz="700" b="1" dirty="0">
                <a:latin typeface="思源黑体 CN Normal" pitchFamily="34" charset="-122"/>
                <a:ea typeface="思源黑体 CN Normal" pitchFamily="34" charset="-122"/>
              </a:rPr>
              <a:t>F(</a:t>
            </a:r>
            <a:r>
              <a:rPr lang="en-US" altLang="zh-CN" sz="700" b="1" dirty="0" err="1">
                <a:latin typeface="思源黑体 CN Normal" pitchFamily="34" charset="-122"/>
                <a:ea typeface="思源黑体 CN Normal" pitchFamily="34" charset="-122"/>
              </a:rPr>
              <a:t>ab</a:t>
            </a:r>
            <a:r>
              <a:rPr lang="en-US" altLang="zh-CN" sz="700" b="1" dirty="0">
                <a:latin typeface="思源黑体 CN Normal" pitchFamily="34" charset="-122"/>
                <a:ea typeface="思源黑体 CN Normal" pitchFamily="34" charset="-122"/>
              </a:rPr>
              <a:t>)</a:t>
            </a:r>
            <a:r>
              <a:rPr lang="en-US" altLang="zh-CN" sz="700" b="1" baseline="-25000" dirty="0">
                <a:latin typeface="思源黑体 CN Normal" pitchFamily="34" charset="-122"/>
                <a:ea typeface="思源黑体 CN Normal" pitchFamily="34" charset="-122"/>
              </a:rPr>
              <a:t>2</a:t>
            </a:r>
            <a:r>
              <a:rPr lang="en-US" altLang="zh-CN" sz="700" b="1" dirty="0">
                <a:latin typeface="思源黑体 CN Normal" pitchFamily="34" charset="-122"/>
                <a:ea typeface="思源黑体 CN Normal" pitchFamily="34" charset="-122"/>
              </a:rPr>
              <a:t>/HRP</a:t>
            </a:r>
            <a:endParaRPr lang="zh-CN" altLang="en-US" sz="700" b="1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8688" name="TextBox 17"/>
          <p:cNvSpPr txBox="1">
            <a:spLocks noChangeArrowheads="1"/>
          </p:cNvSpPr>
          <p:nvPr/>
        </p:nvSpPr>
        <p:spPr bwMode="auto">
          <a:xfrm>
            <a:off x="6588125" y="2263775"/>
            <a:ext cx="1223963" cy="200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/>
            <a:r>
              <a:rPr lang="zh-CN" altLang="en-US" sz="700" b="1">
                <a:latin typeface="思源黑体 CN Normal" pitchFamily="34" charset="-122"/>
                <a:ea typeface="思源黑体 CN Normal" pitchFamily="34" charset="-122"/>
              </a:rPr>
              <a:t>抗独特型抗体</a:t>
            </a:r>
            <a:r>
              <a:rPr lang="en-US" altLang="zh-CN" sz="700" b="1">
                <a:latin typeface="思源黑体 CN Normal" pitchFamily="34" charset="-122"/>
                <a:ea typeface="思源黑体 CN Normal" pitchFamily="34" charset="-122"/>
              </a:rPr>
              <a:t>B</a:t>
            </a:r>
            <a:r>
              <a:rPr lang="zh-CN" altLang="en-US" sz="700" b="1">
                <a:latin typeface="思源黑体 CN Normal" pitchFamily="34" charset="-122"/>
                <a:ea typeface="思源黑体 CN Normal" pitchFamily="34" charset="-122"/>
              </a:rPr>
              <a:t>（标记）</a:t>
            </a:r>
            <a:endParaRPr lang="zh-CN" altLang="en-US" sz="700" b="1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8689" name="TextBox 20"/>
          <p:cNvSpPr txBox="1">
            <a:spLocks noChangeArrowheads="1"/>
          </p:cNvSpPr>
          <p:nvPr/>
        </p:nvSpPr>
        <p:spPr bwMode="auto">
          <a:xfrm>
            <a:off x="4500563" y="3327400"/>
            <a:ext cx="503237" cy="200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700" b="1">
                <a:latin typeface="思源黑体 CN Normal" pitchFamily="34" charset="-122"/>
                <a:ea typeface="思源黑体 CN Normal" pitchFamily="34" charset="-122"/>
              </a:rPr>
              <a:t>抗体药</a:t>
            </a:r>
            <a:endParaRPr lang="zh-CN" altLang="en-US" sz="700" b="1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8690" name="TextBox 21"/>
          <p:cNvSpPr txBox="1">
            <a:spLocks noChangeArrowheads="1"/>
          </p:cNvSpPr>
          <p:nvPr/>
        </p:nvSpPr>
        <p:spPr bwMode="auto">
          <a:xfrm>
            <a:off x="4665663" y="2836863"/>
            <a:ext cx="576262" cy="200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700" b="1">
                <a:latin typeface="思源黑体 CN Normal" pitchFamily="34" charset="-122"/>
                <a:ea typeface="思源黑体 CN Normal" pitchFamily="34" charset="-122"/>
              </a:rPr>
              <a:t>靶标蛋白</a:t>
            </a:r>
            <a:endParaRPr lang="zh-CN" altLang="en-US" sz="700" b="1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8691" name="TextBox 22"/>
          <p:cNvSpPr txBox="1">
            <a:spLocks noChangeArrowheads="1"/>
          </p:cNvSpPr>
          <p:nvPr/>
        </p:nvSpPr>
        <p:spPr bwMode="auto">
          <a:xfrm>
            <a:off x="6156325" y="2787650"/>
            <a:ext cx="863600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700" b="1">
                <a:latin typeface="思源黑体 CN Normal" pitchFamily="34" charset="-122"/>
                <a:ea typeface="思源黑体 CN Normal" pitchFamily="34" charset="-122"/>
              </a:rPr>
              <a:t>抗体药物</a:t>
            </a:r>
            <a:endParaRPr lang="en-US" altLang="zh-CN" sz="700" b="1">
              <a:latin typeface="思源黑体 CN Normal" pitchFamily="34" charset="-122"/>
              <a:ea typeface="思源黑体 CN Normal" pitchFamily="34" charset="-122"/>
            </a:endParaRPr>
          </a:p>
          <a:p>
            <a:pPr algn="ctr"/>
            <a:r>
              <a:rPr lang="zh-CN" altLang="en-US" sz="700" b="1">
                <a:latin typeface="思源黑体 CN Normal" pitchFamily="34" charset="-122"/>
                <a:ea typeface="思源黑体 CN Normal" pitchFamily="34" charset="-122"/>
              </a:rPr>
              <a:t>（血清样品）</a:t>
            </a:r>
            <a:endParaRPr lang="zh-CN" altLang="en-US" sz="700" b="1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8692" name="TextBox 23"/>
          <p:cNvSpPr txBox="1">
            <a:spLocks noChangeArrowheads="1"/>
          </p:cNvSpPr>
          <p:nvPr/>
        </p:nvSpPr>
        <p:spPr bwMode="auto">
          <a:xfrm>
            <a:off x="6659563" y="3235325"/>
            <a:ext cx="792162" cy="200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700" b="1">
                <a:latin typeface="思源黑体 CN Normal" pitchFamily="34" charset="-122"/>
                <a:ea typeface="思源黑体 CN Normal" pitchFamily="34" charset="-122"/>
              </a:rPr>
              <a:t>抗独特型抗体</a:t>
            </a:r>
            <a:r>
              <a:rPr lang="en-US" altLang="zh-CN" sz="700" b="1">
                <a:latin typeface="思源黑体 CN Normal" pitchFamily="34" charset="-122"/>
                <a:ea typeface="思源黑体 CN Normal" pitchFamily="34" charset="-122"/>
              </a:rPr>
              <a:t>A</a:t>
            </a:r>
            <a:endParaRPr lang="zh-CN" altLang="en-US" sz="700" b="1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8693" name="TextBox 25"/>
          <p:cNvSpPr txBox="1">
            <a:spLocks noChangeArrowheads="1"/>
          </p:cNvSpPr>
          <p:nvPr/>
        </p:nvSpPr>
        <p:spPr bwMode="auto">
          <a:xfrm rot="2841742">
            <a:off x="3511550" y="2547938"/>
            <a:ext cx="784225" cy="200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700" b="1" dirty="0">
                <a:latin typeface="思源黑体 CN Medium" pitchFamily="34" charset="-122"/>
                <a:ea typeface="思源黑体 CN Medium" pitchFamily="34" charset="-122"/>
              </a:rPr>
              <a:t>抗独特型抗体</a:t>
            </a:r>
            <a:endParaRPr lang="zh-CN" altLang="en-US" sz="700" b="1" dirty="0">
              <a:latin typeface="思源黑体 CN Medium" pitchFamily="34" charset="-122"/>
              <a:ea typeface="思源黑体 CN Medium" pitchFamily="34" charset="-122"/>
            </a:endParaRPr>
          </a:p>
        </p:txBody>
      </p:sp>
      <p:grpSp>
        <p:nvGrpSpPr>
          <p:cNvPr id="4" name="组合 67"/>
          <p:cNvGrpSpPr/>
          <p:nvPr/>
        </p:nvGrpSpPr>
        <p:grpSpPr bwMode="auto">
          <a:xfrm>
            <a:off x="539750" y="2062163"/>
            <a:ext cx="2339975" cy="2287587"/>
            <a:chOff x="234380" y="1558008"/>
            <a:chExt cx="2339975" cy="2287558"/>
          </a:xfrm>
        </p:grpSpPr>
        <p:sp>
          <p:nvSpPr>
            <p:cNvPr id="26" name="矩形 25"/>
            <p:cNvSpPr/>
            <p:nvPr/>
          </p:nvSpPr>
          <p:spPr>
            <a:xfrm>
              <a:off x="234380" y="3267723"/>
              <a:ext cx="2339975" cy="57784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>
              <a:spAutoFit/>
            </a:bodyPr>
            <a:lstStyle/>
            <a:p>
              <a:pPr algn="ctr" fontAlgn="ctr">
                <a:lnSpc>
                  <a:spcPct val="15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1050" dirty="0">
                  <a:solidFill>
                    <a:srgbClr val="000000"/>
                  </a:solidFill>
                  <a:latin typeface="思源黑体 CN Normal" pitchFamily="34" charset="-122"/>
                  <a:ea typeface="思源黑体 CN Normal" pitchFamily="34" charset="-122"/>
                </a:rPr>
                <a:t>与抗体药结合（</a:t>
              </a:r>
              <a:r>
                <a:rPr lang="en-US" altLang="zh-CN" sz="1050" dirty="0">
                  <a:solidFill>
                    <a:srgbClr val="000000"/>
                  </a:solidFill>
                  <a:latin typeface="思源黑体 CN Normal" pitchFamily="34" charset="-122"/>
                  <a:ea typeface="思源黑体 CN Normal" pitchFamily="34" charset="-122"/>
                </a:rPr>
                <a:t>+</a:t>
              </a:r>
              <a:r>
                <a:rPr lang="zh-CN" altLang="en-US" sz="1050" dirty="0">
                  <a:solidFill>
                    <a:srgbClr val="000000"/>
                  </a:solidFill>
                  <a:latin typeface="思源黑体 CN Normal" pitchFamily="34" charset="-122"/>
                  <a:ea typeface="思源黑体 CN Normal" pitchFamily="34" charset="-122"/>
                </a:rPr>
                <a:t>）；</a:t>
              </a:r>
              <a:endParaRPr lang="en-US" altLang="zh-CN" sz="1050" dirty="0">
                <a:solidFill>
                  <a:srgbClr val="000000"/>
                </a:solidFill>
                <a:latin typeface="思源黑体 CN Normal" pitchFamily="34" charset="-122"/>
                <a:ea typeface="思源黑体 CN Normal" pitchFamily="34" charset="-122"/>
              </a:endParaRPr>
            </a:p>
            <a:p>
              <a:pPr algn="ctr" fontAlgn="ctr">
                <a:lnSpc>
                  <a:spcPct val="15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1050" dirty="0">
                  <a:solidFill>
                    <a:srgbClr val="000000"/>
                  </a:solidFill>
                  <a:latin typeface="思源黑体 CN Normal" pitchFamily="34" charset="-122"/>
                  <a:ea typeface="思源黑体 CN Normal" pitchFamily="34" charset="-122"/>
                </a:rPr>
                <a:t>与同型人</a:t>
              </a:r>
              <a:r>
                <a:rPr lang="en-US" altLang="zh-CN" sz="1050" dirty="0" err="1">
                  <a:solidFill>
                    <a:srgbClr val="000000"/>
                  </a:solidFill>
                  <a:latin typeface="思源黑体 CN Normal" pitchFamily="34" charset="-122"/>
                  <a:ea typeface="思源黑体 CN Normal" pitchFamily="34" charset="-122"/>
                </a:rPr>
                <a:t>IgG</a:t>
              </a:r>
              <a:r>
                <a:rPr lang="en-US" altLang="zh-CN" sz="1050" dirty="0">
                  <a:solidFill>
                    <a:srgbClr val="000000"/>
                  </a:solidFill>
                  <a:latin typeface="思源黑体 CN Normal" pitchFamily="34" charset="-122"/>
                  <a:ea typeface="思源黑体 CN Normal" pitchFamily="34" charset="-122"/>
                </a:rPr>
                <a:t>/</a:t>
              </a:r>
              <a:r>
                <a:rPr lang="zh-CN" altLang="en-US" sz="1050" dirty="0">
                  <a:solidFill>
                    <a:srgbClr val="000000"/>
                  </a:solidFill>
                  <a:latin typeface="思源黑体 CN Normal" pitchFamily="34" charset="-122"/>
                  <a:ea typeface="思源黑体 CN Normal" pitchFamily="34" charset="-122"/>
                </a:rPr>
                <a:t>总人</a:t>
              </a:r>
              <a:r>
                <a:rPr lang="en-US" altLang="zh-CN" sz="1050" dirty="0" err="1">
                  <a:solidFill>
                    <a:srgbClr val="000000"/>
                  </a:solidFill>
                  <a:latin typeface="思源黑体 CN Normal" pitchFamily="34" charset="-122"/>
                  <a:ea typeface="思源黑体 CN Normal" pitchFamily="34" charset="-122"/>
                </a:rPr>
                <a:t>IgG</a:t>
              </a:r>
              <a:r>
                <a:rPr lang="zh-CN" altLang="en-US" sz="1050" dirty="0">
                  <a:solidFill>
                    <a:srgbClr val="000000"/>
                  </a:solidFill>
                  <a:latin typeface="思源黑体 CN Normal" pitchFamily="34" charset="-122"/>
                  <a:ea typeface="思源黑体 CN Normal" pitchFamily="34" charset="-122"/>
                </a:rPr>
                <a:t>结合（</a:t>
              </a:r>
              <a:r>
                <a:rPr lang="en-US" altLang="zh-CN" sz="1050" dirty="0">
                  <a:solidFill>
                    <a:srgbClr val="000000"/>
                  </a:solidFill>
                  <a:latin typeface="思源黑体 CN Normal" pitchFamily="34" charset="-122"/>
                  <a:ea typeface="思源黑体 CN Normal" pitchFamily="34" charset="-122"/>
                </a:rPr>
                <a:t>-</a:t>
              </a:r>
              <a:r>
                <a:rPr lang="zh-CN" altLang="en-US" sz="1050" dirty="0">
                  <a:solidFill>
                    <a:srgbClr val="000000"/>
                  </a:solidFill>
                  <a:latin typeface="思源黑体 CN Normal" pitchFamily="34" charset="-122"/>
                  <a:ea typeface="思源黑体 CN Normal" pitchFamily="34" charset="-122"/>
                </a:rPr>
                <a:t>）</a:t>
              </a:r>
              <a:endParaRPr lang="en-US" altLang="zh-CN" sz="1050" dirty="0">
                <a:solidFill>
                  <a:srgbClr val="000000"/>
                </a:solidFill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28743" name="TextBox 15"/>
            <p:cNvSpPr txBox="1">
              <a:spLocks noChangeArrowheads="1"/>
            </p:cNvSpPr>
            <p:nvPr/>
          </p:nvSpPr>
          <p:spPr bwMode="auto">
            <a:xfrm>
              <a:off x="611188" y="1563686"/>
              <a:ext cx="1152525" cy="20002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700" b="1" dirty="0">
                  <a:latin typeface="思源黑体 CN Normal" pitchFamily="34" charset="-122"/>
                  <a:ea typeface="思源黑体 CN Normal" pitchFamily="34" charset="-122"/>
                </a:rPr>
                <a:t>兔抗小鼠</a:t>
              </a:r>
              <a:r>
                <a:rPr lang="en-US" altLang="zh-CN" sz="700" b="1" dirty="0">
                  <a:latin typeface="思源黑体 CN Normal" pitchFamily="34" charset="-122"/>
                  <a:ea typeface="思源黑体 CN Normal" pitchFamily="34" charset="-122"/>
                </a:rPr>
                <a:t>F(</a:t>
              </a:r>
              <a:r>
                <a:rPr lang="en-US" altLang="zh-CN" sz="700" b="1" dirty="0" err="1">
                  <a:latin typeface="思源黑体 CN Normal" pitchFamily="34" charset="-122"/>
                  <a:ea typeface="思源黑体 CN Normal" pitchFamily="34" charset="-122"/>
                </a:rPr>
                <a:t>ab</a:t>
              </a:r>
              <a:r>
                <a:rPr lang="en-US" altLang="zh-CN" sz="700" b="1" dirty="0">
                  <a:latin typeface="思源黑体 CN Normal" pitchFamily="34" charset="-122"/>
                  <a:ea typeface="思源黑体 CN Normal" pitchFamily="34" charset="-122"/>
                </a:rPr>
                <a:t>)</a:t>
              </a:r>
              <a:r>
                <a:rPr lang="en-US" altLang="zh-CN" sz="700" b="1" baseline="-25000" dirty="0">
                  <a:latin typeface="思源黑体 CN Normal" pitchFamily="34" charset="-122"/>
                  <a:ea typeface="思源黑体 CN Normal" pitchFamily="34" charset="-122"/>
                </a:rPr>
                <a:t>2</a:t>
              </a:r>
              <a:r>
                <a:rPr lang="en-US" altLang="zh-CN" sz="700" b="1" dirty="0">
                  <a:latin typeface="思源黑体 CN Normal" pitchFamily="34" charset="-122"/>
                  <a:ea typeface="思源黑体 CN Normal" pitchFamily="34" charset="-122"/>
                </a:rPr>
                <a:t>/HRP</a:t>
              </a:r>
              <a:endParaRPr lang="zh-CN" altLang="en-US" sz="700" b="1" dirty="0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05818" y="2872441"/>
              <a:ext cx="809625" cy="217484"/>
            </a:xfrm>
            <a:prstGeom prst="snip1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/>
            <a:p>
              <a:pPr>
                <a:buFont typeface="Arial" panose="020B0604020202020204" pitchFamily="34" charset="0"/>
                <a:buNone/>
                <a:defRPr/>
              </a:pPr>
              <a:r>
                <a:rPr lang="zh-CN" altLang="en-US" sz="700" b="1" dirty="0">
                  <a:latin typeface="思源黑体 CN Normal" pitchFamily="34" charset="-122"/>
                  <a:ea typeface="思源黑体 CN Normal" pitchFamily="34" charset="-122"/>
                </a:rPr>
                <a:t>同型对照人</a:t>
              </a:r>
              <a:r>
                <a:rPr lang="en-US" altLang="zh-CN" sz="700" b="1" dirty="0" err="1">
                  <a:latin typeface="思源黑体 CN Normal" pitchFamily="34" charset="-122"/>
                  <a:ea typeface="思源黑体 CN Normal" pitchFamily="34" charset="-122"/>
                </a:rPr>
                <a:t>IgG</a:t>
              </a:r>
              <a:endParaRPr lang="zh-CN" altLang="en-US" sz="700" b="1" dirty="0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28745" name="TextBox 19"/>
            <p:cNvSpPr txBox="1">
              <a:spLocks noChangeArrowheads="1"/>
            </p:cNvSpPr>
            <p:nvPr/>
          </p:nvSpPr>
          <p:spPr bwMode="auto">
            <a:xfrm>
              <a:off x="1447800" y="2895597"/>
              <a:ext cx="504825" cy="20005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700" b="1">
                  <a:latin typeface="思源黑体 CN Normal" pitchFamily="34" charset="-122"/>
                  <a:ea typeface="思源黑体 CN Normal" pitchFamily="34" charset="-122"/>
                </a:rPr>
                <a:t>抗体药</a:t>
              </a:r>
              <a:endParaRPr lang="zh-CN" altLang="en-US" sz="700" b="1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28746" name="TextBox 24"/>
            <p:cNvSpPr txBox="1">
              <a:spLocks noChangeArrowheads="1"/>
            </p:cNvSpPr>
            <p:nvPr/>
          </p:nvSpPr>
          <p:spPr bwMode="auto">
            <a:xfrm rot="2841742">
              <a:off x="484188" y="2035158"/>
              <a:ext cx="784224" cy="20005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700" b="1" dirty="0">
                  <a:latin typeface="思源黑体 CN Medium" pitchFamily="34" charset="-122"/>
                  <a:ea typeface="思源黑体 CN Medium" pitchFamily="34" charset="-122"/>
                </a:rPr>
                <a:t>抗独特型抗体</a:t>
              </a:r>
              <a:endParaRPr lang="zh-CN" altLang="en-US" sz="700" b="1" dirty="0">
                <a:latin typeface="思源黑体 CN Medium" pitchFamily="34" charset="-122"/>
                <a:ea typeface="思源黑体 CN Medium" pitchFamily="34" charset="-122"/>
              </a:endParaRPr>
            </a:p>
          </p:txBody>
        </p:sp>
        <p:grpSp>
          <p:nvGrpSpPr>
            <p:cNvPr id="5" name="组合 12"/>
            <p:cNvGrpSpPr>
              <a:grpSpLocks noChangeAspect="1"/>
            </p:cNvGrpSpPr>
            <p:nvPr/>
          </p:nvGrpSpPr>
          <p:grpSpPr bwMode="auto">
            <a:xfrm>
              <a:off x="1835696" y="2643811"/>
              <a:ext cx="308042" cy="504000"/>
              <a:chOff x="1207459" y="2440042"/>
              <a:chExt cx="594096" cy="774651"/>
            </a:xfrm>
          </p:grpSpPr>
          <p:cxnSp>
            <p:nvCxnSpPr>
              <p:cNvPr id="47" name="直接连接符 46"/>
              <p:cNvCxnSpPr/>
              <p:nvPr/>
            </p:nvCxnSpPr>
            <p:spPr>
              <a:xfrm rot="5400000">
                <a:off x="1250132" y="2963865"/>
                <a:ext cx="500066" cy="1589"/>
              </a:xfrm>
              <a:prstGeom prst="line">
                <a:avLst/>
              </a:prstGeom>
              <a:ln w="76200">
                <a:solidFill>
                  <a:srgbClr val="397F6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/>
            </p:nvCxnSpPr>
            <p:spPr>
              <a:xfrm rot="5400000">
                <a:off x="1515803" y="2440042"/>
                <a:ext cx="285752" cy="285752"/>
              </a:xfrm>
              <a:prstGeom prst="line">
                <a:avLst/>
              </a:prstGeom>
              <a:ln w="76200">
                <a:solidFill>
                  <a:srgbClr val="397F6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/>
              <p:nvPr/>
            </p:nvCxnSpPr>
            <p:spPr>
              <a:xfrm>
                <a:off x="1207459" y="2450674"/>
                <a:ext cx="285752" cy="285752"/>
              </a:xfrm>
              <a:prstGeom prst="line">
                <a:avLst/>
              </a:prstGeom>
              <a:ln w="76200">
                <a:solidFill>
                  <a:srgbClr val="397F6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矩形 31"/>
            <p:cNvSpPr/>
            <p:nvPr/>
          </p:nvSpPr>
          <p:spPr bwMode="auto">
            <a:xfrm>
              <a:off x="683643" y="3075638"/>
              <a:ext cx="1584325" cy="144460"/>
            </a:xfrm>
            <a:prstGeom prst="rect">
              <a:avLst/>
            </a:prstGeom>
            <a:solidFill>
              <a:srgbClr val="CFE9E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Tx/>
                <a:buNone/>
                <a:defRPr/>
              </a:pPr>
              <a:endParaRPr lang="zh-CN" altLang="en-US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grpSp>
          <p:nvGrpSpPr>
            <p:cNvPr id="6" name="组合 12"/>
            <p:cNvGrpSpPr>
              <a:grpSpLocks noChangeAspect="1"/>
            </p:cNvGrpSpPr>
            <p:nvPr/>
          </p:nvGrpSpPr>
          <p:grpSpPr bwMode="auto">
            <a:xfrm rot="8611358">
              <a:off x="1072445" y="2001283"/>
              <a:ext cx="308042" cy="504000"/>
              <a:chOff x="1207459" y="2440042"/>
              <a:chExt cx="594096" cy="774651"/>
            </a:xfrm>
          </p:grpSpPr>
          <p:cxnSp>
            <p:nvCxnSpPr>
              <p:cNvPr id="44" name="直接连接符 43"/>
              <p:cNvCxnSpPr/>
              <p:nvPr/>
            </p:nvCxnSpPr>
            <p:spPr>
              <a:xfrm rot="5400000">
                <a:off x="1250132" y="2963865"/>
                <a:ext cx="500066" cy="1589"/>
              </a:xfrm>
              <a:prstGeom prst="line">
                <a:avLst/>
              </a:prstGeom>
              <a:ln w="76200">
                <a:solidFill>
                  <a:srgbClr val="46999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/>
              <p:nvPr/>
            </p:nvCxnSpPr>
            <p:spPr>
              <a:xfrm rot="5400000">
                <a:off x="1515803" y="2440042"/>
                <a:ext cx="285752" cy="285752"/>
              </a:xfrm>
              <a:prstGeom prst="line">
                <a:avLst/>
              </a:prstGeom>
              <a:ln w="76200">
                <a:solidFill>
                  <a:srgbClr val="46999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>
                <a:off x="1207459" y="2450674"/>
                <a:ext cx="285752" cy="285752"/>
              </a:xfrm>
              <a:prstGeom prst="line">
                <a:avLst/>
              </a:prstGeom>
              <a:ln w="76200">
                <a:solidFill>
                  <a:srgbClr val="46999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组合 12"/>
            <p:cNvGrpSpPr>
              <a:grpSpLocks noChangeAspect="1"/>
            </p:cNvGrpSpPr>
            <p:nvPr/>
          </p:nvGrpSpPr>
          <p:grpSpPr bwMode="auto">
            <a:xfrm rot="-8469657">
              <a:off x="1677842" y="1640681"/>
              <a:ext cx="308042" cy="504000"/>
              <a:chOff x="1207459" y="2440042"/>
              <a:chExt cx="594096" cy="774651"/>
            </a:xfrm>
          </p:grpSpPr>
          <p:cxnSp>
            <p:nvCxnSpPr>
              <p:cNvPr id="40" name="直接连接符 39"/>
              <p:cNvCxnSpPr/>
              <p:nvPr/>
            </p:nvCxnSpPr>
            <p:spPr>
              <a:xfrm rot="5400000">
                <a:off x="1250132" y="2963865"/>
                <a:ext cx="500066" cy="1589"/>
              </a:xfrm>
              <a:prstGeom prst="line">
                <a:avLst/>
              </a:prstGeom>
              <a:ln w="76200">
                <a:solidFill>
                  <a:srgbClr val="4DB787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 rot="5400000">
                <a:off x="1515803" y="2440042"/>
                <a:ext cx="285752" cy="285752"/>
              </a:xfrm>
              <a:prstGeom prst="line">
                <a:avLst/>
              </a:prstGeom>
              <a:ln w="76200">
                <a:solidFill>
                  <a:srgbClr val="4DB787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>
                <a:off x="1207459" y="2450674"/>
                <a:ext cx="285752" cy="285752"/>
              </a:xfrm>
              <a:prstGeom prst="line">
                <a:avLst/>
              </a:prstGeom>
              <a:ln w="76200">
                <a:solidFill>
                  <a:srgbClr val="4DB787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太阳形 34"/>
            <p:cNvSpPr/>
            <p:nvPr/>
          </p:nvSpPr>
          <p:spPr>
            <a:xfrm>
              <a:off x="1896493" y="1558008"/>
              <a:ext cx="238125" cy="236534"/>
            </a:xfrm>
            <a:prstGeom prst="sun">
              <a:avLst/>
            </a:prstGeom>
            <a:solidFill>
              <a:srgbClr val="CFE9E2"/>
            </a:solidFill>
            <a:ln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grpSp>
          <p:nvGrpSpPr>
            <p:cNvPr id="8" name="组合 12"/>
            <p:cNvGrpSpPr>
              <a:grpSpLocks noChangeAspect="1"/>
            </p:cNvGrpSpPr>
            <p:nvPr/>
          </p:nvGrpSpPr>
          <p:grpSpPr bwMode="auto">
            <a:xfrm>
              <a:off x="1061605" y="2751806"/>
              <a:ext cx="198027" cy="324000"/>
              <a:chOff x="1207459" y="2440042"/>
              <a:chExt cx="594096" cy="774651"/>
            </a:xfrm>
          </p:grpSpPr>
          <p:cxnSp>
            <p:nvCxnSpPr>
              <p:cNvPr id="37" name="直接连接符 36"/>
              <p:cNvCxnSpPr/>
              <p:nvPr/>
            </p:nvCxnSpPr>
            <p:spPr>
              <a:xfrm rot="5400000">
                <a:off x="1250132" y="2963865"/>
                <a:ext cx="500066" cy="1589"/>
              </a:xfrm>
              <a:prstGeom prst="line">
                <a:avLst/>
              </a:prstGeom>
              <a:ln w="76200">
                <a:solidFill>
                  <a:srgbClr val="78C2AF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 rot="5400000">
                <a:off x="1515803" y="2440042"/>
                <a:ext cx="285752" cy="285752"/>
              </a:xfrm>
              <a:prstGeom prst="line">
                <a:avLst/>
              </a:prstGeom>
              <a:ln w="76200">
                <a:solidFill>
                  <a:srgbClr val="78C2AF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1207459" y="2450674"/>
                <a:ext cx="285752" cy="285752"/>
              </a:xfrm>
              <a:prstGeom prst="line">
                <a:avLst/>
              </a:prstGeom>
              <a:ln w="76200">
                <a:solidFill>
                  <a:srgbClr val="78C2AF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0" name="矩形 49"/>
          <p:cNvSpPr/>
          <p:nvPr/>
        </p:nvSpPr>
        <p:spPr bwMode="auto">
          <a:xfrm>
            <a:off x="473075" y="1924050"/>
            <a:ext cx="2519363" cy="2519363"/>
          </a:xfrm>
          <a:prstGeom prst="rect">
            <a:avLst/>
          </a:prstGeom>
          <a:noFill/>
          <a:ln w="9525">
            <a:solidFill>
              <a:srgbClr val="6BBDA8"/>
            </a:solidFill>
            <a:prstDash val="lgDashDot"/>
          </a:ln>
          <a:effectLst>
            <a:outerShdw blurRad="50800" dist="38100" dir="2700000" algn="tl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51" name="矩形 50"/>
          <p:cNvSpPr/>
          <p:nvPr/>
        </p:nvSpPr>
        <p:spPr bwMode="auto">
          <a:xfrm>
            <a:off x="3278188" y="1924050"/>
            <a:ext cx="2520950" cy="2519363"/>
          </a:xfrm>
          <a:prstGeom prst="rect">
            <a:avLst/>
          </a:prstGeom>
          <a:noFill/>
          <a:ln w="9525">
            <a:solidFill>
              <a:srgbClr val="6BBDA8"/>
            </a:solidFill>
            <a:prstDash val="lgDashDot"/>
          </a:ln>
          <a:effectLst>
            <a:outerShdw blurRad="50800" dist="38100" dir="2700000" algn="tl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52" name="矩形 51"/>
          <p:cNvSpPr/>
          <p:nvPr/>
        </p:nvSpPr>
        <p:spPr bwMode="auto">
          <a:xfrm>
            <a:off x="6084888" y="1924050"/>
            <a:ext cx="2519362" cy="2519363"/>
          </a:xfrm>
          <a:prstGeom prst="rect">
            <a:avLst/>
          </a:prstGeom>
          <a:noFill/>
          <a:ln w="9525">
            <a:solidFill>
              <a:srgbClr val="6BBDA8"/>
            </a:solidFill>
            <a:prstDash val="lgDashDot"/>
          </a:ln>
          <a:effectLst>
            <a:outerShdw blurRad="50800" dist="38100" dir="2700000" algn="tl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grpSp>
        <p:nvGrpSpPr>
          <p:cNvPr id="9" name="组合 93"/>
          <p:cNvGrpSpPr/>
          <p:nvPr/>
        </p:nvGrpSpPr>
        <p:grpSpPr bwMode="auto">
          <a:xfrm>
            <a:off x="3708400" y="2066925"/>
            <a:ext cx="1584325" cy="1662113"/>
            <a:chOff x="2555776" y="1630017"/>
            <a:chExt cx="1584176" cy="1661813"/>
          </a:xfrm>
        </p:grpSpPr>
        <p:grpSp>
          <p:nvGrpSpPr>
            <p:cNvPr id="10" name="组合 68"/>
            <p:cNvGrpSpPr/>
            <p:nvPr/>
          </p:nvGrpSpPr>
          <p:grpSpPr bwMode="auto">
            <a:xfrm>
              <a:off x="2555776" y="1630017"/>
              <a:ext cx="1584176" cy="1661813"/>
              <a:chOff x="683568" y="1558009"/>
              <a:chExt cx="1584176" cy="1661813"/>
            </a:xfrm>
          </p:grpSpPr>
          <p:grpSp>
            <p:nvGrpSpPr>
              <p:cNvPr id="11" name="组合 12"/>
              <p:cNvGrpSpPr>
                <a:grpSpLocks noChangeAspect="1"/>
              </p:cNvGrpSpPr>
              <p:nvPr/>
            </p:nvGrpSpPr>
            <p:grpSpPr bwMode="auto">
              <a:xfrm>
                <a:off x="1835696" y="2643814"/>
                <a:ext cx="308042" cy="504000"/>
                <a:chOff x="1207459" y="2440042"/>
                <a:chExt cx="594096" cy="774651"/>
              </a:xfrm>
            </p:grpSpPr>
            <p:cxnSp>
              <p:nvCxnSpPr>
                <p:cNvPr id="67" name="直接连接符 66"/>
                <p:cNvCxnSpPr/>
                <p:nvPr/>
              </p:nvCxnSpPr>
              <p:spPr>
                <a:xfrm rot="5400000">
                  <a:off x="1250132" y="2963865"/>
                  <a:ext cx="500066" cy="1589"/>
                </a:xfrm>
                <a:prstGeom prst="line">
                  <a:avLst/>
                </a:prstGeom>
                <a:ln w="76200">
                  <a:solidFill>
                    <a:srgbClr val="397F6D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直接连接符 67"/>
                <p:cNvCxnSpPr/>
                <p:nvPr/>
              </p:nvCxnSpPr>
              <p:spPr>
                <a:xfrm rot="5400000">
                  <a:off x="1515803" y="2440042"/>
                  <a:ext cx="285752" cy="285752"/>
                </a:xfrm>
                <a:prstGeom prst="line">
                  <a:avLst/>
                </a:prstGeom>
                <a:ln w="76200">
                  <a:solidFill>
                    <a:srgbClr val="397F6D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直接连接符 68"/>
                <p:cNvCxnSpPr/>
                <p:nvPr/>
              </p:nvCxnSpPr>
              <p:spPr>
                <a:xfrm>
                  <a:off x="1207459" y="2450674"/>
                  <a:ext cx="285752" cy="285752"/>
                </a:xfrm>
                <a:prstGeom prst="line">
                  <a:avLst/>
                </a:prstGeom>
                <a:ln w="76200">
                  <a:solidFill>
                    <a:srgbClr val="397F6D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7" name="矩形 56"/>
              <p:cNvSpPr/>
              <p:nvPr/>
            </p:nvSpPr>
            <p:spPr bwMode="auto">
              <a:xfrm>
                <a:off x="683568" y="3075386"/>
                <a:ext cx="1584176" cy="144436"/>
              </a:xfrm>
              <a:prstGeom prst="rect">
                <a:avLst/>
              </a:prstGeom>
              <a:solidFill>
                <a:srgbClr val="CFE9E2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Tx/>
                  <a:buNone/>
                  <a:defRPr/>
                </a:pPr>
                <a:endParaRPr lang="zh-CN" altLang="en-US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  <p:grpSp>
            <p:nvGrpSpPr>
              <p:cNvPr id="12" name="组合 12"/>
              <p:cNvGrpSpPr>
                <a:grpSpLocks noChangeAspect="1"/>
              </p:cNvGrpSpPr>
              <p:nvPr/>
            </p:nvGrpSpPr>
            <p:grpSpPr bwMode="auto">
              <a:xfrm rot="8611358">
                <a:off x="1072445" y="2001286"/>
                <a:ext cx="308042" cy="504000"/>
                <a:chOff x="1207459" y="2440042"/>
                <a:chExt cx="594096" cy="774651"/>
              </a:xfrm>
            </p:grpSpPr>
            <p:cxnSp>
              <p:nvCxnSpPr>
                <p:cNvPr id="64" name="直接连接符 63"/>
                <p:cNvCxnSpPr/>
                <p:nvPr/>
              </p:nvCxnSpPr>
              <p:spPr>
                <a:xfrm rot="5400000">
                  <a:off x="1250132" y="2963865"/>
                  <a:ext cx="500066" cy="1589"/>
                </a:xfrm>
                <a:prstGeom prst="line">
                  <a:avLst/>
                </a:prstGeom>
                <a:ln w="76200">
                  <a:solidFill>
                    <a:srgbClr val="46999D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直接连接符 64"/>
                <p:cNvCxnSpPr/>
                <p:nvPr/>
              </p:nvCxnSpPr>
              <p:spPr>
                <a:xfrm rot="5400000">
                  <a:off x="1515803" y="2440042"/>
                  <a:ext cx="285752" cy="285752"/>
                </a:xfrm>
                <a:prstGeom prst="line">
                  <a:avLst/>
                </a:prstGeom>
                <a:ln w="76200">
                  <a:solidFill>
                    <a:srgbClr val="46999D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直接连接符 65"/>
                <p:cNvCxnSpPr/>
                <p:nvPr/>
              </p:nvCxnSpPr>
              <p:spPr>
                <a:xfrm>
                  <a:off x="1207459" y="2450674"/>
                  <a:ext cx="285752" cy="285752"/>
                </a:xfrm>
                <a:prstGeom prst="line">
                  <a:avLst/>
                </a:prstGeom>
                <a:ln w="76200">
                  <a:solidFill>
                    <a:srgbClr val="46999D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" name="组合 12"/>
              <p:cNvGrpSpPr>
                <a:grpSpLocks noChangeAspect="1"/>
              </p:cNvGrpSpPr>
              <p:nvPr/>
            </p:nvGrpSpPr>
            <p:grpSpPr bwMode="auto">
              <a:xfrm rot="-8469657">
                <a:off x="1677842" y="1640683"/>
                <a:ext cx="308042" cy="504000"/>
                <a:chOff x="1207459" y="2440042"/>
                <a:chExt cx="594096" cy="774651"/>
              </a:xfrm>
            </p:grpSpPr>
            <p:cxnSp>
              <p:nvCxnSpPr>
                <p:cNvPr id="61" name="直接连接符 60"/>
                <p:cNvCxnSpPr/>
                <p:nvPr/>
              </p:nvCxnSpPr>
              <p:spPr>
                <a:xfrm rot="5400000">
                  <a:off x="1250132" y="2963865"/>
                  <a:ext cx="500066" cy="1589"/>
                </a:xfrm>
                <a:prstGeom prst="line">
                  <a:avLst/>
                </a:prstGeom>
                <a:ln w="76200">
                  <a:solidFill>
                    <a:srgbClr val="4DB787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直接连接符 61"/>
                <p:cNvCxnSpPr/>
                <p:nvPr/>
              </p:nvCxnSpPr>
              <p:spPr>
                <a:xfrm rot="5400000">
                  <a:off x="1515803" y="2440042"/>
                  <a:ext cx="285752" cy="285752"/>
                </a:xfrm>
                <a:prstGeom prst="line">
                  <a:avLst/>
                </a:prstGeom>
                <a:ln w="76200">
                  <a:solidFill>
                    <a:srgbClr val="4DB787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直接连接符 62"/>
                <p:cNvCxnSpPr/>
                <p:nvPr/>
              </p:nvCxnSpPr>
              <p:spPr>
                <a:xfrm>
                  <a:off x="1207459" y="2450674"/>
                  <a:ext cx="285752" cy="285752"/>
                </a:xfrm>
                <a:prstGeom prst="line">
                  <a:avLst/>
                </a:prstGeom>
                <a:ln w="76200">
                  <a:solidFill>
                    <a:srgbClr val="4DB787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0" name="太阳形 59"/>
              <p:cNvSpPr/>
              <p:nvPr/>
            </p:nvSpPr>
            <p:spPr>
              <a:xfrm>
                <a:off x="1896304" y="1558009"/>
                <a:ext cx="238103" cy="236494"/>
              </a:xfrm>
              <a:prstGeom prst="sun">
                <a:avLst/>
              </a:prstGeom>
              <a:solidFill>
                <a:srgbClr val="CFE9E2"/>
              </a:solidFill>
              <a:ln>
                <a:solidFill>
                  <a:srgbClr val="397F6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</p:grpSp>
        <p:sp>
          <p:nvSpPr>
            <p:cNvPr id="55" name="椭圆 54"/>
            <p:cNvSpPr>
              <a:spLocks noChangeAspect="1"/>
            </p:cNvSpPr>
            <p:nvPr/>
          </p:nvSpPr>
          <p:spPr bwMode="auto">
            <a:xfrm>
              <a:off x="3574855" y="2579171"/>
              <a:ext cx="190482" cy="180942"/>
            </a:xfrm>
            <a:prstGeom prst="ellipse">
              <a:avLst/>
            </a:prstGeom>
            <a:solidFill>
              <a:srgbClr val="78C2AF"/>
            </a:solidFill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Normal" pitchFamily="34" charset="-122"/>
                <a:ea typeface="思源黑体 CN Normal" pitchFamily="34" charset="-122"/>
              </a:endParaRPr>
            </a:p>
          </p:txBody>
        </p:sp>
      </p:grpSp>
      <p:grpSp>
        <p:nvGrpSpPr>
          <p:cNvPr id="14" name="组合 115"/>
          <p:cNvGrpSpPr/>
          <p:nvPr/>
        </p:nvGrpSpPr>
        <p:grpSpPr bwMode="auto">
          <a:xfrm>
            <a:off x="6588125" y="2493963"/>
            <a:ext cx="1584325" cy="1235075"/>
            <a:chOff x="8460432" y="2061567"/>
            <a:chExt cx="1584176" cy="1235892"/>
          </a:xfrm>
        </p:grpSpPr>
        <p:grpSp>
          <p:nvGrpSpPr>
            <p:cNvPr id="16" name="组合 12"/>
            <p:cNvGrpSpPr>
              <a:grpSpLocks noChangeAspect="1"/>
            </p:cNvGrpSpPr>
            <p:nvPr/>
          </p:nvGrpSpPr>
          <p:grpSpPr bwMode="auto">
            <a:xfrm rot="5400000">
              <a:off x="8797107" y="2270199"/>
              <a:ext cx="308042" cy="504000"/>
              <a:chOff x="1207459" y="2440042"/>
              <a:chExt cx="594096" cy="774651"/>
            </a:xfrm>
          </p:grpSpPr>
          <p:cxnSp>
            <p:nvCxnSpPr>
              <p:cNvPr id="82" name="直接连接符 81"/>
              <p:cNvCxnSpPr/>
              <p:nvPr/>
            </p:nvCxnSpPr>
            <p:spPr>
              <a:xfrm rot="5400000">
                <a:off x="1250132" y="2963865"/>
                <a:ext cx="500066" cy="1589"/>
              </a:xfrm>
              <a:prstGeom prst="line">
                <a:avLst/>
              </a:prstGeom>
              <a:ln w="76200">
                <a:solidFill>
                  <a:srgbClr val="397F6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直接连接符 82"/>
              <p:cNvCxnSpPr/>
              <p:nvPr/>
            </p:nvCxnSpPr>
            <p:spPr>
              <a:xfrm rot="5400000">
                <a:off x="1515803" y="2440042"/>
                <a:ext cx="285752" cy="285752"/>
              </a:xfrm>
              <a:prstGeom prst="line">
                <a:avLst/>
              </a:prstGeom>
              <a:ln w="76200">
                <a:solidFill>
                  <a:srgbClr val="397F6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直接连接符 83"/>
              <p:cNvCxnSpPr/>
              <p:nvPr/>
            </p:nvCxnSpPr>
            <p:spPr>
              <a:xfrm>
                <a:off x="1207459" y="2450674"/>
                <a:ext cx="285752" cy="285752"/>
              </a:xfrm>
              <a:prstGeom prst="line">
                <a:avLst/>
              </a:prstGeom>
              <a:ln w="76200">
                <a:solidFill>
                  <a:srgbClr val="397F6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组合 12"/>
            <p:cNvGrpSpPr>
              <a:grpSpLocks noChangeAspect="1"/>
            </p:cNvGrpSpPr>
            <p:nvPr/>
          </p:nvGrpSpPr>
          <p:grpSpPr bwMode="auto">
            <a:xfrm rot="-5400000">
              <a:off x="9284371" y="1963588"/>
              <a:ext cx="308042" cy="504000"/>
              <a:chOff x="1207459" y="2440042"/>
              <a:chExt cx="594096" cy="774651"/>
            </a:xfrm>
          </p:grpSpPr>
          <p:cxnSp>
            <p:nvCxnSpPr>
              <p:cNvPr id="79" name="直接连接符 78"/>
              <p:cNvCxnSpPr/>
              <p:nvPr/>
            </p:nvCxnSpPr>
            <p:spPr>
              <a:xfrm rot="5400000">
                <a:off x="1250132" y="2963865"/>
                <a:ext cx="500066" cy="1589"/>
              </a:xfrm>
              <a:prstGeom prst="line">
                <a:avLst/>
              </a:prstGeom>
              <a:ln w="76200">
                <a:solidFill>
                  <a:srgbClr val="46999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直接连接符 79"/>
              <p:cNvCxnSpPr/>
              <p:nvPr/>
            </p:nvCxnSpPr>
            <p:spPr>
              <a:xfrm rot="5400000">
                <a:off x="1515803" y="2440042"/>
                <a:ext cx="285752" cy="285752"/>
              </a:xfrm>
              <a:prstGeom prst="line">
                <a:avLst/>
              </a:prstGeom>
              <a:ln w="76200">
                <a:solidFill>
                  <a:srgbClr val="46999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接连接符 80"/>
              <p:cNvCxnSpPr/>
              <p:nvPr/>
            </p:nvCxnSpPr>
            <p:spPr>
              <a:xfrm>
                <a:off x="1207459" y="2450674"/>
                <a:ext cx="285752" cy="285752"/>
              </a:xfrm>
              <a:prstGeom prst="line">
                <a:avLst/>
              </a:prstGeom>
              <a:ln w="76200">
                <a:solidFill>
                  <a:srgbClr val="46999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3" name="太阳形 72"/>
            <p:cNvSpPr/>
            <p:nvPr/>
          </p:nvSpPr>
          <p:spPr>
            <a:xfrm>
              <a:off x="9635072" y="2080630"/>
              <a:ext cx="236516" cy="236693"/>
            </a:xfrm>
            <a:prstGeom prst="sun">
              <a:avLst/>
            </a:prstGeom>
            <a:solidFill>
              <a:srgbClr val="CFE9E2"/>
            </a:solidFill>
            <a:ln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grpSp>
          <p:nvGrpSpPr>
            <p:cNvPr id="19" name="组合 12"/>
            <p:cNvGrpSpPr>
              <a:grpSpLocks noChangeAspect="1"/>
            </p:cNvGrpSpPr>
            <p:nvPr/>
          </p:nvGrpSpPr>
          <p:grpSpPr bwMode="auto">
            <a:xfrm>
              <a:off x="9199192" y="2661195"/>
              <a:ext cx="308042" cy="504000"/>
              <a:chOff x="1207459" y="2440042"/>
              <a:chExt cx="594096" cy="774651"/>
            </a:xfrm>
          </p:grpSpPr>
          <p:cxnSp>
            <p:nvCxnSpPr>
              <p:cNvPr id="76" name="直接连接符 75"/>
              <p:cNvCxnSpPr/>
              <p:nvPr/>
            </p:nvCxnSpPr>
            <p:spPr>
              <a:xfrm rot="5400000">
                <a:off x="1250132" y="2963865"/>
                <a:ext cx="500066" cy="1589"/>
              </a:xfrm>
              <a:prstGeom prst="line">
                <a:avLst/>
              </a:prstGeom>
              <a:ln w="76200">
                <a:solidFill>
                  <a:srgbClr val="46999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接连接符 76"/>
              <p:cNvCxnSpPr/>
              <p:nvPr/>
            </p:nvCxnSpPr>
            <p:spPr>
              <a:xfrm rot="5400000">
                <a:off x="1515803" y="2440042"/>
                <a:ext cx="285752" cy="285752"/>
              </a:xfrm>
              <a:prstGeom prst="line">
                <a:avLst/>
              </a:prstGeom>
              <a:ln w="76200">
                <a:solidFill>
                  <a:srgbClr val="46999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直接连接符 77"/>
              <p:cNvCxnSpPr/>
              <p:nvPr/>
            </p:nvCxnSpPr>
            <p:spPr>
              <a:xfrm>
                <a:off x="1207459" y="2450674"/>
                <a:ext cx="285752" cy="285752"/>
              </a:xfrm>
              <a:prstGeom prst="line">
                <a:avLst/>
              </a:prstGeom>
              <a:ln w="76200">
                <a:solidFill>
                  <a:srgbClr val="46999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5" name="矩形 74"/>
            <p:cNvSpPr/>
            <p:nvPr/>
          </p:nvSpPr>
          <p:spPr bwMode="auto">
            <a:xfrm>
              <a:off x="8460432" y="3152900"/>
              <a:ext cx="1584176" cy="144559"/>
            </a:xfrm>
            <a:prstGeom prst="rect">
              <a:avLst/>
            </a:prstGeom>
            <a:solidFill>
              <a:srgbClr val="CFE9E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Tx/>
                <a:buNone/>
                <a:defRPr/>
              </a:pPr>
              <a:endParaRPr lang="zh-CN" altLang="en-US">
                <a:latin typeface="思源黑体 CN Normal" pitchFamily="34" charset="-122"/>
                <a:ea typeface="思源黑体 CN Normal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 bwMode="auto">
          <a:xfrm>
            <a:off x="0" y="123825"/>
            <a:ext cx="3708400" cy="360363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461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pic>
        <p:nvPicPr>
          <p:cNvPr id="31751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950" y="138113"/>
            <a:ext cx="1493838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组合 214"/>
          <p:cNvGrpSpPr/>
          <p:nvPr/>
        </p:nvGrpSpPr>
        <p:grpSpPr bwMode="auto">
          <a:xfrm>
            <a:off x="8316913" y="195263"/>
            <a:ext cx="684212" cy="190500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31753" name="TextBox 2"/>
          <p:cNvSpPr txBox="1">
            <a:spLocks noChangeArrowheads="1"/>
          </p:cNvSpPr>
          <p:nvPr/>
        </p:nvSpPr>
        <p:spPr bwMode="auto">
          <a:xfrm>
            <a:off x="395288" y="792000"/>
            <a:ext cx="531972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多抗</a:t>
            </a:r>
            <a:r>
              <a:rPr lang="en-US" altLang="zh-CN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-1. </a:t>
            </a:r>
            <a:r>
              <a:rPr lang="en-US" altLang="zh-CN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Anti-ID </a:t>
            </a:r>
            <a:r>
              <a:rPr lang="zh-CN" altLang="en-US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多克隆抗体纯化方案</a:t>
            </a:r>
            <a:endParaRPr lang="zh-CN" altLang="en-US" sz="2000" b="1" dirty="0">
              <a:solidFill>
                <a:srgbClr val="377D6C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31754" name="TextBox 51"/>
          <p:cNvSpPr txBox="1">
            <a:spLocks noChangeArrowheads="1"/>
          </p:cNvSpPr>
          <p:nvPr/>
        </p:nvSpPr>
        <p:spPr bwMode="auto">
          <a:xfrm>
            <a:off x="827088" y="3532188"/>
            <a:ext cx="1714500" cy="276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1200" b="1">
                <a:latin typeface="思源黑体 CN Normal" pitchFamily="34" charset="-122"/>
                <a:ea typeface="思源黑体 CN Normal" pitchFamily="34" charset="-122"/>
              </a:rPr>
              <a:t>1. </a:t>
            </a:r>
            <a:r>
              <a:rPr lang="zh-CN" altLang="en-US" sz="1200" b="1">
                <a:latin typeface="思源黑体 CN Normal" pitchFamily="34" charset="-122"/>
                <a:ea typeface="思源黑体 CN Normal" pitchFamily="34" charset="-122"/>
              </a:rPr>
              <a:t>蛋白</a:t>
            </a:r>
            <a:r>
              <a:rPr lang="en-US" altLang="zh-CN" sz="1200" b="1">
                <a:latin typeface="思源黑体 CN Normal" pitchFamily="34" charset="-122"/>
                <a:ea typeface="思源黑体 CN Normal" pitchFamily="34" charset="-122"/>
              </a:rPr>
              <a:t>A</a:t>
            </a:r>
            <a:r>
              <a:rPr lang="zh-CN" altLang="en-US" sz="1200" b="1">
                <a:latin typeface="思源黑体 CN Normal" pitchFamily="34" charset="-122"/>
                <a:ea typeface="思源黑体 CN Normal" pitchFamily="34" charset="-122"/>
              </a:rPr>
              <a:t>捕获总抗体</a:t>
            </a:r>
            <a:endParaRPr lang="zh-CN" altLang="en-US" sz="1200" b="1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31755" name="TextBox 95"/>
          <p:cNvSpPr txBox="1">
            <a:spLocks noChangeArrowheads="1"/>
          </p:cNvSpPr>
          <p:nvPr/>
        </p:nvSpPr>
        <p:spPr bwMode="auto">
          <a:xfrm>
            <a:off x="3059113" y="3532188"/>
            <a:ext cx="1512887" cy="276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1200" b="1">
                <a:latin typeface="思源黑体 CN Normal" pitchFamily="34" charset="-122"/>
                <a:ea typeface="思源黑体 CN Normal" pitchFamily="34" charset="-122"/>
              </a:rPr>
              <a:t>2. </a:t>
            </a:r>
            <a:r>
              <a:rPr lang="zh-CN" altLang="en-US" sz="1200" b="1">
                <a:latin typeface="思源黑体 CN Normal" pitchFamily="34" charset="-122"/>
                <a:ea typeface="思源黑体 CN Normal" pitchFamily="34" charset="-122"/>
              </a:rPr>
              <a:t>免疫原亲和纯化</a:t>
            </a:r>
            <a:endParaRPr lang="zh-CN" altLang="en-US" sz="1200" b="1">
              <a:latin typeface="思源黑体 CN Normal" pitchFamily="34" charset="-122"/>
              <a:ea typeface="思源黑体 CN Normal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 bwMode="auto">
          <a:xfrm rot="16200000" flipH="1">
            <a:off x="2570956" y="2339182"/>
            <a:ext cx="1254125" cy="1588"/>
          </a:xfrm>
          <a:prstGeom prst="line">
            <a:avLst/>
          </a:prstGeom>
          <a:ln w="19050">
            <a:solidFill>
              <a:srgbClr val="78C2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 bwMode="auto">
          <a:xfrm rot="16200000" flipH="1">
            <a:off x="3713162" y="2339976"/>
            <a:ext cx="1254125" cy="0"/>
          </a:xfrm>
          <a:prstGeom prst="line">
            <a:avLst/>
          </a:prstGeom>
          <a:ln w="19050">
            <a:solidFill>
              <a:srgbClr val="78C2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 bwMode="auto">
          <a:xfrm>
            <a:off x="3197225" y="2967038"/>
            <a:ext cx="571500" cy="419100"/>
          </a:xfrm>
          <a:prstGeom prst="line">
            <a:avLst/>
          </a:prstGeom>
          <a:ln>
            <a:solidFill>
              <a:srgbClr val="78C2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 bwMode="auto">
          <a:xfrm flipV="1">
            <a:off x="3768725" y="2967038"/>
            <a:ext cx="571500" cy="419100"/>
          </a:xfrm>
          <a:prstGeom prst="line">
            <a:avLst/>
          </a:prstGeom>
          <a:ln>
            <a:solidFill>
              <a:srgbClr val="78C2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右箭头 18"/>
          <p:cNvSpPr/>
          <p:nvPr/>
        </p:nvSpPr>
        <p:spPr bwMode="auto">
          <a:xfrm>
            <a:off x="3197225" y="1811338"/>
            <a:ext cx="214313" cy="14287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右箭头 19"/>
          <p:cNvSpPr/>
          <p:nvPr/>
        </p:nvSpPr>
        <p:spPr bwMode="auto">
          <a:xfrm>
            <a:off x="3197225" y="2351088"/>
            <a:ext cx="214313" cy="14287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右箭头 20"/>
          <p:cNvSpPr/>
          <p:nvPr/>
        </p:nvSpPr>
        <p:spPr bwMode="auto">
          <a:xfrm rot="10800000">
            <a:off x="4105275" y="2249488"/>
            <a:ext cx="215900" cy="14605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右箭头 21"/>
          <p:cNvSpPr/>
          <p:nvPr/>
        </p:nvSpPr>
        <p:spPr bwMode="auto">
          <a:xfrm rot="10800000">
            <a:off x="4124325" y="2579688"/>
            <a:ext cx="215900" cy="14605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114"/>
          <p:cNvGrpSpPr/>
          <p:nvPr/>
        </p:nvGrpSpPr>
        <p:grpSpPr bwMode="auto">
          <a:xfrm rot="1385783">
            <a:off x="3440113" y="2516188"/>
            <a:ext cx="271462" cy="311150"/>
            <a:chOff x="3357546" y="2714626"/>
            <a:chExt cx="571512" cy="785025"/>
          </a:xfrm>
        </p:grpSpPr>
        <p:cxnSp>
          <p:nvCxnSpPr>
            <p:cNvPr id="24" name="直接连接符 23"/>
            <p:cNvCxnSpPr/>
            <p:nvPr/>
          </p:nvCxnSpPr>
          <p:spPr>
            <a:xfrm rot="5400000">
              <a:off x="3381295" y="2965102"/>
              <a:ext cx="496299" cy="3335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rot="5400000">
              <a:off x="3342982" y="3214465"/>
              <a:ext cx="284170" cy="283371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3640744" y="3214961"/>
              <a:ext cx="280037" cy="284173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右箭头 26"/>
          <p:cNvSpPr/>
          <p:nvPr/>
        </p:nvSpPr>
        <p:spPr bwMode="auto">
          <a:xfrm>
            <a:off x="3197225" y="2700338"/>
            <a:ext cx="214313" cy="14287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8" name="直接连接符 27"/>
          <p:cNvCxnSpPr/>
          <p:nvPr/>
        </p:nvCxnSpPr>
        <p:spPr bwMode="auto">
          <a:xfrm rot="16200000" flipH="1">
            <a:off x="454819" y="2256632"/>
            <a:ext cx="1254125" cy="1587"/>
          </a:xfrm>
          <a:prstGeom prst="line">
            <a:avLst/>
          </a:prstGeom>
          <a:ln w="19050">
            <a:solidFill>
              <a:srgbClr val="78C2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8"/>
          <p:cNvCxnSpPr/>
          <p:nvPr/>
        </p:nvCxnSpPr>
        <p:spPr bwMode="auto">
          <a:xfrm rot="16200000" flipH="1">
            <a:off x="1597025" y="2257426"/>
            <a:ext cx="1254125" cy="0"/>
          </a:xfrm>
          <a:prstGeom prst="line">
            <a:avLst/>
          </a:prstGeom>
          <a:ln w="19050">
            <a:solidFill>
              <a:srgbClr val="78C2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31"/>
          <p:cNvGrpSpPr/>
          <p:nvPr/>
        </p:nvGrpSpPr>
        <p:grpSpPr bwMode="auto">
          <a:xfrm>
            <a:off x="1081087" y="1749690"/>
            <a:ext cx="196204" cy="119592"/>
            <a:chOff x="3857620" y="810000"/>
            <a:chExt cx="245256" cy="142876"/>
          </a:xfrm>
          <a:solidFill>
            <a:schemeClr val="bg1">
              <a:lumMod val="75000"/>
            </a:schemeClr>
          </a:solidFill>
        </p:grpSpPr>
        <p:sp>
          <p:nvSpPr>
            <p:cNvPr id="31" name="矩形 30"/>
            <p:cNvSpPr/>
            <p:nvPr/>
          </p:nvSpPr>
          <p:spPr>
            <a:xfrm>
              <a:off x="3857620" y="857238"/>
              <a:ext cx="142876" cy="45719"/>
            </a:xfrm>
            <a:prstGeom prst="rect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3960000" y="810000"/>
              <a:ext cx="142876" cy="142876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32"/>
          <p:cNvGrpSpPr/>
          <p:nvPr/>
        </p:nvGrpSpPr>
        <p:grpSpPr bwMode="auto">
          <a:xfrm>
            <a:off x="1081087" y="2287852"/>
            <a:ext cx="196204" cy="119592"/>
            <a:chOff x="3857620" y="810000"/>
            <a:chExt cx="245256" cy="142876"/>
          </a:xfrm>
          <a:solidFill>
            <a:schemeClr val="bg1">
              <a:lumMod val="75000"/>
            </a:schemeClr>
          </a:solidFill>
        </p:grpSpPr>
        <p:sp>
          <p:nvSpPr>
            <p:cNvPr id="34" name="矩形 33"/>
            <p:cNvSpPr/>
            <p:nvPr/>
          </p:nvSpPr>
          <p:spPr>
            <a:xfrm>
              <a:off x="3857620" y="857238"/>
              <a:ext cx="142876" cy="45719"/>
            </a:xfrm>
            <a:prstGeom prst="rect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960000" y="810000"/>
              <a:ext cx="142876" cy="142876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38"/>
          <p:cNvGrpSpPr/>
          <p:nvPr/>
        </p:nvGrpSpPr>
        <p:grpSpPr bwMode="auto">
          <a:xfrm flipH="1">
            <a:off x="2026613" y="2025823"/>
            <a:ext cx="196204" cy="119592"/>
            <a:chOff x="3857620" y="810000"/>
            <a:chExt cx="245256" cy="142876"/>
          </a:xfrm>
          <a:solidFill>
            <a:schemeClr val="bg1">
              <a:lumMod val="75000"/>
            </a:schemeClr>
          </a:solidFill>
        </p:grpSpPr>
        <p:sp>
          <p:nvSpPr>
            <p:cNvPr id="37" name="矩形 36"/>
            <p:cNvSpPr/>
            <p:nvPr/>
          </p:nvSpPr>
          <p:spPr>
            <a:xfrm>
              <a:off x="3857620" y="857238"/>
              <a:ext cx="142876" cy="45719"/>
            </a:xfrm>
            <a:prstGeom prst="rect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3960000" y="810000"/>
              <a:ext cx="142876" cy="142876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41"/>
          <p:cNvGrpSpPr/>
          <p:nvPr/>
        </p:nvGrpSpPr>
        <p:grpSpPr bwMode="auto">
          <a:xfrm flipH="1">
            <a:off x="2026613" y="2646628"/>
            <a:ext cx="196204" cy="119592"/>
            <a:chOff x="3857620" y="810000"/>
            <a:chExt cx="245256" cy="142876"/>
          </a:xfrm>
          <a:solidFill>
            <a:schemeClr val="bg1">
              <a:lumMod val="75000"/>
            </a:schemeClr>
          </a:solidFill>
        </p:grpSpPr>
        <p:sp>
          <p:nvSpPr>
            <p:cNvPr id="40" name="矩形 39"/>
            <p:cNvSpPr/>
            <p:nvPr/>
          </p:nvSpPr>
          <p:spPr>
            <a:xfrm>
              <a:off x="3857620" y="857238"/>
              <a:ext cx="142876" cy="45719"/>
            </a:xfrm>
            <a:prstGeom prst="rect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3960000" y="810000"/>
              <a:ext cx="142876" cy="142876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3" name="直接连接符 42"/>
          <p:cNvCxnSpPr/>
          <p:nvPr/>
        </p:nvCxnSpPr>
        <p:spPr bwMode="auto">
          <a:xfrm>
            <a:off x="1081088" y="2884488"/>
            <a:ext cx="571500" cy="419100"/>
          </a:xfrm>
          <a:prstGeom prst="line">
            <a:avLst/>
          </a:prstGeom>
          <a:ln>
            <a:solidFill>
              <a:srgbClr val="78C2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 bwMode="auto">
          <a:xfrm flipV="1">
            <a:off x="1652588" y="2884488"/>
            <a:ext cx="571500" cy="419100"/>
          </a:xfrm>
          <a:prstGeom prst="line">
            <a:avLst/>
          </a:prstGeom>
          <a:ln>
            <a:solidFill>
              <a:srgbClr val="78C2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椭圆 44"/>
          <p:cNvSpPr/>
          <p:nvPr/>
        </p:nvSpPr>
        <p:spPr bwMode="auto">
          <a:xfrm>
            <a:off x="1500188" y="2104231"/>
            <a:ext cx="114300" cy="119063"/>
          </a:xfrm>
          <a:prstGeom prst="ellipse">
            <a:avLst/>
          </a:prstGeom>
          <a:solidFill>
            <a:srgbClr val="78C2A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椭圆 45"/>
          <p:cNvSpPr/>
          <p:nvPr/>
        </p:nvSpPr>
        <p:spPr bwMode="auto">
          <a:xfrm>
            <a:off x="1595438" y="1808956"/>
            <a:ext cx="114300" cy="120650"/>
          </a:xfrm>
          <a:prstGeom prst="ellipse">
            <a:avLst/>
          </a:prstGeom>
          <a:solidFill>
            <a:srgbClr val="78C2A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椭圆 46"/>
          <p:cNvSpPr/>
          <p:nvPr/>
        </p:nvSpPr>
        <p:spPr bwMode="auto">
          <a:xfrm>
            <a:off x="1743075" y="2388394"/>
            <a:ext cx="114300" cy="120650"/>
          </a:xfrm>
          <a:prstGeom prst="ellipse">
            <a:avLst/>
          </a:prstGeom>
          <a:solidFill>
            <a:srgbClr val="78C2A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椭圆 47"/>
          <p:cNvSpPr/>
          <p:nvPr/>
        </p:nvSpPr>
        <p:spPr bwMode="auto">
          <a:xfrm>
            <a:off x="1457325" y="2531269"/>
            <a:ext cx="114300" cy="120650"/>
          </a:xfrm>
          <a:prstGeom prst="ellipse">
            <a:avLst/>
          </a:prstGeom>
          <a:solidFill>
            <a:srgbClr val="78C2A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椭圆 48"/>
          <p:cNvSpPr/>
          <p:nvPr/>
        </p:nvSpPr>
        <p:spPr bwMode="auto">
          <a:xfrm>
            <a:off x="1714500" y="2937669"/>
            <a:ext cx="114300" cy="119062"/>
          </a:xfrm>
          <a:prstGeom prst="ellipse">
            <a:avLst/>
          </a:prstGeom>
          <a:solidFill>
            <a:srgbClr val="78C2A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32"/>
          <p:cNvGrpSpPr/>
          <p:nvPr/>
        </p:nvGrpSpPr>
        <p:grpSpPr bwMode="auto">
          <a:xfrm>
            <a:off x="1071563" y="2746830"/>
            <a:ext cx="196204" cy="119592"/>
            <a:chOff x="3857620" y="810000"/>
            <a:chExt cx="245256" cy="142876"/>
          </a:xfrm>
          <a:solidFill>
            <a:schemeClr val="bg1">
              <a:lumMod val="75000"/>
            </a:schemeClr>
          </a:solidFill>
        </p:grpSpPr>
        <p:sp>
          <p:nvSpPr>
            <p:cNvPr id="51" name="矩形 50"/>
            <p:cNvSpPr/>
            <p:nvPr/>
          </p:nvSpPr>
          <p:spPr>
            <a:xfrm>
              <a:off x="3857620" y="857238"/>
              <a:ext cx="142876" cy="45719"/>
            </a:xfrm>
            <a:prstGeom prst="rect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3960000" y="810000"/>
              <a:ext cx="142876" cy="142876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53" name="直接连接符 52"/>
          <p:cNvCxnSpPr/>
          <p:nvPr/>
        </p:nvCxnSpPr>
        <p:spPr bwMode="auto">
          <a:xfrm rot="16200000" flipH="1">
            <a:off x="4687094" y="2256632"/>
            <a:ext cx="1254125" cy="1587"/>
          </a:xfrm>
          <a:prstGeom prst="line">
            <a:avLst/>
          </a:prstGeom>
          <a:ln w="19050">
            <a:solidFill>
              <a:srgbClr val="78C2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 bwMode="auto">
          <a:xfrm rot="16200000" flipH="1">
            <a:off x="5829300" y="2257426"/>
            <a:ext cx="1254125" cy="0"/>
          </a:xfrm>
          <a:prstGeom prst="line">
            <a:avLst/>
          </a:prstGeom>
          <a:ln w="19050">
            <a:solidFill>
              <a:srgbClr val="78C2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 bwMode="auto">
          <a:xfrm>
            <a:off x="5313363" y="2884488"/>
            <a:ext cx="571500" cy="419100"/>
          </a:xfrm>
          <a:prstGeom prst="line">
            <a:avLst/>
          </a:prstGeom>
          <a:ln>
            <a:solidFill>
              <a:srgbClr val="78C2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 bwMode="auto">
          <a:xfrm flipV="1">
            <a:off x="5884863" y="2884488"/>
            <a:ext cx="571500" cy="419100"/>
          </a:xfrm>
          <a:prstGeom prst="line">
            <a:avLst/>
          </a:prstGeom>
          <a:ln>
            <a:solidFill>
              <a:srgbClr val="78C2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右箭头 56"/>
          <p:cNvSpPr/>
          <p:nvPr/>
        </p:nvSpPr>
        <p:spPr bwMode="auto">
          <a:xfrm>
            <a:off x="5313363" y="1728788"/>
            <a:ext cx="214312" cy="14287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右箭头 57"/>
          <p:cNvSpPr/>
          <p:nvPr/>
        </p:nvSpPr>
        <p:spPr bwMode="auto">
          <a:xfrm>
            <a:off x="5313363" y="2268538"/>
            <a:ext cx="214312" cy="14287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右箭头 58"/>
          <p:cNvSpPr/>
          <p:nvPr/>
        </p:nvSpPr>
        <p:spPr bwMode="auto">
          <a:xfrm rot="10800000">
            <a:off x="6221413" y="2166938"/>
            <a:ext cx="215900" cy="14605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右箭头 59"/>
          <p:cNvSpPr/>
          <p:nvPr/>
        </p:nvSpPr>
        <p:spPr bwMode="auto">
          <a:xfrm rot="10800000">
            <a:off x="6240463" y="2497138"/>
            <a:ext cx="215900" cy="14605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150"/>
          <p:cNvGrpSpPr/>
          <p:nvPr/>
        </p:nvGrpSpPr>
        <p:grpSpPr bwMode="auto">
          <a:xfrm rot="1385783">
            <a:off x="5622281" y="2041021"/>
            <a:ext cx="271462" cy="311150"/>
            <a:chOff x="3357546" y="2714626"/>
            <a:chExt cx="571512" cy="785025"/>
          </a:xfrm>
        </p:grpSpPr>
        <p:cxnSp>
          <p:nvCxnSpPr>
            <p:cNvPr id="62" name="直接连接符 61"/>
            <p:cNvCxnSpPr/>
            <p:nvPr/>
          </p:nvCxnSpPr>
          <p:spPr>
            <a:xfrm rot="5400000">
              <a:off x="3382137" y="2964924"/>
              <a:ext cx="496141" cy="3335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 rot="5400000">
              <a:off x="3354110" y="3213748"/>
              <a:ext cx="280080" cy="280037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>
              <a:off x="3638308" y="3215489"/>
              <a:ext cx="283369" cy="284082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右箭头 64"/>
          <p:cNvSpPr/>
          <p:nvPr/>
        </p:nvSpPr>
        <p:spPr bwMode="auto">
          <a:xfrm>
            <a:off x="5313363" y="2617788"/>
            <a:ext cx="214312" cy="14287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800" name="TextBox 155"/>
          <p:cNvSpPr txBox="1">
            <a:spLocks noChangeArrowheads="1"/>
          </p:cNvSpPr>
          <p:nvPr/>
        </p:nvSpPr>
        <p:spPr bwMode="auto">
          <a:xfrm>
            <a:off x="5230813" y="3532188"/>
            <a:ext cx="1428750" cy="276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1200" b="1">
                <a:latin typeface="思源黑体 CN Normal" pitchFamily="34" charset="-122"/>
                <a:ea typeface="思源黑体 CN Normal" pitchFamily="34" charset="-122"/>
              </a:rPr>
              <a:t>3. </a:t>
            </a:r>
            <a:r>
              <a:rPr lang="zh-CN" altLang="en-US" sz="1200" b="1">
                <a:latin typeface="思源黑体 CN Normal" pitchFamily="34" charset="-122"/>
                <a:ea typeface="思源黑体 CN Normal" pitchFamily="34" charset="-122"/>
              </a:rPr>
              <a:t>总人</a:t>
            </a:r>
            <a:r>
              <a:rPr lang="en-US" altLang="zh-CN" sz="1200" b="1">
                <a:latin typeface="思源黑体 CN Normal" pitchFamily="34" charset="-122"/>
                <a:ea typeface="思源黑体 CN Normal" pitchFamily="34" charset="-122"/>
              </a:rPr>
              <a:t>IgG</a:t>
            </a:r>
            <a:r>
              <a:rPr lang="zh-CN" altLang="en-US" sz="1200" b="1">
                <a:latin typeface="思源黑体 CN Normal" pitchFamily="34" charset="-122"/>
                <a:ea typeface="思源黑体 CN Normal" pitchFamily="34" charset="-122"/>
              </a:rPr>
              <a:t>吸附</a:t>
            </a:r>
            <a:endParaRPr lang="zh-CN" altLang="en-US" sz="1200" b="1">
              <a:latin typeface="思源黑体 CN Normal" pitchFamily="34" charset="-122"/>
              <a:ea typeface="思源黑体 CN Normal" pitchFamily="34" charset="-122"/>
            </a:endParaRPr>
          </a:p>
        </p:txBody>
      </p:sp>
      <p:cxnSp>
        <p:nvCxnSpPr>
          <p:cNvPr id="67" name="直接连接符 66"/>
          <p:cNvCxnSpPr/>
          <p:nvPr/>
        </p:nvCxnSpPr>
        <p:spPr bwMode="auto">
          <a:xfrm rot="16200000" flipH="1">
            <a:off x="6803231" y="2256632"/>
            <a:ext cx="1254125" cy="1588"/>
          </a:xfrm>
          <a:prstGeom prst="line">
            <a:avLst/>
          </a:prstGeom>
          <a:ln w="19050">
            <a:solidFill>
              <a:srgbClr val="78C2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 bwMode="auto">
          <a:xfrm rot="16200000" flipH="1">
            <a:off x="7945437" y="2257426"/>
            <a:ext cx="1254125" cy="0"/>
          </a:xfrm>
          <a:prstGeom prst="line">
            <a:avLst/>
          </a:prstGeom>
          <a:ln w="19050">
            <a:solidFill>
              <a:srgbClr val="78C2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 bwMode="auto">
          <a:xfrm>
            <a:off x="7429500" y="2884488"/>
            <a:ext cx="571500" cy="419100"/>
          </a:xfrm>
          <a:prstGeom prst="line">
            <a:avLst/>
          </a:prstGeom>
          <a:ln>
            <a:solidFill>
              <a:srgbClr val="78C2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 bwMode="auto">
          <a:xfrm flipV="1">
            <a:off x="8001000" y="2884488"/>
            <a:ext cx="571500" cy="419100"/>
          </a:xfrm>
          <a:prstGeom prst="line">
            <a:avLst/>
          </a:prstGeom>
          <a:ln>
            <a:solidFill>
              <a:srgbClr val="78C2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右箭头 70"/>
          <p:cNvSpPr/>
          <p:nvPr/>
        </p:nvSpPr>
        <p:spPr bwMode="auto">
          <a:xfrm>
            <a:off x="7429500" y="1728788"/>
            <a:ext cx="214313" cy="142875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右箭头 71"/>
          <p:cNvSpPr/>
          <p:nvPr/>
        </p:nvSpPr>
        <p:spPr bwMode="auto">
          <a:xfrm>
            <a:off x="7429500" y="2268538"/>
            <a:ext cx="214313" cy="142875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右箭头 72"/>
          <p:cNvSpPr/>
          <p:nvPr/>
        </p:nvSpPr>
        <p:spPr bwMode="auto">
          <a:xfrm rot="10800000">
            <a:off x="8337550" y="2166938"/>
            <a:ext cx="215900" cy="146050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右箭头 73"/>
          <p:cNvSpPr/>
          <p:nvPr/>
        </p:nvSpPr>
        <p:spPr bwMode="auto">
          <a:xfrm rot="10800000">
            <a:off x="8356600" y="2497138"/>
            <a:ext cx="215900" cy="146050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72"/>
          <p:cNvGrpSpPr/>
          <p:nvPr/>
        </p:nvGrpSpPr>
        <p:grpSpPr bwMode="auto">
          <a:xfrm rot="1385783">
            <a:off x="7908925" y="2481263"/>
            <a:ext cx="271463" cy="311150"/>
            <a:chOff x="3357546" y="2714626"/>
            <a:chExt cx="571512" cy="785025"/>
          </a:xfrm>
        </p:grpSpPr>
        <p:cxnSp>
          <p:nvCxnSpPr>
            <p:cNvPr id="76" name="直接连接符 75"/>
            <p:cNvCxnSpPr/>
            <p:nvPr/>
          </p:nvCxnSpPr>
          <p:spPr>
            <a:xfrm rot="5400000">
              <a:off x="3382139" y="2964923"/>
              <a:ext cx="496141" cy="3333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 rot="5400000">
              <a:off x="3354110" y="3213748"/>
              <a:ext cx="280080" cy="280037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/>
          </p:nvCxnSpPr>
          <p:spPr>
            <a:xfrm>
              <a:off x="3638308" y="3215488"/>
              <a:ext cx="283371" cy="284082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右箭头 78"/>
          <p:cNvSpPr/>
          <p:nvPr/>
        </p:nvSpPr>
        <p:spPr bwMode="auto">
          <a:xfrm>
            <a:off x="7429500" y="2617788"/>
            <a:ext cx="214313" cy="142875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811" name="TextBox 177"/>
          <p:cNvSpPr txBox="1">
            <a:spLocks noChangeArrowheads="1"/>
          </p:cNvSpPr>
          <p:nvPr/>
        </p:nvSpPr>
        <p:spPr bwMode="auto">
          <a:xfrm>
            <a:off x="7286625" y="3532188"/>
            <a:ext cx="1428750" cy="276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1200" b="1" dirty="0">
                <a:latin typeface="思源黑体 CN Normal" pitchFamily="34" charset="-122"/>
                <a:ea typeface="思源黑体 CN Normal" pitchFamily="34" charset="-122"/>
              </a:rPr>
              <a:t>4. </a:t>
            </a:r>
            <a:r>
              <a:rPr lang="zh-CN" altLang="en-US" sz="1200" b="1" dirty="0">
                <a:latin typeface="思源黑体 CN Normal" pitchFamily="34" charset="-122"/>
                <a:ea typeface="思源黑体 CN Normal" pitchFamily="34" charset="-122"/>
              </a:rPr>
              <a:t>同型人</a:t>
            </a:r>
            <a:r>
              <a:rPr lang="en-US" altLang="zh-CN" sz="1200" b="1" dirty="0" err="1">
                <a:latin typeface="思源黑体 CN Normal" pitchFamily="34" charset="-122"/>
                <a:ea typeface="思源黑体 CN Normal" pitchFamily="34" charset="-122"/>
              </a:rPr>
              <a:t>IgG</a:t>
            </a:r>
            <a:r>
              <a:rPr lang="zh-CN" altLang="en-US" sz="1200" b="1" dirty="0">
                <a:latin typeface="思源黑体 CN Normal" pitchFamily="34" charset="-122"/>
                <a:ea typeface="思源黑体 CN Normal" pitchFamily="34" charset="-122"/>
              </a:rPr>
              <a:t>吸附</a:t>
            </a:r>
            <a:endParaRPr lang="zh-CN" altLang="en-US" sz="1200" b="1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cxnSp>
        <p:nvCxnSpPr>
          <p:cNvPr id="81" name="直接连接符 80"/>
          <p:cNvCxnSpPr/>
          <p:nvPr/>
        </p:nvCxnSpPr>
        <p:spPr>
          <a:xfrm>
            <a:off x="857250" y="4011613"/>
            <a:ext cx="3571875" cy="1587"/>
          </a:xfrm>
          <a:prstGeom prst="line">
            <a:avLst/>
          </a:prstGeom>
          <a:ln>
            <a:solidFill>
              <a:srgbClr val="47B897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1813" name="TextBox 185"/>
          <p:cNvSpPr txBox="1">
            <a:spLocks noChangeArrowheads="1"/>
          </p:cNvSpPr>
          <p:nvPr/>
        </p:nvSpPr>
        <p:spPr bwMode="auto">
          <a:xfrm>
            <a:off x="2071688" y="4011613"/>
            <a:ext cx="1428750" cy="307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400" b="1" dirty="0">
                <a:solidFill>
                  <a:srgbClr val="47B897"/>
                </a:solidFill>
                <a:latin typeface="思源黑体 CN Normal" pitchFamily="34" charset="-122"/>
                <a:ea typeface="思源黑体 CN Normal" pitchFamily="34" charset="-122"/>
              </a:rPr>
              <a:t>两步纯化法</a:t>
            </a:r>
            <a:endParaRPr lang="zh-CN" altLang="en-US" sz="1400" b="1" dirty="0">
              <a:solidFill>
                <a:srgbClr val="47B897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cxnSp>
        <p:nvCxnSpPr>
          <p:cNvPr id="83" name="直接连接符 82"/>
          <p:cNvCxnSpPr/>
          <p:nvPr/>
        </p:nvCxnSpPr>
        <p:spPr>
          <a:xfrm>
            <a:off x="857250" y="4440238"/>
            <a:ext cx="7929563" cy="71437"/>
          </a:xfrm>
          <a:prstGeom prst="line">
            <a:avLst/>
          </a:prstGeom>
          <a:ln w="38100">
            <a:solidFill>
              <a:srgbClr val="377D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815" name="TextBox 188"/>
          <p:cNvSpPr txBox="1">
            <a:spLocks noChangeArrowheads="1"/>
          </p:cNvSpPr>
          <p:nvPr/>
        </p:nvSpPr>
        <p:spPr bwMode="auto">
          <a:xfrm>
            <a:off x="4429125" y="4471988"/>
            <a:ext cx="1428750" cy="307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4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四步纯化法</a:t>
            </a:r>
            <a:endParaRPr lang="zh-CN" altLang="en-US" sz="1400" b="1" dirty="0">
              <a:solidFill>
                <a:srgbClr val="377D6C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grpSp>
        <p:nvGrpSpPr>
          <p:cNvPr id="12" name="组合 133"/>
          <p:cNvGrpSpPr/>
          <p:nvPr/>
        </p:nvGrpSpPr>
        <p:grpSpPr bwMode="auto">
          <a:xfrm rot="14026868">
            <a:off x="8113617" y="1927669"/>
            <a:ext cx="263525" cy="309562"/>
            <a:chOff x="1930400" y="2376549"/>
            <a:chExt cx="261395" cy="309501"/>
          </a:xfrm>
        </p:grpSpPr>
        <p:cxnSp>
          <p:nvCxnSpPr>
            <p:cNvPr id="86" name="直接连接符 85"/>
            <p:cNvCxnSpPr/>
            <p:nvPr/>
          </p:nvCxnSpPr>
          <p:spPr bwMode="auto">
            <a:xfrm rot="5921565">
              <a:off x="2059777" y="2403467"/>
              <a:ext cx="158719" cy="104558"/>
            </a:xfrm>
            <a:prstGeom prst="line">
              <a:avLst/>
            </a:prstGeom>
            <a:ln w="76200">
              <a:solidFill>
                <a:srgbClr val="4DB78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接连接符 86"/>
            <p:cNvCxnSpPr/>
            <p:nvPr/>
          </p:nvCxnSpPr>
          <p:spPr bwMode="auto">
            <a:xfrm rot="7973891">
              <a:off x="1924867" y="2472575"/>
              <a:ext cx="134911" cy="115647"/>
            </a:xfrm>
            <a:prstGeom prst="line">
              <a:avLst/>
            </a:prstGeom>
            <a:ln w="76200">
              <a:solidFill>
                <a:srgbClr val="4DB78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连接符 87"/>
            <p:cNvCxnSpPr/>
            <p:nvPr/>
          </p:nvCxnSpPr>
          <p:spPr bwMode="auto">
            <a:xfrm rot="2573891">
              <a:off x="2022383" y="2548659"/>
              <a:ext cx="115648" cy="134910"/>
            </a:xfrm>
            <a:prstGeom prst="line">
              <a:avLst/>
            </a:prstGeom>
            <a:ln w="76200">
              <a:solidFill>
                <a:srgbClr val="4DB78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33"/>
          <p:cNvGrpSpPr/>
          <p:nvPr/>
        </p:nvGrpSpPr>
        <p:grpSpPr bwMode="auto">
          <a:xfrm rot="681140">
            <a:off x="1813839" y="2522908"/>
            <a:ext cx="260350" cy="309563"/>
            <a:chOff x="1930400" y="2376549"/>
            <a:chExt cx="261395" cy="309501"/>
          </a:xfrm>
        </p:grpSpPr>
        <p:cxnSp>
          <p:nvCxnSpPr>
            <p:cNvPr id="90" name="直接连接符 89"/>
            <p:cNvCxnSpPr/>
            <p:nvPr/>
          </p:nvCxnSpPr>
          <p:spPr bwMode="auto">
            <a:xfrm rot="5921565">
              <a:off x="2059777" y="2403467"/>
              <a:ext cx="158719" cy="104558"/>
            </a:xfrm>
            <a:prstGeom prst="line">
              <a:avLst/>
            </a:prstGeom>
            <a:ln w="76200">
              <a:solidFill>
                <a:srgbClr val="4DB78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接连接符 90"/>
            <p:cNvCxnSpPr/>
            <p:nvPr/>
          </p:nvCxnSpPr>
          <p:spPr bwMode="auto">
            <a:xfrm rot="7973891">
              <a:off x="1924867" y="2472575"/>
              <a:ext cx="134911" cy="115647"/>
            </a:xfrm>
            <a:prstGeom prst="line">
              <a:avLst/>
            </a:prstGeom>
            <a:ln w="76200">
              <a:solidFill>
                <a:srgbClr val="4DB78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接连接符 91"/>
            <p:cNvCxnSpPr/>
            <p:nvPr/>
          </p:nvCxnSpPr>
          <p:spPr bwMode="auto">
            <a:xfrm rot="2573891">
              <a:off x="2022383" y="2548659"/>
              <a:ext cx="115648" cy="134910"/>
            </a:xfrm>
            <a:prstGeom prst="line">
              <a:avLst/>
            </a:prstGeom>
            <a:ln w="76200">
              <a:solidFill>
                <a:srgbClr val="4DB78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14"/>
          <p:cNvGrpSpPr/>
          <p:nvPr/>
        </p:nvGrpSpPr>
        <p:grpSpPr bwMode="auto">
          <a:xfrm rot="19596263">
            <a:off x="1236920" y="2674497"/>
            <a:ext cx="271463" cy="311150"/>
            <a:chOff x="3357546" y="2714626"/>
            <a:chExt cx="571512" cy="785025"/>
          </a:xfrm>
        </p:grpSpPr>
        <p:cxnSp>
          <p:nvCxnSpPr>
            <p:cNvPr id="94" name="直接连接符 93"/>
            <p:cNvCxnSpPr/>
            <p:nvPr/>
          </p:nvCxnSpPr>
          <p:spPr>
            <a:xfrm rot="5400000">
              <a:off x="3381295" y="2965102"/>
              <a:ext cx="496299" cy="3335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接连接符 94"/>
            <p:cNvCxnSpPr/>
            <p:nvPr/>
          </p:nvCxnSpPr>
          <p:spPr>
            <a:xfrm rot="5400000">
              <a:off x="3342982" y="3214465"/>
              <a:ext cx="284170" cy="283371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接连接符 95"/>
            <p:cNvCxnSpPr/>
            <p:nvPr/>
          </p:nvCxnSpPr>
          <p:spPr>
            <a:xfrm>
              <a:off x="3640744" y="3214961"/>
              <a:ext cx="280037" cy="284173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133"/>
          <p:cNvGrpSpPr/>
          <p:nvPr/>
        </p:nvGrpSpPr>
        <p:grpSpPr bwMode="auto">
          <a:xfrm rot="19965753">
            <a:off x="3900123" y="1997535"/>
            <a:ext cx="260350" cy="309563"/>
            <a:chOff x="1930400" y="2376549"/>
            <a:chExt cx="261395" cy="309501"/>
          </a:xfrm>
        </p:grpSpPr>
        <p:cxnSp>
          <p:nvCxnSpPr>
            <p:cNvPr id="98" name="直接连接符 97"/>
            <p:cNvCxnSpPr/>
            <p:nvPr/>
          </p:nvCxnSpPr>
          <p:spPr bwMode="auto">
            <a:xfrm rot="5921565">
              <a:off x="2059777" y="2403467"/>
              <a:ext cx="158719" cy="104558"/>
            </a:xfrm>
            <a:prstGeom prst="line">
              <a:avLst/>
            </a:prstGeom>
            <a:ln w="76200">
              <a:solidFill>
                <a:srgbClr val="4DB78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接连接符 98"/>
            <p:cNvCxnSpPr/>
            <p:nvPr/>
          </p:nvCxnSpPr>
          <p:spPr bwMode="auto">
            <a:xfrm rot="7973891">
              <a:off x="1924867" y="2472575"/>
              <a:ext cx="134911" cy="115647"/>
            </a:xfrm>
            <a:prstGeom prst="line">
              <a:avLst/>
            </a:prstGeom>
            <a:ln w="76200">
              <a:solidFill>
                <a:srgbClr val="4DB78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接连接符 99"/>
            <p:cNvCxnSpPr/>
            <p:nvPr/>
          </p:nvCxnSpPr>
          <p:spPr bwMode="auto">
            <a:xfrm rot="2573891">
              <a:off x="2022383" y="2548659"/>
              <a:ext cx="115648" cy="134910"/>
            </a:xfrm>
            <a:prstGeom prst="line">
              <a:avLst/>
            </a:prstGeom>
            <a:ln w="76200">
              <a:solidFill>
                <a:srgbClr val="4DB78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133"/>
          <p:cNvGrpSpPr/>
          <p:nvPr/>
        </p:nvGrpSpPr>
        <p:grpSpPr bwMode="auto">
          <a:xfrm rot="18356664">
            <a:off x="5970476" y="1927669"/>
            <a:ext cx="263525" cy="309562"/>
            <a:chOff x="1930400" y="2376549"/>
            <a:chExt cx="261395" cy="309501"/>
          </a:xfrm>
        </p:grpSpPr>
        <p:cxnSp>
          <p:nvCxnSpPr>
            <p:cNvPr id="102" name="直接连接符 101"/>
            <p:cNvCxnSpPr/>
            <p:nvPr/>
          </p:nvCxnSpPr>
          <p:spPr bwMode="auto">
            <a:xfrm rot="5921565">
              <a:off x="2059777" y="2403467"/>
              <a:ext cx="158719" cy="104558"/>
            </a:xfrm>
            <a:prstGeom prst="line">
              <a:avLst/>
            </a:prstGeom>
            <a:ln w="76200">
              <a:solidFill>
                <a:srgbClr val="4DB78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接连接符 102"/>
            <p:cNvCxnSpPr/>
            <p:nvPr/>
          </p:nvCxnSpPr>
          <p:spPr bwMode="auto">
            <a:xfrm rot="7973891">
              <a:off x="1924867" y="2472575"/>
              <a:ext cx="134911" cy="115647"/>
            </a:xfrm>
            <a:prstGeom prst="line">
              <a:avLst/>
            </a:prstGeom>
            <a:ln w="76200">
              <a:solidFill>
                <a:srgbClr val="4DB78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接连接符 103"/>
            <p:cNvCxnSpPr/>
            <p:nvPr/>
          </p:nvCxnSpPr>
          <p:spPr bwMode="auto">
            <a:xfrm rot="2573891">
              <a:off x="2022383" y="2548659"/>
              <a:ext cx="115648" cy="134910"/>
            </a:xfrm>
            <a:prstGeom prst="line">
              <a:avLst/>
            </a:prstGeom>
            <a:ln w="76200">
              <a:solidFill>
                <a:srgbClr val="4DB78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808" name="组合 133"/>
          <p:cNvGrpSpPr/>
          <p:nvPr/>
        </p:nvGrpSpPr>
        <p:grpSpPr bwMode="auto">
          <a:xfrm rot="-5921565">
            <a:off x="3757247" y="2783355"/>
            <a:ext cx="260350" cy="309563"/>
            <a:chOff x="1930400" y="2376549"/>
            <a:chExt cx="261395" cy="309501"/>
          </a:xfrm>
        </p:grpSpPr>
        <p:cxnSp>
          <p:nvCxnSpPr>
            <p:cNvPr id="106" name="直接连接符 105"/>
            <p:cNvCxnSpPr/>
            <p:nvPr/>
          </p:nvCxnSpPr>
          <p:spPr bwMode="auto">
            <a:xfrm rot="5921565">
              <a:off x="2059777" y="2403467"/>
              <a:ext cx="158719" cy="104558"/>
            </a:xfrm>
            <a:prstGeom prst="line">
              <a:avLst/>
            </a:prstGeom>
            <a:ln w="76200">
              <a:solidFill>
                <a:srgbClr val="CFE9E2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接连接符 106"/>
            <p:cNvCxnSpPr/>
            <p:nvPr/>
          </p:nvCxnSpPr>
          <p:spPr bwMode="auto">
            <a:xfrm rot="7973891">
              <a:off x="1924867" y="2472575"/>
              <a:ext cx="134911" cy="115647"/>
            </a:xfrm>
            <a:prstGeom prst="line">
              <a:avLst/>
            </a:prstGeom>
            <a:ln w="76200">
              <a:solidFill>
                <a:srgbClr val="CFE9E2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接连接符 107"/>
            <p:cNvCxnSpPr/>
            <p:nvPr/>
          </p:nvCxnSpPr>
          <p:spPr bwMode="auto">
            <a:xfrm rot="2573891">
              <a:off x="2022383" y="2548659"/>
              <a:ext cx="115648" cy="134910"/>
            </a:xfrm>
            <a:prstGeom prst="line">
              <a:avLst/>
            </a:prstGeom>
            <a:ln w="76200">
              <a:solidFill>
                <a:srgbClr val="CFE9E2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809" name="组合 133"/>
          <p:cNvGrpSpPr/>
          <p:nvPr/>
        </p:nvGrpSpPr>
        <p:grpSpPr bwMode="auto">
          <a:xfrm rot="-1376235">
            <a:off x="1741488" y="1887538"/>
            <a:ext cx="261937" cy="307975"/>
            <a:chOff x="1930400" y="2376549"/>
            <a:chExt cx="261395" cy="309501"/>
          </a:xfrm>
        </p:grpSpPr>
        <p:cxnSp>
          <p:nvCxnSpPr>
            <p:cNvPr id="110" name="直接连接符 109"/>
            <p:cNvCxnSpPr/>
            <p:nvPr/>
          </p:nvCxnSpPr>
          <p:spPr bwMode="auto">
            <a:xfrm rot="5921565">
              <a:off x="2059777" y="2403467"/>
              <a:ext cx="158719" cy="104558"/>
            </a:xfrm>
            <a:prstGeom prst="line">
              <a:avLst/>
            </a:prstGeom>
            <a:ln w="76200">
              <a:solidFill>
                <a:srgbClr val="CFE9E2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/>
            <p:cNvCxnSpPr/>
            <p:nvPr/>
          </p:nvCxnSpPr>
          <p:spPr bwMode="auto">
            <a:xfrm rot="7973891">
              <a:off x="1924867" y="2472575"/>
              <a:ext cx="134911" cy="115647"/>
            </a:xfrm>
            <a:prstGeom prst="line">
              <a:avLst/>
            </a:prstGeom>
            <a:ln w="76200">
              <a:solidFill>
                <a:srgbClr val="CFE9E2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/>
            <p:nvPr/>
          </p:nvCxnSpPr>
          <p:spPr bwMode="auto">
            <a:xfrm rot="2573891">
              <a:off x="2022383" y="2548659"/>
              <a:ext cx="115648" cy="134910"/>
            </a:xfrm>
            <a:prstGeom prst="line">
              <a:avLst/>
            </a:prstGeom>
            <a:ln w="76200">
              <a:solidFill>
                <a:srgbClr val="CFE9E2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810" name="组合 114"/>
          <p:cNvGrpSpPr/>
          <p:nvPr/>
        </p:nvGrpSpPr>
        <p:grpSpPr bwMode="auto">
          <a:xfrm rot="1385783">
            <a:off x="1195388" y="1770063"/>
            <a:ext cx="271462" cy="311150"/>
            <a:chOff x="3357546" y="2714626"/>
            <a:chExt cx="571512" cy="785025"/>
          </a:xfrm>
        </p:grpSpPr>
        <p:cxnSp>
          <p:nvCxnSpPr>
            <p:cNvPr id="114" name="直接连接符 113"/>
            <p:cNvCxnSpPr/>
            <p:nvPr/>
          </p:nvCxnSpPr>
          <p:spPr>
            <a:xfrm rot="5400000">
              <a:off x="3381295" y="2965102"/>
              <a:ext cx="496299" cy="3335"/>
            </a:xfrm>
            <a:prstGeom prst="line">
              <a:avLst/>
            </a:prstGeom>
            <a:ln w="76200">
              <a:solidFill>
                <a:srgbClr val="BADEE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 rot="5400000">
              <a:off x="3342982" y="3214465"/>
              <a:ext cx="284170" cy="283371"/>
            </a:xfrm>
            <a:prstGeom prst="line">
              <a:avLst/>
            </a:prstGeom>
            <a:ln w="76200">
              <a:solidFill>
                <a:srgbClr val="BADEE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>
              <a:off x="3640744" y="3214961"/>
              <a:ext cx="280037" cy="284173"/>
            </a:xfrm>
            <a:prstGeom prst="line">
              <a:avLst/>
            </a:prstGeom>
            <a:ln w="76200">
              <a:solidFill>
                <a:srgbClr val="BADEE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812" name="组合 114"/>
          <p:cNvGrpSpPr/>
          <p:nvPr/>
        </p:nvGrpSpPr>
        <p:grpSpPr bwMode="auto">
          <a:xfrm rot="1385783">
            <a:off x="1204913" y="2255838"/>
            <a:ext cx="271462" cy="311150"/>
            <a:chOff x="3357546" y="2714626"/>
            <a:chExt cx="571512" cy="785025"/>
          </a:xfrm>
        </p:grpSpPr>
        <p:cxnSp>
          <p:nvCxnSpPr>
            <p:cNvPr id="118" name="直接连接符 117"/>
            <p:cNvCxnSpPr/>
            <p:nvPr/>
          </p:nvCxnSpPr>
          <p:spPr>
            <a:xfrm rot="5400000">
              <a:off x="3381295" y="2965102"/>
              <a:ext cx="496299" cy="3335"/>
            </a:xfrm>
            <a:prstGeom prst="line">
              <a:avLst/>
            </a:prstGeom>
            <a:ln w="76200">
              <a:solidFill>
                <a:srgbClr val="46999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接连接符 118"/>
            <p:cNvCxnSpPr/>
            <p:nvPr/>
          </p:nvCxnSpPr>
          <p:spPr>
            <a:xfrm rot="5400000">
              <a:off x="3342982" y="3214465"/>
              <a:ext cx="284170" cy="283371"/>
            </a:xfrm>
            <a:prstGeom prst="line">
              <a:avLst/>
            </a:prstGeom>
            <a:ln w="76200">
              <a:solidFill>
                <a:srgbClr val="46999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连接符 119"/>
            <p:cNvCxnSpPr/>
            <p:nvPr/>
          </p:nvCxnSpPr>
          <p:spPr>
            <a:xfrm>
              <a:off x="3640744" y="3214961"/>
              <a:ext cx="280037" cy="284173"/>
            </a:xfrm>
            <a:prstGeom prst="line">
              <a:avLst/>
            </a:prstGeom>
            <a:ln w="76200">
              <a:solidFill>
                <a:srgbClr val="46999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814" name="组合 114"/>
          <p:cNvGrpSpPr/>
          <p:nvPr/>
        </p:nvGrpSpPr>
        <p:grpSpPr bwMode="auto">
          <a:xfrm rot="1385783">
            <a:off x="3430588" y="2058988"/>
            <a:ext cx="271462" cy="311150"/>
            <a:chOff x="3357546" y="2714626"/>
            <a:chExt cx="571512" cy="785025"/>
          </a:xfrm>
        </p:grpSpPr>
        <p:cxnSp>
          <p:nvCxnSpPr>
            <p:cNvPr id="122" name="直接连接符 121"/>
            <p:cNvCxnSpPr/>
            <p:nvPr/>
          </p:nvCxnSpPr>
          <p:spPr>
            <a:xfrm rot="5400000">
              <a:off x="3381295" y="2965102"/>
              <a:ext cx="496299" cy="3335"/>
            </a:xfrm>
            <a:prstGeom prst="line">
              <a:avLst/>
            </a:prstGeom>
            <a:ln w="76200">
              <a:solidFill>
                <a:srgbClr val="46999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接连接符 122"/>
            <p:cNvCxnSpPr/>
            <p:nvPr/>
          </p:nvCxnSpPr>
          <p:spPr>
            <a:xfrm rot="5400000">
              <a:off x="3342982" y="3214465"/>
              <a:ext cx="284170" cy="283371"/>
            </a:xfrm>
            <a:prstGeom prst="line">
              <a:avLst/>
            </a:prstGeom>
            <a:ln w="76200">
              <a:solidFill>
                <a:srgbClr val="46999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接连接符 123"/>
            <p:cNvCxnSpPr/>
            <p:nvPr/>
          </p:nvCxnSpPr>
          <p:spPr>
            <a:xfrm>
              <a:off x="3640744" y="3214961"/>
              <a:ext cx="280037" cy="284173"/>
            </a:xfrm>
            <a:prstGeom prst="line">
              <a:avLst/>
            </a:prstGeom>
            <a:ln w="76200">
              <a:solidFill>
                <a:srgbClr val="46999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816" name="组合 114"/>
          <p:cNvGrpSpPr/>
          <p:nvPr/>
        </p:nvGrpSpPr>
        <p:grpSpPr bwMode="auto">
          <a:xfrm rot="1385783">
            <a:off x="3622018" y="1683830"/>
            <a:ext cx="271463" cy="311150"/>
            <a:chOff x="3357546" y="2714626"/>
            <a:chExt cx="571512" cy="785025"/>
          </a:xfrm>
        </p:grpSpPr>
        <p:cxnSp>
          <p:nvCxnSpPr>
            <p:cNvPr id="126" name="直接连接符 125"/>
            <p:cNvCxnSpPr/>
            <p:nvPr/>
          </p:nvCxnSpPr>
          <p:spPr>
            <a:xfrm rot="5400000">
              <a:off x="3381295" y="2965102"/>
              <a:ext cx="496299" cy="3335"/>
            </a:xfrm>
            <a:prstGeom prst="line">
              <a:avLst/>
            </a:prstGeom>
            <a:ln w="76200">
              <a:solidFill>
                <a:srgbClr val="BADEE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直接连接符 126"/>
            <p:cNvCxnSpPr/>
            <p:nvPr/>
          </p:nvCxnSpPr>
          <p:spPr>
            <a:xfrm rot="5400000">
              <a:off x="3342982" y="3214465"/>
              <a:ext cx="284170" cy="283371"/>
            </a:xfrm>
            <a:prstGeom prst="line">
              <a:avLst/>
            </a:prstGeom>
            <a:ln w="76200">
              <a:solidFill>
                <a:srgbClr val="BADEE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直接连接符 127"/>
            <p:cNvCxnSpPr/>
            <p:nvPr/>
          </p:nvCxnSpPr>
          <p:spPr>
            <a:xfrm>
              <a:off x="3640744" y="3214961"/>
              <a:ext cx="280037" cy="284173"/>
            </a:xfrm>
            <a:prstGeom prst="line">
              <a:avLst/>
            </a:prstGeom>
            <a:ln w="76200">
              <a:solidFill>
                <a:srgbClr val="BADEE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817" name="组合 114"/>
          <p:cNvGrpSpPr/>
          <p:nvPr/>
        </p:nvGrpSpPr>
        <p:grpSpPr bwMode="auto">
          <a:xfrm rot="20683653">
            <a:off x="5679758" y="2602008"/>
            <a:ext cx="271462" cy="311150"/>
            <a:chOff x="3357546" y="2714626"/>
            <a:chExt cx="571512" cy="785025"/>
          </a:xfrm>
        </p:grpSpPr>
        <p:cxnSp>
          <p:nvCxnSpPr>
            <p:cNvPr id="130" name="直接连接符 129"/>
            <p:cNvCxnSpPr/>
            <p:nvPr/>
          </p:nvCxnSpPr>
          <p:spPr>
            <a:xfrm rot="5400000">
              <a:off x="3381295" y="2965102"/>
              <a:ext cx="496299" cy="3335"/>
            </a:xfrm>
            <a:prstGeom prst="line">
              <a:avLst/>
            </a:prstGeom>
            <a:ln w="76200">
              <a:solidFill>
                <a:srgbClr val="46999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直接连接符 130"/>
            <p:cNvCxnSpPr/>
            <p:nvPr/>
          </p:nvCxnSpPr>
          <p:spPr>
            <a:xfrm rot="5400000">
              <a:off x="3342982" y="3214465"/>
              <a:ext cx="284170" cy="283371"/>
            </a:xfrm>
            <a:prstGeom prst="line">
              <a:avLst/>
            </a:prstGeom>
            <a:ln w="76200">
              <a:solidFill>
                <a:srgbClr val="46999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接连接符 131"/>
            <p:cNvCxnSpPr/>
            <p:nvPr/>
          </p:nvCxnSpPr>
          <p:spPr>
            <a:xfrm>
              <a:off x="3640744" y="3214961"/>
              <a:ext cx="280037" cy="284173"/>
            </a:xfrm>
            <a:prstGeom prst="line">
              <a:avLst/>
            </a:prstGeom>
            <a:ln w="76200">
              <a:solidFill>
                <a:srgbClr val="46999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 bwMode="auto">
          <a:xfrm>
            <a:off x="0" y="123825"/>
            <a:ext cx="3708400" cy="360363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461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pic>
        <p:nvPicPr>
          <p:cNvPr id="32775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950" y="138113"/>
            <a:ext cx="1493838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组合 214"/>
          <p:cNvGrpSpPr/>
          <p:nvPr/>
        </p:nvGrpSpPr>
        <p:grpSpPr bwMode="auto">
          <a:xfrm>
            <a:off x="8316913" y="195263"/>
            <a:ext cx="684212" cy="190500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32777" name="TextBox 2"/>
          <p:cNvSpPr txBox="1">
            <a:spLocks noChangeArrowheads="1"/>
          </p:cNvSpPr>
          <p:nvPr/>
        </p:nvSpPr>
        <p:spPr bwMode="auto">
          <a:xfrm>
            <a:off x="395288" y="792000"/>
            <a:ext cx="6248414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多抗</a:t>
            </a:r>
            <a:r>
              <a:rPr lang="en-US" altLang="zh-CN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-2. </a:t>
            </a:r>
            <a:r>
              <a:rPr lang="en-US" altLang="zh-CN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Anti-ID </a:t>
            </a:r>
            <a:r>
              <a:rPr lang="zh-CN" altLang="en-US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多克隆抗体不同纯化方式的选择</a:t>
            </a:r>
            <a:endParaRPr lang="zh-CN" altLang="en-US" sz="2000" b="1" dirty="0">
              <a:solidFill>
                <a:srgbClr val="377D6C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graphicFrame>
        <p:nvGraphicFramePr>
          <p:cNvPr id="13" name="图示 12"/>
          <p:cNvGraphicFramePr/>
          <p:nvPr/>
        </p:nvGraphicFramePr>
        <p:xfrm>
          <a:off x="-476264" y="1577718"/>
          <a:ext cx="4119570" cy="3175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000375" y="1609725"/>
            <a:ext cx="3429013" cy="766167"/>
          </a:xfrm>
          <a:prstGeom prst="roundRect">
            <a:avLst/>
          </a:prstGeom>
          <a:ln>
            <a:solidFill>
              <a:srgbClr val="377D6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latin typeface="思源黑体 CN Normal" pitchFamily="34" charset="-122"/>
                <a:ea typeface="思源黑体 CN Normal" pitchFamily="34" charset="-122"/>
              </a:rPr>
              <a:t>可以检测总抗体</a:t>
            </a:r>
            <a:endParaRPr lang="en-US" altLang="zh-CN" sz="1400" dirty="0">
              <a:latin typeface="思源黑体 CN Normal" pitchFamily="34" charset="-122"/>
              <a:ea typeface="思源黑体 CN Normal" pitchFamily="34" charset="-122"/>
            </a:endParaRPr>
          </a:p>
          <a:p>
            <a:pPr algn="ctr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1200" dirty="0">
                <a:latin typeface="思源黑体 CN Normal" pitchFamily="34" charset="-122"/>
                <a:ea typeface="思源黑体 CN Normal" pitchFamily="34" charset="-122"/>
              </a:rPr>
              <a:t>针对非功能区的抗体也</a:t>
            </a:r>
            <a:r>
              <a:rPr lang="zh-CN" altLang="en-US" sz="1200" dirty="0" smtClean="0">
                <a:latin typeface="思源黑体 CN Normal" pitchFamily="34" charset="-122"/>
                <a:ea typeface="思源黑体 CN Normal" pitchFamily="34" charset="-122"/>
              </a:rPr>
              <a:t>可能产生不良影响</a:t>
            </a:r>
            <a:endParaRPr lang="zh-CN" altLang="en-US" sz="1200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79763" y="3543300"/>
            <a:ext cx="3000375" cy="460375"/>
          </a:xfrm>
          <a:prstGeom prst="roundRect">
            <a:avLst/>
          </a:prstGeom>
          <a:ln>
            <a:solidFill>
              <a:srgbClr val="377D6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latin typeface="思源黑体 CN Normal" pitchFamily="34" charset="-122"/>
                <a:ea typeface="思源黑体 CN Normal" pitchFamily="34" charset="-122"/>
              </a:rPr>
              <a:t>可以有目的的使用功能区抗体验证</a:t>
            </a:r>
            <a:endParaRPr lang="zh-CN" altLang="en-US" sz="1400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6" name="右箭头 15"/>
          <p:cNvSpPr/>
          <p:nvPr/>
        </p:nvSpPr>
        <p:spPr>
          <a:xfrm>
            <a:off x="2571750" y="1928813"/>
            <a:ext cx="323850" cy="179387"/>
          </a:xfrm>
          <a:prstGeom prst="rightArrow">
            <a:avLst/>
          </a:prstGeom>
          <a:solidFill>
            <a:srgbClr val="377D6C"/>
          </a:solidFill>
          <a:ln>
            <a:solidFill>
              <a:srgbClr val="377D6C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17" name="右箭头 16"/>
          <p:cNvSpPr/>
          <p:nvPr/>
        </p:nvSpPr>
        <p:spPr>
          <a:xfrm>
            <a:off x="6543675" y="1928813"/>
            <a:ext cx="323850" cy="179387"/>
          </a:xfrm>
          <a:prstGeom prst="rightArrow">
            <a:avLst/>
          </a:prstGeom>
          <a:solidFill>
            <a:srgbClr val="377D6C"/>
          </a:solidFill>
          <a:ln>
            <a:solidFill>
              <a:srgbClr val="377D6C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18" name="右箭头 17"/>
          <p:cNvSpPr/>
          <p:nvPr/>
        </p:nvSpPr>
        <p:spPr>
          <a:xfrm rot="1770212">
            <a:off x="2560638" y="3187700"/>
            <a:ext cx="323850" cy="180975"/>
          </a:xfrm>
          <a:prstGeom prst="rightArrow">
            <a:avLst/>
          </a:prstGeom>
          <a:solidFill>
            <a:srgbClr val="377D6C"/>
          </a:solidFill>
          <a:ln>
            <a:solidFill>
              <a:srgbClr val="377D6C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19" name="右箭头 18"/>
          <p:cNvSpPr/>
          <p:nvPr/>
        </p:nvSpPr>
        <p:spPr>
          <a:xfrm rot="20162350">
            <a:off x="2578100" y="4171950"/>
            <a:ext cx="323850" cy="179388"/>
          </a:xfrm>
          <a:prstGeom prst="rightArrow">
            <a:avLst/>
          </a:prstGeom>
          <a:solidFill>
            <a:srgbClr val="377D6C"/>
          </a:solidFill>
          <a:ln>
            <a:solidFill>
              <a:srgbClr val="377D6C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20" name="右箭头 19"/>
          <p:cNvSpPr/>
          <p:nvPr/>
        </p:nvSpPr>
        <p:spPr>
          <a:xfrm>
            <a:off x="6543675" y="3684588"/>
            <a:ext cx="323850" cy="179387"/>
          </a:xfrm>
          <a:prstGeom prst="rightArrow">
            <a:avLst/>
          </a:prstGeom>
          <a:solidFill>
            <a:srgbClr val="377D6C"/>
          </a:solidFill>
          <a:ln>
            <a:solidFill>
              <a:srgbClr val="377D6C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32786" name="TextBox 14"/>
          <p:cNvSpPr txBox="1">
            <a:spLocks noChangeArrowheads="1"/>
          </p:cNvSpPr>
          <p:nvPr/>
        </p:nvSpPr>
        <p:spPr bwMode="auto">
          <a:xfrm>
            <a:off x="2916238" y="4608513"/>
            <a:ext cx="4319587" cy="3397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600" i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  <a:sym typeface="Wingdings" panose="05000000000000000000" pitchFamily="2" charset="2"/>
              </a:rPr>
              <a:t> </a:t>
            </a:r>
            <a:r>
              <a:rPr lang="zh-CN" altLang="en-US" sz="1200" i="1" dirty="0">
                <a:latin typeface="思源黑体 CN Normal" pitchFamily="34" charset="-122"/>
                <a:ea typeface="思源黑体 CN Normal" pitchFamily="34" charset="-122"/>
              </a:rPr>
              <a:t>根据实验阶段、实验需求的不同有针对性的选择纯化方式</a:t>
            </a:r>
            <a:endParaRPr lang="zh-CN" altLang="en-US" sz="1200" i="1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037388" y="1789113"/>
            <a:ext cx="1562100" cy="458787"/>
          </a:xfrm>
          <a:prstGeom prst="roundRect">
            <a:avLst/>
          </a:prstGeom>
          <a:ln>
            <a:solidFill>
              <a:srgbClr val="377D6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latin typeface="思源黑体 CN Normal" pitchFamily="34" charset="-122"/>
                <a:ea typeface="思源黑体 CN Normal" pitchFamily="34" charset="-122"/>
              </a:rPr>
              <a:t>两步纯化法</a:t>
            </a:r>
            <a:endParaRPr lang="zh-CN" altLang="en-US" sz="1400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037388" y="3543300"/>
            <a:ext cx="1562100" cy="460375"/>
          </a:xfrm>
          <a:prstGeom prst="roundRect">
            <a:avLst/>
          </a:prstGeom>
          <a:ln>
            <a:solidFill>
              <a:srgbClr val="377D6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latin typeface="思源黑体 CN Normal" pitchFamily="34" charset="-122"/>
                <a:ea typeface="思源黑体 CN Normal" pitchFamily="34" charset="-122"/>
              </a:rPr>
              <a:t>四步纯化法</a:t>
            </a:r>
            <a:endParaRPr lang="zh-CN" altLang="en-US" sz="1400" dirty="0">
              <a:latin typeface="思源黑体 CN Normal" pitchFamily="34" charset="-122"/>
              <a:ea typeface="思源黑体 CN Normal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grpSp>
        <p:nvGrpSpPr>
          <p:cNvPr id="3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TextBox 2"/>
          <p:cNvSpPr txBox="1">
            <a:spLocks noChangeArrowheads="1"/>
          </p:cNvSpPr>
          <p:nvPr/>
        </p:nvSpPr>
        <p:spPr bwMode="auto">
          <a:xfrm>
            <a:off x="0" y="500048"/>
            <a:ext cx="7072312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000" b="1" dirty="0">
                <a:solidFill>
                  <a:srgbClr val="377D6C"/>
                </a:solidFill>
                <a:latin typeface="思源黑体 CN Light" pitchFamily="34" charset="-122"/>
                <a:ea typeface="思源黑体 CN Light" pitchFamily="34" charset="-122"/>
              </a:rPr>
              <a:t>Anti-ID </a:t>
            </a:r>
            <a:r>
              <a:rPr lang="zh-CN" altLang="en-US" sz="2000" b="1" dirty="0" smtClean="0">
                <a:solidFill>
                  <a:srgbClr val="377D6C"/>
                </a:solidFill>
                <a:latin typeface="思源黑体 CN Light" pitchFamily="34" charset="-122"/>
                <a:ea typeface="思源黑体 CN Light" pitchFamily="34" charset="-122"/>
              </a:rPr>
              <a:t>相关试剂盒开发流程</a:t>
            </a:r>
            <a:endParaRPr lang="zh-CN" altLang="en-US" sz="2000" b="1" dirty="0">
              <a:solidFill>
                <a:srgbClr val="377D6C"/>
              </a:solidFill>
              <a:latin typeface="思源黑体 CN Light" pitchFamily="34" charset="-122"/>
              <a:ea typeface="思源黑体 CN Light" pitchFamily="34" charset="-122"/>
            </a:endParaRPr>
          </a:p>
        </p:txBody>
      </p:sp>
      <p:pic>
        <p:nvPicPr>
          <p:cNvPr id="68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950" y="138113"/>
            <a:ext cx="1493838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9" name="组合 68"/>
          <p:cNvGrpSpPr/>
          <p:nvPr/>
        </p:nvGrpSpPr>
        <p:grpSpPr>
          <a:xfrm>
            <a:off x="2786050" y="627134"/>
            <a:ext cx="4810286" cy="4516368"/>
            <a:chOff x="500042" y="3553554"/>
            <a:chExt cx="5286412" cy="5233256"/>
          </a:xfrm>
        </p:grpSpPr>
        <p:grpSp>
          <p:nvGrpSpPr>
            <p:cNvPr id="70" name="组合 4"/>
            <p:cNvGrpSpPr/>
            <p:nvPr/>
          </p:nvGrpSpPr>
          <p:grpSpPr>
            <a:xfrm>
              <a:off x="500043" y="3553554"/>
              <a:ext cx="4578390" cy="2447204"/>
              <a:chOff x="2013" y="2133"/>
              <a:chExt cx="12846" cy="8018"/>
            </a:xfrm>
          </p:grpSpPr>
          <p:grpSp>
            <p:nvGrpSpPr>
              <p:cNvPr id="104" name="组合 5" descr="e7d195523061f1c0deeec63e560781cfd59afb0ea006f2a87ABB68BF51EA6619813959095094C18C62A12F549504892A4AAA8C1554C6663626E05CA27F281A14E6983772AFC3FB97135759321DEA3D70145073B7709DEAFA93D9543D2964B039C506A08C8BE0AF5D04AAA5F2B154E5030577D0DE964E588E7F2BFA07B4AB6ADC8003FE6F2E51FFE3"/>
              <p:cNvGrpSpPr/>
              <p:nvPr/>
            </p:nvGrpSpPr>
            <p:grpSpPr>
              <a:xfrm>
                <a:off x="2013" y="2133"/>
                <a:ext cx="9577" cy="7131"/>
                <a:chOff x="1278026" y="1353965"/>
                <a:chExt cx="6081585" cy="4528560"/>
              </a:xfrm>
            </p:grpSpPr>
            <p:sp>
              <p:nvSpPr>
                <p:cNvPr id="121" name="任意多边形 26"/>
                <p:cNvSpPr/>
                <p:nvPr/>
              </p:nvSpPr>
              <p:spPr>
                <a:xfrm>
                  <a:off x="1278026" y="1587168"/>
                  <a:ext cx="5924629" cy="4295357"/>
                </a:xfrm>
                <a:custGeom>
                  <a:avLst/>
                  <a:gdLst>
                    <a:gd name="connsiteX0" fmla="*/ 0 w 4644572"/>
                    <a:gd name="connsiteY0" fmla="*/ 3367315 h 3367315"/>
                    <a:gd name="connsiteX1" fmla="*/ 0 w 4644572"/>
                    <a:gd name="connsiteY1" fmla="*/ 2786743 h 3367315"/>
                    <a:gd name="connsiteX2" fmla="*/ 145143 w 4644572"/>
                    <a:gd name="connsiteY2" fmla="*/ 2641600 h 3367315"/>
                    <a:gd name="connsiteX3" fmla="*/ 1161143 w 4644572"/>
                    <a:gd name="connsiteY3" fmla="*/ 2641600 h 3367315"/>
                    <a:gd name="connsiteX4" fmla="*/ 1161143 w 4644572"/>
                    <a:gd name="connsiteY4" fmla="*/ 2133600 h 3367315"/>
                    <a:gd name="connsiteX5" fmla="*/ 1320800 w 4644572"/>
                    <a:gd name="connsiteY5" fmla="*/ 1973943 h 3367315"/>
                    <a:gd name="connsiteX6" fmla="*/ 2307772 w 4644572"/>
                    <a:gd name="connsiteY6" fmla="*/ 1973943 h 3367315"/>
                    <a:gd name="connsiteX7" fmla="*/ 2307772 w 4644572"/>
                    <a:gd name="connsiteY7" fmla="*/ 1509486 h 3367315"/>
                    <a:gd name="connsiteX8" fmla="*/ 2452915 w 4644572"/>
                    <a:gd name="connsiteY8" fmla="*/ 1364343 h 3367315"/>
                    <a:gd name="connsiteX9" fmla="*/ 3468914 w 4644572"/>
                    <a:gd name="connsiteY9" fmla="*/ 1364343 h 3367315"/>
                    <a:gd name="connsiteX10" fmla="*/ 3468914 w 4644572"/>
                    <a:gd name="connsiteY10" fmla="*/ 841829 h 3367315"/>
                    <a:gd name="connsiteX11" fmla="*/ 3628571 w 4644572"/>
                    <a:gd name="connsiteY11" fmla="*/ 682172 h 3367315"/>
                    <a:gd name="connsiteX12" fmla="*/ 4644572 w 4644572"/>
                    <a:gd name="connsiteY12" fmla="*/ 682172 h 3367315"/>
                    <a:gd name="connsiteX13" fmla="*/ 4644572 w 4644572"/>
                    <a:gd name="connsiteY13" fmla="*/ 0 h 3367315"/>
                    <a:gd name="connsiteX14" fmla="*/ 4630057 w 4644572"/>
                    <a:gd name="connsiteY14" fmla="*/ 29029 h 33673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4644572" h="3367315">
                      <a:moveTo>
                        <a:pt x="0" y="3367315"/>
                      </a:moveTo>
                      <a:lnTo>
                        <a:pt x="0" y="2786743"/>
                      </a:lnTo>
                      <a:cubicBezTo>
                        <a:pt x="10281" y="2669782"/>
                        <a:pt x="35802" y="2644261"/>
                        <a:pt x="145143" y="2641600"/>
                      </a:cubicBezTo>
                      <a:lnTo>
                        <a:pt x="1161143" y="2641600"/>
                      </a:lnTo>
                      <a:lnTo>
                        <a:pt x="1161143" y="2133600"/>
                      </a:lnTo>
                      <a:cubicBezTo>
                        <a:pt x="1168642" y="2057521"/>
                        <a:pt x="1214241" y="1981442"/>
                        <a:pt x="1320800" y="1973943"/>
                      </a:cubicBezTo>
                      <a:lnTo>
                        <a:pt x="2307772" y="1973943"/>
                      </a:lnTo>
                      <a:lnTo>
                        <a:pt x="2307772" y="1509486"/>
                      </a:lnTo>
                      <a:cubicBezTo>
                        <a:pt x="2318053" y="1400145"/>
                        <a:pt x="2343574" y="1367004"/>
                        <a:pt x="2452915" y="1364343"/>
                      </a:cubicBezTo>
                      <a:lnTo>
                        <a:pt x="3468914" y="1364343"/>
                      </a:lnTo>
                      <a:lnTo>
                        <a:pt x="3468914" y="841829"/>
                      </a:lnTo>
                      <a:cubicBezTo>
                        <a:pt x="3468793" y="712410"/>
                        <a:pt x="3537252" y="682051"/>
                        <a:pt x="3628571" y="682172"/>
                      </a:cubicBezTo>
                      <a:lnTo>
                        <a:pt x="4644572" y="682172"/>
                      </a:lnTo>
                      <a:lnTo>
                        <a:pt x="4644572" y="0"/>
                      </a:lnTo>
                      <a:lnTo>
                        <a:pt x="4630057" y="29029"/>
                      </a:lnTo>
                    </a:path>
                  </a:pathLst>
                </a:custGeom>
                <a:noFill/>
                <a:ln w="381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sz="900">
                    <a:latin typeface="思源黑体 CN Normal" pitchFamily="34" charset="-122"/>
                    <a:ea typeface="思源黑体 CN Normal" pitchFamily="34" charset="-122"/>
                  </a:endParaRPr>
                </a:p>
              </p:txBody>
            </p:sp>
            <p:sp>
              <p:nvSpPr>
                <p:cNvPr id="122" name="等腰三角形 27"/>
                <p:cNvSpPr/>
                <p:nvPr/>
              </p:nvSpPr>
              <p:spPr>
                <a:xfrm>
                  <a:off x="7077652" y="1353965"/>
                  <a:ext cx="281959" cy="433948"/>
                </a:xfrm>
                <a:prstGeom prst="triangl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sz="900">
                    <a:latin typeface="思源黑体 CN Normal" pitchFamily="34" charset="-122"/>
                    <a:ea typeface="思源黑体 CN Normal" pitchFamily="34" charset="-122"/>
                  </a:endParaRPr>
                </a:p>
              </p:txBody>
            </p:sp>
          </p:grpSp>
          <p:grpSp>
            <p:nvGrpSpPr>
              <p:cNvPr id="105" name="组合 6"/>
              <p:cNvGrpSpPr/>
              <p:nvPr/>
            </p:nvGrpSpPr>
            <p:grpSpPr>
              <a:xfrm>
                <a:off x="2254" y="2851"/>
                <a:ext cx="12605" cy="7300"/>
                <a:chOff x="2254" y="2851"/>
                <a:chExt cx="12605" cy="7300"/>
              </a:xfrm>
            </p:grpSpPr>
            <p:grpSp>
              <p:nvGrpSpPr>
                <p:cNvPr id="106" name="组合 7" descr="e7d195523061f1c0deeec63e560781cfd59afb0ea006f2a87ABB68BF51EA6619813959095094C18C62A12F549504892A4AAA8C1554C6663626E05CA27F281A14E6983772AFC3FB97135759321DEA3D70145073B7709DEAFA93D9543D2964B039C506A08C8BE0AF5D04AAA5F2B154E5030577D0DE964E588E7F2BFA07B4AB6ADC8003FE6F2E51FFE3"/>
                <p:cNvGrpSpPr/>
                <p:nvPr/>
              </p:nvGrpSpPr>
              <p:grpSpPr>
                <a:xfrm>
                  <a:off x="2254" y="8126"/>
                  <a:ext cx="3202" cy="2025"/>
                  <a:chOff x="1431552" y="5160057"/>
                  <a:chExt cx="2033513" cy="1285951"/>
                </a:xfrm>
              </p:grpSpPr>
              <p:sp>
                <p:nvSpPr>
                  <p:cNvPr id="119" name="矩形 5"/>
                  <p:cNvSpPr/>
                  <p:nvPr/>
                </p:nvSpPr>
                <p:spPr>
                  <a:xfrm>
                    <a:off x="1444286" y="5160057"/>
                    <a:ext cx="2020779" cy="128595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84176" h="1008112">
                        <a:moveTo>
                          <a:pt x="0" y="0"/>
                        </a:moveTo>
                        <a:lnTo>
                          <a:pt x="1584176" y="0"/>
                        </a:lnTo>
                        <a:lnTo>
                          <a:pt x="1584176" y="576064"/>
                        </a:lnTo>
                        <a:lnTo>
                          <a:pt x="918102" y="576064"/>
                        </a:lnTo>
                        <a:lnTo>
                          <a:pt x="648072" y="1008112"/>
                        </a:lnTo>
                        <a:lnTo>
                          <a:pt x="648072" y="576064"/>
                        </a:lnTo>
                        <a:lnTo>
                          <a:pt x="0" y="576064"/>
                        </a:lnTo>
                        <a:close/>
                      </a:path>
                    </a:pathLst>
                  </a:custGeom>
                  <a:solidFill>
                    <a:srgbClr val="06E6B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>
                        <a:solidFill>
                          <a:schemeClr val="lt1"/>
                        </a:solidFill>
                      </a:defRPr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 sz="900">
                      <a:latin typeface="思源黑体 CN Normal" pitchFamily="34" charset="-122"/>
                      <a:ea typeface="思源黑体 CN Normal" pitchFamily="34" charset="-122"/>
                    </a:endParaRPr>
                  </a:p>
                </p:txBody>
              </p:sp>
              <p:sp>
                <p:nvSpPr>
                  <p:cNvPr id="120" name="Rectangle 42"/>
                  <p:cNvSpPr/>
                  <p:nvPr/>
                </p:nvSpPr>
                <p:spPr>
                  <a:xfrm flipH="1">
                    <a:off x="1431552" y="5411526"/>
                    <a:ext cx="2033513" cy="239954"/>
                  </a:xfrm>
                  <a:prstGeom prst="rect">
                    <a:avLst/>
                  </a:prstGeom>
                  <a:noFill/>
                  <a:ln w="12700" cap="flat" cmpd="sng" algn="ctr">
                    <a:noFill/>
                    <a:prstDash val="solid"/>
                  </a:ln>
                  <a:effectLst/>
                </p:spPr>
                <p:txBody>
                  <a:bodyPr lIns="91440" tIns="0" rIns="91440" bIns="0" rtlCol="0" anchor="t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lnSpc>
                        <a:spcPct val="80000"/>
                      </a:lnSpc>
                    </a:pPr>
                    <a:r>
                      <a:rPr lang="zh-CN" altLang="en-US" sz="900" b="1" dirty="0" smtClean="0">
                        <a:solidFill>
                          <a:srgbClr val="FFFFFF"/>
                        </a:solidFill>
                        <a:latin typeface="思源黑体 CN Normal" pitchFamily="34" charset="-122"/>
                        <a:ea typeface="思源黑体 CN Normal" pitchFamily="34" charset="-122"/>
                      </a:rPr>
                      <a:t>抗体亲和力筛选</a:t>
                    </a:r>
                    <a:endParaRPr lang="zh-CN" altLang="en-US" sz="900" b="1" dirty="0">
                      <a:solidFill>
                        <a:srgbClr val="FFFFFF"/>
                      </a:solidFill>
                      <a:latin typeface="思源黑体 CN Normal" pitchFamily="34" charset="-122"/>
                      <a:ea typeface="思源黑体 CN Normal" pitchFamily="34" charset="-122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7" name="组合 8" descr="e7d195523061f1c0deeec63e560781cfd59afb0ea006f2a87ABB68BF51EA6619813959095094C18C62A12F549504892A4AAA8C1554C6663626E05CA27F281A14E6983772AFC3FB97135759321DEA3D70145073B7709DEAFA93D9543D2964B039C506A08C8BE0AF5D04AAA5F2B154E5030577D0DE964E588E7F2BFA07B4AB6ADC8003FE6F2E51FFE3"/>
                <p:cNvGrpSpPr/>
                <p:nvPr/>
              </p:nvGrpSpPr>
              <p:grpSpPr>
                <a:xfrm>
                  <a:off x="4584" y="6807"/>
                  <a:ext cx="3224" cy="2025"/>
                  <a:chOff x="2910629" y="4322680"/>
                  <a:chExt cx="2047055" cy="1285951"/>
                </a:xfrm>
              </p:grpSpPr>
              <p:sp>
                <p:nvSpPr>
                  <p:cNvPr id="117" name="矩形 5"/>
                  <p:cNvSpPr/>
                  <p:nvPr/>
                </p:nvSpPr>
                <p:spPr>
                  <a:xfrm>
                    <a:off x="2936905" y="4322680"/>
                    <a:ext cx="2020779" cy="128595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84176" h="1008112">
                        <a:moveTo>
                          <a:pt x="0" y="0"/>
                        </a:moveTo>
                        <a:lnTo>
                          <a:pt x="1584176" y="0"/>
                        </a:lnTo>
                        <a:lnTo>
                          <a:pt x="1584176" y="576064"/>
                        </a:lnTo>
                        <a:lnTo>
                          <a:pt x="918102" y="576064"/>
                        </a:lnTo>
                        <a:lnTo>
                          <a:pt x="648072" y="1008112"/>
                        </a:lnTo>
                        <a:lnTo>
                          <a:pt x="648072" y="576064"/>
                        </a:lnTo>
                        <a:lnTo>
                          <a:pt x="0" y="576064"/>
                        </a:lnTo>
                        <a:close/>
                      </a:path>
                    </a:pathLst>
                  </a:custGeom>
                  <a:solidFill>
                    <a:srgbClr val="00C49F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>
                        <a:solidFill>
                          <a:schemeClr val="lt1"/>
                        </a:solidFill>
                      </a:defRPr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 sz="900">
                      <a:latin typeface="思源黑体 CN Normal" pitchFamily="34" charset="-122"/>
                      <a:ea typeface="思源黑体 CN Normal" pitchFamily="34" charset="-122"/>
                    </a:endParaRPr>
                  </a:p>
                </p:txBody>
              </p:sp>
              <p:sp>
                <p:nvSpPr>
                  <p:cNvPr id="118" name="Rectangle 42"/>
                  <p:cNvSpPr/>
                  <p:nvPr/>
                </p:nvSpPr>
                <p:spPr>
                  <a:xfrm flipH="1">
                    <a:off x="2910629" y="4605042"/>
                    <a:ext cx="2033513" cy="239954"/>
                  </a:xfrm>
                  <a:prstGeom prst="rect">
                    <a:avLst/>
                  </a:prstGeom>
                  <a:noFill/>
                  <a:ln w="12700" cap="flat" cmpd="sng" algn="ctr">
                    <a:noFill/>
                    <a:prstDash val="solid"/>
                  </a:ln>
                  <a:effectLst/>
                </p:spPr>
                <p:txBody>
                  <a:bodyPr lIns="91440" tIns="0" rIns="91440" bIns="0" rtlCol="0" anchor="t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lnSpc>
                        <a:spcPct val="80000"/>
                      </a:lnSpc>
                    </a:pPr>
                    <a:r>
                      <a:rPr lang="zh-CN" altLang="en-US" sz="900" b="1" dirty="0" smtClean="0">
                        <a:solidFill>
                          <a:srgbClr val="FFFFFF"/>
                        </a:solidFill>
                        <a:latin typeface="思源黑体 CN Normal" pitchFamily="34" charset="-122"/>
                        <a:ea typeface="思源黑体 CN Normal" pitchFamily="34" charset="-122"/>
                      </a:rPr>
                      <a:t>抗体标记</a:t>
                    </a:r>
                    <a:endParaRPr lang="zh-CN" altLang="en-US" sz="900" b="1" dirty="0">
                      <a:solidFill>
                        <a:srgbClr val="FFFFFF"/>
                      </a:solidFill>
                      <a:latin typeface="思源黑体 CN Normal" pitchFamily="34" charset="-122"/>
                      <a:ea typeface="思源黑体 CN Normal" pitchFamily="34" charset="-122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8" name="组合 10" descr="e7d195523061f1c0deeec63e560781cfd59afb0ea006f2a87ABB68BF51EA6619813959095094C18C62A12F549504892A4AAA8C1554C6663626E05CA27F281A14E6983772AFC3FB97135759321DEA3D70145073B7709DEAFA93D9543D2964B039C506A08C8BE0AF5D04AAA5F2B154E5030577D0DE964E588E7F2BFA07B4AB6ADC8003FE6F2E51FFE3"/>
                <p:cNvGrpSpPr/>
                <p:nvPr/>
              </p:nvGrpSpPr>
              <p:grpSpPr>
                <a:xfrm>
                  <a:off x="6951" y="5489"/>
                  <a:ext cx="3207" cy="2025"/>
                  <a:chOff x="4413855" y="3485303"/>
                  <a:chExt cx="2036449" cy="1285951"/>
                </a:xfrm>
              </p:grpSpPr>
              <p:sp>
                <p:nvSpPr>
                  <p:cNvPr id="115" name="矩形 5"/>
                  <p:cNvSpPr/>
                  <p:nvPr/>
                </p:nvSpPr>
                <p:spPr>
                  <a:xfrm>
                    <a:off x="4429525" y="3485303"/>
                    <a:ext cx="2020779" cy="128595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84176" h="1008112">
                        <a:moveTo>
                          <a:pt x="0" y="0"/>
                        </a:moveTo>
                        <a:lnTo>
                          <a:pt x="1584176" y="0"/>
                        </a:lnTo>
                        <a:lnTo>
                          <a:pt x="1584176" y="576064"/>
                        </a:lnTo>
                        <a:lnTo>
                          <a:pt x="918102" y="576064"/>
                        </a:lnTo>
                        <a:lnTo>
                          <a:pt x="648072" y="1008112"/>
                        </a:lnTo>
                        <a:lnTo>
                          <a:pt x="648072" y="576064"/>
                        </a:lnTo>
                        <a:lnTo>
                          <a:pt x="0" y="576064"/>
                        </a:lnTo>
                        <a:close/>
                      </a:path>
                    </a:pathLst>
                  </a:custGeom>
                  <a:solidFill>
                    <a:srgbClr val="00AE8D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>
                        <a:solidFill>
                          <a:schemeClr val="lt1"/>
                        </a:solidFill>
                      </a:defRPr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 sz="900">
                      <a:latin typeface="思源黑体 CN Normal" pitchFamily="34" charset="-122"/>
                      <a:ea typeface="思源黑体 CN Normal" pitchFamily="34" charset="-122"/>
                    </a:endParaRPr>
                  </a:p>
                </p:txBody>
              </p:sp>
              <p:sp>
                <p:nvSpPr>
                  <p:cNvPr id="116" name="Rectangle 42"/>
                  <p:cNvSpPr/>
                  <p:nvPr/>
                </p:nvSpPr>
                <p:spPr>
                  <a:xfrm flipH="1">
                    <a:off x="4413855" y="3759404"/>
                    <a:ext cx="2033513" cy="239954"/>
                  </a:xfrm>
                  <a:prstGeom prst="rect">
                    <a:avLst/>
                  </a:prstGeom>
                  <a:noFill/>
                  <a:ln w="12700" cap="flat" cmpd="sng" algn="ctr">
                    <a:noFill/>
                    <a:prstDash val="solid"/>
                  </a:ln>
                  <a:effectLst/>
                </p:spPr>
                <p:txBody>
                  <a:bodyPr lIns="91440" tIns="0" rIns="91440" bIns="0" rtlCol="0" anchor="t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lnSpc>
                        <a:spcPct val="80000"/>
                      </a:lnSpc>
                    </a:pPr>
                    <a:r>
                      <a:rPr lang="zh-CN" altLang="en-US" sz="900" b="1" dirty="0" smtClean="0">
                        <a:solidFill>
                          <a:srgbClr val="FFFFFF"/>
                        </a:solidFill>
                        <a:latin typeface="思源黑体 CN Normal" pitchFamily="34" charset="-122"/>
                        <a:ea typeface="思源黑体 CN Normal" pitchFamily="34" charset="-122"/>
                      </a:rPr>
                      <a:t>抗体配对</a:t>
                    </a:r>
                    <a:endParaRPr lang="zh-CN" altLang="en-US" sz="900" b="1" dirty="0">
                      <a:solidFill>
                        <a:srgbClr val="FFFFFF"/>
                      </a:solidFill>
                      <a:latin typeface="思源黑体 CN Normal" pitchFamily="34" charset="-122"/>
                      <a:ea typeface="思源黑体 CN Normal" pitchFamily="34" charset="-122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9" name="组合 12" descr="e7d195523061f1c0deeec63e560781cfd59afb0ea006f2a87ABB68BF51EA6619813959095094C18C62A12F549504892A4AAA8C1554C6663626E05CA27F281A14E6983772AFC3FB97135759321DEA3D70145073B7709DEAFA93D9543D2964B039C506A08C8BE0AF5D04AAA5F2B154E5030577D0DE964E588E7F2BFA07B4AB6ADC8003FE6F2E51FFE3"/>
                <p:cNvGrpSpPr/>
                <p:nvPr/>
              </p:nvGrpSpPr>
              <p:grpSpPr>
                <a:xfrm>
                  <a:off x="9292" y="4170"/>
                  <a:ext cx="3216" cy="2025"/>
                  <a:chOff x="5900683" y="2647926"/>
                  <a:chExt cx="2042241" cy="1285951"/>
                </a:xfrm>
              </p:grpSpPr>
              <p:sp>
                <p:nvSpPr>
                  <p:cNvPr id="113" name="矩形 5"/>
                  <p:cNvSpPr/>
                  <p:nvPr/>
                </p:nvSpPr>
                <p:spPr>
                  <a:xfrm>
                    <a:off x="5922145" y="2647926"/>
                    <a:ext cx="2020779" cy="128595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84176" h="1008112">
                        <a:moveTo>
                          <a:pt x="0" y="0"/>
                        </a:moveTo>
                        <a:lnTo>
                          <a:pt x="1584176" y="0"/>
                        </a:lnTo>
                        <a:lnTo>
                          <a:pt x="1584176" y="576064"/>
                        </a:lnTo>
                        <a:lnTo>
                          <a:pt x="918102" y="576064"/>
                        </a:lnTo>
                        <a:lnTo>
                          <a:pt x="648072" y="1008112"/>
                        </a:lnTo>
                        <a:lnTo>
                          <a:pt x="648072" y="576064"/>
                        </a:lnTo>
                        <a:lnTo>
                          <a:pt x="0" y="576064"/>
                        </a:lnTo>
                        <a:close/>
                      </a:path>
                    </a:pathLst>
                  </a:custGeom>
                  <a:solidFill>
                    <a:srgbClr val="007E66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>
                        <a:solidFill>
                          <a:schemeClr val="lt1"/>
                        </a:solidFill>
                      </a:defRPr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 sz="900">
                      <a:latin typeface="思源黑体 CN Normal" pitchFamily="34" charset="-122"/>
                      <a:ea typeface="思源黑体 CN Normal" pitchFamily="34" charset="-122"/>
                    </a:endParaRPr>
                  </a:p>
                </p:txBody>
              </p:sp>
              <p:sp>
                <p:nvSpPr>
                  <p:cNvPr id="114" name="Rectangle 42"/>
                  <p:cNvSpPr/>
                  <p:nvPr/>
                </p:nvSpPr>
                <p:spPr>
                  <a:xfrm flipH="1">
                    <a:off x="5900683" y="2927018"/>
                    <a:ext cx="2033513" cy="239954"/>
                  </a:xfrm>
                  <a:prstGeom prst="rect">
                    <a:avLst/>
                  </a:prstGeom>
                  <a:noFill/>
                  <a:ln w="12700" cap="flat" cmpd="sng" algn="ctr">
                    <a:noFill/>
                    <a:prstDash val="solid"/>
                  </a:ln>
                  <a:effectLst/>
                </p:spPr>
                <p:txBody>
                  <a:bodyPr lIns="91440" tIns="0" rIns="91440" bIns="0" rtlCol="0" anchor="t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lnSpc>
                        <a:spcPct val="80000"/>
                      </a:lnSpc>
                    </a:pPr>
                    <a:r>
                      <a:rPr lang="zh-CN" altLang="en-US" sz="900" b="1" dirty="0" smtClean="0">
                        <a:solidFill>
                          <a:srgbClr val="FFFFFF"/>
                        </a:solidFill>
                        <a:latin typeface="思源黑体 CN Normal" pitchFamily="34" charset="-122"/>
                        <a:ea typeface="思源黑体 CN Normal" pitchFamily="34" charset="-122"/>
                      </a:rPr>
                      <a:t>标曲建立</a:t>
                    </a:r>
                    <a:endParaRPr lang="zh-CN" altLang="en-US" sz="900" b="1" dirty="0">
                      <a:solidFill>
                        <a:srgbClr val="FFFFFF"/>
                      </a:solidFill>
                      <a:latin typeface="思源黑体 CN Normal" pitchFamily="34" charset="-122"/>
                      <a:ea typeface="思源黑体 CN Normal" pitchFamily="34" charset="-122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0" name="组合 14" descr="e7d195523061f1c0deeec63e560781cfd59afb0ea006f2a87ABB68BF51EA6619813959095094C18C62A12F549504892A4AAA8C1554C6663626E05CA27F281A14E6983772AFC3FB97135759321DEA3D70145073B7709DEAFA93D9543D2964B039C506A08C8BE0AF5D04AAA5F2B154E5030577D0DE964E588E7F2BFA07B4AB6ADC8003FE6F2E51FFE3"/>
                <p:cNvGrpSpPr/>
                <p:nvPr/>
              </p:nvGrpSpPr>
              <p:grpSpPr>
                <a:xfrm>
                  <a:off x="11634" y="2851"/>
                  <a:ext cx="3225" cy="2025"/>
                  <a:chOff x="7387489" y="1810549"/>
                  <a:chExt cx="2048058" cy="1285951"/>
                </a:xfrm>
              </p:grpSpPr>
              <p:sp>
                <p:nvSpPr>
                  <p:cNvPr id="111" name="矩形 5"/>
                  <p:cNvSpPr/>
                  <p:nvPr/>
                </p:nvSpPr>
                <p:spPr>
                  <a:xfrm>
                    <a:off x="7414768" y="1810549"/>
                    <a:ext cx="2020779" cy="128595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84176" h="1008112">
                        <a:moveTo>
                          <a:pt x="0" y="0"/>
                        </a:moveTo>
                        <a:lnTo>
                          <a:pt x="1584176" y="0"/>
                        </a:lnTo>
                        <a:lnTo>
                          <a:pt x="1584176" y="576064"/>
                        </a:lnTo>
                        <a:lnTo>
                          <a:pt x="918102" y="576064"/>
                        </a:lnTo>
                        <a:lnTo>
                          <a:pt x="648072" y="1008112"/>
                        </a:lnTo>
                        <a:lnTo>
                          <a:pt x="648072" y="576064"/>
                        </a:lnTo>
                        <a:lnTo>
                          <a:pt x="0" y="576064"/>
                        </a:lnTo>
                        <a:close/>
                      </a:path>
                    </a:pathLst>
                  </a:custGeom>
                  <a:solidFill>
                    <a:srgbClr val="015345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>
                        <a:solidFill>
                          <a:schemeClr val="lt1"/>
                        </a:solidFill>
                      </a:defRPr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 sz="900">
                      <a:latin typeface="思源黑体 CN Normal" pitchFamily="34" charset="-122"/>
                      <a:ea typeface="思源黑体 CN Normal" pitchFamily="34" charset="-122"/>
                    </a:endParaRPr>
                  </a:p>
                </p:txBody>
              </p:sp>
              <p:sp>
                <p:nvSpPr>
                  <p:cNvPr id="112" name="Rectangle 42"/>
                  <p:cNvSpPr/>
                  <p:nvPr/>
                </p:nvSpPr>
                <p:spPr>
                  <a:xfrm flipH="1">
                    <a:off x="7387489" y="1895535"/>
                    <a:ext cx="2033512" cy="239954"/>
                  </a:xfrm>
                  <a:prstGeom prst="rect">
                    <a:avLst/>
                  </a:prstGeom>
                  <a:noFill/>
                  <a:ln w="12700" cap="flat" cmpd="sng" algn="ctr">
                    <a:noFill/>
                    <a:prstDash val="solid"/>
                  </a:ln>
                  <a:effectLst/>
                </p:spPr>
                <p:txBody>
                  <a:bodyPr lIns="91440" tIns="0" rIns="91440" bIns="0" rtlCol="0" anchor="t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zh-CN" altLang="en-US" sz="900" b="1" dirty="0" smtClean="0">
                        <a:solidFill>
                          <a:srgbClr val="FFFFFF"/>
                        </a:solidFill>
                        <a:latin typeface="思源黑体 CN Normal" pitchFamily="34" charset="-122"/>
                        <a:ea typeface="思源黑体 CN Normal" pitchFamily="34" charset="-122"/>
                      </a:rPr>
                      <a:t>样本检测、准确性验证</a:t>
                    </a:r>
                    <a:endParaRPr lang="zh-CN" altLang="en-US" sz="900" b="1" dirty="0">
                      <a:solidFill>
                        <a:srgbClr val="FFFFFF"/>
                      </a:solidFill>
                      <a:latin typeface="思源黑体 CN Normal" pitchFamily="34" charset="-122"/>
                      <a:ea typeface="思源黑体 CN Normal" pitchFamily="34" charset="-122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</p:grpSp>
        <p:sp>
          <p:nvSpPr>
            <p:cNvPr id="71" name="TextBox 70"/>
            <p:cNvSpPr txBox="1"/>
            <p:nvPr/>
          </p:nvSpPr>
          <p:spPr>
            <a:xfrm>
              <a:off x="928670" y="3857620"/>
              <a:ext cx="1571636" cy="6419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 smtClean="0">
                  <a:latin typeface="思源黑体 CN Normal" pitchFamily="34" charset="-122"/>
                  <a:ea typeface="思源黑体 CN Normal" pitchFamily="34" charset="-122"/>
                </a:rPr>
                <a:t>检测方法建立</a:t>
              </a:r>
              <a:endParaRPr lang="en-US" altLang="zh-CN" sz="1000" dirty="0" smtClean="0">
                <a:latin typeface="思源黑体 CN Normal" pitchFamily="34" charset="-122"/>
                <a:ea typeface="思源黑体 CN Normal" pitchFamily="34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000" dirty="0" smtClean="0">
                  <a:latin typeface="思源黑体 CN Normal" pitchFamily="34" charset="-122"/>
                  <a:ea typeface="思源黑体 CN Normal" pitchFamily="34" charset="-122"/>
                </a:rPr>
                <a:t>及样本检测介入</a:t>
              </a:r>
              <a:endParaRPr lang="zh-CN" altLang="en-US" sz="1000" dirty="0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grpSp>
          <p:nvGrpSpPr>
            <p:cNvPr id="72" name="组合 53"/>
            <p:cNvGrpSpPr/>
            <p:nvPr/>
          </p:nvGrpSpPr>
          <p:grpSpPr>
            <a:xfrm>
              <a:off x="500042" y="6215074"/>
              <a:ext cx="5072098" cy="2571736"/>
              <a:chOff x="500042" y="6572264"/>
              <a:chExt cx="4705983" cy="2571736"/>
            </a:xfrm>
          </p:grpSpPr>
          <p:sp>
            <p:nvSpPr>
              <p:cNvPr id="88" name="任意多边形 87"/>
              <p:cNvSpPr/>
              <p:nvPr/>
            </p:nvSpPr>
            <p:spPr>
              <a:xfrm rot="10800000" flipH="1">
                <a:off x="500042" y="6947601"/>
                <a:ext cx="3500430" cy="1982116"/>
              </a:xfrm>
              <a:custGeom>
                <a:avLst/>
                <a:gdLst>
                  <a:gd name="connsiteX0" fmla="*/ 0 w 4644572"/>
                  <a:gd name="connsiteY0" fmla="*/ 3367315 h 3367315"/>
                  <a:gd name="connsiteX1" fmla="*/ 0 w 4644572"/>
                  <a:gd name="connsiteY1" fmla="*/ 2786743 h 3367315"/>
                  <a:gd name="connsiteX2" fmla="*/ 145143 w 4644572"/>
                  <a:gd name="connsiteY2" fmla="*/ 2641600 h 3367315"/>
                  <a:gd name="connsiteX3" fmla="*/ 1161143 w 4644572"/>
                  <a:gd name="connsiteY3" fmla="*/ 2641600 h 3367315"/>
                  <a:gd name="connsiteX4" fmla="*/ 1161143 w 4644572"/>
                  <a:gd name="connsiteY4" fmla="*/ 2133600 h 3367315"/>
                  <a:gd name="connsiteX5" fmla="*/ 1320800 w 4644572"/>
                  <a:gd name="connsiteY5" fmla="*/ 1973943 h 3367315"/>
                  <a:gd name="connsiteX6" fmla="*/ 2307772 w 4644572"/>
                  <a:gd name="connsiteY6" fmla="*/ 1973943 h 3367315"/>
                  <a:gd name="connsiteX7" fmla="*/ 2307772 w 4644572"/>
                  <a:gd name="connsiteY7" fmla="*/ 1509486 h 3367315"/>
                  <a:gd name="connsiteX8" fmla="*/ 2452915 w 4644572"/>
                  <a:gd name="connsiteY8" fmla="*/ 1364343 h 3367315"/>
                  <a:gd name="connsiteX9" fmla="*/ 3468914 w 4644572"/>
                  <a:gd name="connsiteY9" fmla="*/ 1364343 h 3367315"/>
                  <a:gd name="connsiteX10" fmla="*/ 3468914 w 4644572"/>
                  <a:gd name="connsiteY10" fmla="*/ 841829 h 3367315"/>
                  <a:gd name="connsiteX11" fmla="*/ 3628571 w 4644572"/>
                  <a:gd name="connsiteY11" fmla="*/ 682172 h 3367315"/>
                  <a:gd name="connsiteX12" fmla="*/ 4644572 w 4644572"/>
                  <a:gd name="connsiteY12" fmla="*/ 682172 h 3367315"/>
                  <a:gd name="connsiteX13" fmla="*/ 4644572 w 4644572"/>
                  <a:gd name="connsiteY13" fmla="*/ 0 h 3367315"/>
                  <a:gd name="connsiteX14" fmla="*/ 4630057 w 4644572"/>
                  <a:gd name="connsiteY14" fmla="*/ 29029 h 3367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644572" h="3367315">
                    <a:moveTo>
                      <a:pt x="0" y="3367315"/>
                    </a:moveTo>
                    <a:lnTo>
                      <a:pt x="0" y="2786743"/>
                    </a:lnTo>
                    <a:cubicBezTo>
                      <a:pt x="10281" y="2669782"/>
                      <a:pt x="35802" y="2644261"/>
                      <a:pt x="145143" y="2641600"/>
                    </a:cubicBezTo>
                    <a:lnTo>
                      <a:pt x="1161143" y="2641600"/>
                    </a:lnTo>
                    <a:lnTo>
                      <a:pt x="1161143" y="2133600"/>
                    </a:lnTo>
                    <a:cubicBezTo>
                      <a:pt x="1168642" y="2057521"/>
                      <a:pt x="1214241" y="1981442"/>
                      <a:pt x="1320800" y="1973943"/>
                    </a:cubicBezTo>
                    <a:lnTo>
                      <a:pt x="2307772" y="1973943"/>
                    </a:lnTo>
                    <a:lnTo>
                      <a:pt x="2307772" y="1509486"/>
                    </a:lnTo>
                    <a:cubicBezTo>
                      <a:pt x="2318053" y="1400145"/>
                      <a:pt x="2343574" y="1367004"/>
                      <a:pt x="2452915" y="1364343"/>
                    </a:cubicBezTo>
                    <a:lnTo>
                      <a:pt x="3468914" y="1364343"/>
                    </a:lnTo>
                    <a:lnTo>
                      <a:pt x="3468914" y="841829"/>
                    </a:lnTo>
                    <a:cubicBezTo>
                      <a:pt x="3468793" y="712410"/>
                      <a:pt x="3537252" y="682051"/>
                      <a:pt x="3628571" y="682172"/>
                    </a:cubicBezTo>
                    <a:lnTo>
                      <a:pt x="4644572" y="682172"/>
                    </a:lnTo>
                    <a:lnTo>
                      <a:pt x="4644572" y="0"/>
                    </a:lnTo>
                    <a:lnTo>
                      <a:pt x="4630057" y="29029"/>
                    </a:lnTo>
                  </a:path>
                </a:pathLst>
              </a:custGeom>
              <a:noFill/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900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  <p:sp>
            <p:nvSpPr>
              <p:cNvPr id="89" name="等腰三角形 88"/>
              <p:cNvSpPr/>
              <p:nvPr/>
            </p:nvSpPr>
            <p:spPr>
              <a:xfrm rot="10800000" flipH="1">
                <a:off x="3925112" y="8935428"/>
                <a:ext cx="146830" cy="208572"/>
              </a:xfrm>
              <a:prstGeom prst="triangl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900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  <p:grpSp>
            <p:nvGrpSpPr>
              <p:cNvPr id="90" name="组合 6"/>
              <p:cNvGrpSpPr/>
              <p:nvPr/>
            </p:nvGrpSpPr>
            <p:grpSpPr>
              <a:xfrm>
                <a:off x="500042" y="6572264"/>
                <a:ext cx="4705983" cy="2334276"/>
                <a:chOff x="2254" y="3237"/>
                <a:chExt cx="13204" cy="7648"/>
              </a:xfrm>
            </p:grpSpPr>
            <p:grpSp>
              <p:nvGrpSpPr>
                <p:cNvPr id="91" name="组合 7" descr="e7d195523061f1c0deeec63e560781cfd59afb0ea006f2a87ABB68BF51EA6619813959095094C18C62A12F549504892A4AAA8C1554C6663626E05CA27F281A14E6983772AFC3FB97135759321DEA3D70145073B7709DEAFA93D9543D2964B039C506A08C8BE0AF5D04AAA5F2B154E5030577D0DE964E588E7F2BFA07B4AB6ADC8003FE6F2E51FFE3"/>
                <p:cNvGrpSpPr/>
                <p:nvPr/>
              </p:nvGrpSpPr>
              <p:grpSpPr>
                <a:xfrm>
                  <a:off x="2254" y="8529"/>
                  <a:ext cx="13204" cy="2356"/>
                  <a:chOff x="1431552" y="5411526"/>
                  <a:chExt cx="8385608" cy="1494684"/>
                </a:xfrm>
              </p:grpSpPr>
              <p:sp>
                <p:nvSpPr>
                  <p:cNvPr id="102" name="矩形 5"/>
                  <p:cNvSpPr/>
                  <p:nvPr/>
                </p:nvSpPr>
                <p:spPr>
                  <a:xfrm rot="10800000">
                    <a:off x="7796299" y="5620630"/>
                    <a:ext cx="2020861" cy="128558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84176" h="1008112">
                        <a:moveTo>
                          <a:pt x="0" y="0"/>
                        </a:moveTo>
                        <a:lnTo>
                          <a:pt x="1584176" y="0"/>
                        </a:lnTo>
                        <a:lnTo>
                          <a:pt x="1584176" y="576064"/>
                        </a:lnTo>
                        <a:lnTo>
                          <a:pt x="918102" y="576064"/>
                        </a:lnTo>
                        <a:lnTo>
                          <a:pt x="648072" y="1008112"/>
                        </a:lnTo>
                        <a:lnTo>
                          <a:pt x="648072" y="576064"/>
                        </a:lnTo>
                        <a:lnTo>
                          <a:pt x="0" y="576064"/>
                        </a:lnTo>
                        <a:close/>
                      </a:path>
                    </a:pathLst>
                  </a:custGeom>
                  <a:solidFill>
                    <a:srgbClr val="015345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>
                        <a:solidFill>
                          <a:schemeClr val="lt1"/>
                        </a:solidFill>
                      </a:defRPr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 sz="900">
                      <a:latin typeface="思源黑体 CN Normal" pitchFamily="34" charset="-122"/>
                      <a:ea typeface="思源黑体 CN Normal" pitchFamily="34" charset="-122"/>
                    </a:endParaRPr>
                  </a:p>
                </p:txBody>
              </p:sp>
              <p:sp>
                <p:nvSpPr>
                  <p:cNvPr id="103" name="Rectangle 42"/>
                  <p:cNvSpPr/>
                  <p:nvPr/>
                </p:nvSpPr>
                <p:spPr>
                  <a:xfrm flipH="1">
                    <a:off x="1431552" y="5411526"/>
                    <a:ext cx="2033513" cy="239954"/>
                  </a:xfrm>
                  <a:prstGeom prst="rect">
                    <a:avLst/>
                  </a:prstGeom>
                  <a:noFill/>
                  <a:ln w="12700" cap="flat" cmpd="sng" algn="ctr">
                    <a:noFill/>
                    <a:prstDash val="solid"/>
                  </a:ln>
                  <a:effectLst/>
                </p:spPr>
                <p:txBody>
                  <a:bodyPr lIns="91440" tIns="0" rIns="91440" bIns="0" rtlCol="0" anchor="t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lnSpc>
                        <a:spcPct val="80000"/>
                      </a:lnSpc>
                    </a:pPr>
                    <a:r>
                      <a:rPr lang="zh-CN" altLang="en-US" sz="900" b="1" dirty="0" smtClean="0">
                        <a:solidFill>
                          <a:srgbClr val="FFFFFF"/>
                        </a:solidFill>
                        <a:latin typeface="思源黑体 CN Normal" pitchFamily="34" charset="-122"/>
                        <a:ea typeface="思源黑体 CN Normal" pitchFamily="34" charset="-122"/>
                      </a:rPr>
                      <a:t>抗体亲和力筛选</a:t>
                    </a:r>
                    <a:endParaRPr lang="zh-CN" altLang="en-US" sz="900" b="1" dirty="0">
                      <a:solidFill>
                        <a:srgbClr val="FFFFFF"/>
                      </a:solidFill>
                      <a:latin typeface="思源黑体 CN Normal" pitchFamily="34" charset="-122"/>
                      <a:ea typeface="思源黑体 CN Normal" pitchFamily="34" charset="-122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92" name="矩形 5"/>
                <p:cNvSpPr/>
                <p:nvPr/>
              </p:nvSpPr>
              <p:spPr>
                <a:xfrm rot="10800000">
                  <a:off x="9895" y="7450"/>
                  <a:ext cx="3183" cy="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4176" h="1008112">
                      <a:moveTo>
                        <a:pt x="0" y="0"/>
                      </a:moveTo>
                      <a:lnTo>
                        <a:pt x="1584176" y="0"/>
                      </a:lnTo>
                      <a:lnTo>
                        <a:pt x="1584176" y="576064"/>
                      </a:lnTo>
                      <a:lnTo>
                        <a:pt x="918102" y="576064"/>
                      </a:lnTo>
                      <a:lnTo>
                        <a:pt x="648072" y="1008112"/>
                      </a:lnTo>
                      <a:lnTo>
                        <a:pt x="648072" y="576064"/>
                      </a:lnTo>
                      <a:lnTo>
                        <a:pt x="0" y="576064"/>
                      </a:lnTo>
                      <a:close/>
                    </a:path>
                  </a:pathLst>
                </a:custGeom>
                <a:solidFill>
                  <a:srgbClr val="007E66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sz="900">
                    <a:latin typeface="思源黑体 CN Normal" pitchFamily="34" charset="-122"/>
                    <a:ea typeface="思源黑体 CN Normal" pitchFamily="34" charset="-122"/>
                  </a:endParaRPr>
                </a:p>
              </p:txBody>
            </p:sp>
            <p:grpSp>
              <p:nvGrpSpPr>
                <p:cNvPr id="93" name="组合 10" descr="e7d195523061f1c0deeec63e560781cfd59afb0ea006f2a87ABB68BF51EA6619813959095094C18C62A12F549504892A4AAA8C1554C6663626E05CA27F281A14E6983772AFC3FB97135759321DEA3D70145073B7709DEAFA93D9543D2964B039C506A08C8BE0AF5D04AAA5F2B154E5030577D0DE964E588E7F2BFA07B4AB6ADC8003FE6F2E51FFE3"/>
                <p:cNvGrpSpPr/>
                <p:nvPr/>
              </p:nvGrpSpPr>
              <p:grpSpPr>
                <a:xfrm>
                  <a:off x="6951" y="5921"/>
                  <a:ext cx="3681" cy="2151"/>
                  <a:chOff x="4413855" y="3759404"/>
                  <a:chExt cx="2336981" cy="1365737"/>
                </a:xfrm>
              </p:grpSpPr>
              <p:sp>
                <p:nvSpPr>
                  <p:cNvPr id="100" name="矩形 5"/>
                  <p:cNvSpPr/>
                  <p:nvPr/>
                </p:nvSpPr>
                <p:spPr>
                  <a:xfrm rot="10800000">
                    <a:off x="4730273" y="3839227"/>
                    <a:ext cx="2020563" cy="12859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84176" h="1008112">
                        <a:moveTo>
                          <a:pt x="0" y="0"/>
                        </a:moveTo>
                        <a:lnTo>
                          <a:pt x="1584176" y="0"/>
                        </a:lnTo>
                        <a:lnTo>
                          <a:pt x="1584176" y="576064"/>
                        </a:lnTo>
                        <a:lnTo>
                          <a:pt x="918102" y="576064"/>
                        </a:lnTo>
                        <a:lnTo>
                          <a:pt x="648072" y="1008112"/>
                        </a:lnTo>
                        <a:lnTo>
                          <a:pt x="648072" y="576064"/>
                        </a:lnTo>
                        <a:lnTo>
                          <a:pt x="0" y="576064"/>
                        </a:lnTo>
                        <a:close/>
                      </a:path>
                    </a:pathLst>
                  </a:custGeom>
                  <a:solidFill>
                    <a:srgbClr val="00AE8D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>
                        <a:solidFill>
                          <a:schemeClr val="lt1"/>
                        </a:solidFill>
                      </a:defRPr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 sz="900">
                      <a:latin typeface="思源黑体 CN Normal" pitchFamily="34" charset="-122"/>
                      <a:ea typeface="思源黑体 CN Normal" pitchFamily="34" charset="-122"/>
                    </a:endParaRPr>
                  </a:p>
                </p:txBody>
              </p:sp>
              <p:sp>
                <p:nvSpPr>
                  <p:cNvPr id="101" name="Rectangle 42"/>
                  <p:cNvSpPr/>
                  <p:nvPr/>
                </p:nvSpPr>
                <p:spPr>
                  <a:xfrm flipH="1">
                    <a:off x="4413855" y="3759404"/>
                    <a:ext cx="2033513" cy="239954"/>
                  </a:xfrm>
                  <a:prstGeom prst="rect">
                    <a:avLst/>
                  </a:prstGeom>
                  <a:noFill/>
                  <a:ln w="12700" cap="flat" cmpd="sng" algn="ctr">
                    <a:noFill/>
                    <a:prstDash val="solid"/>
                  </a:ln>
                  <a:effectLst/>
                </p:spPr>
                <p:txBody>
                  <a:bodyPr lIns="91440" tIns="0" rIns="91440" bIns="0" rtlCol="0" anchor="t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lnSpc>
                        <a:spcPct val="80000"/>
                      </a:lnSpc>
                    </a:pPr>
                    <a:r>
                      <a:rPr lang="zh-CN" altLang="en-US" sz="900" b="1" dirty="0" smtClean="0">
                        <a:solidFill>
                          <a:srgbClr val="FFFFFF"/>
                        </a:solidFill>
                        <a:latin typeface="思源黑体 CN Normal" pitchFamily="34" charset="-122"/>
                        <a:ea typeface="思源黑体 CN Normal" pitchFamily="34" charset="-122"/>
                      </a:rPr>
                      <a:t>抗体配对</a:t>
                    </a:r>
                    <a:endParaRPr lang="zh-CN" altLang="en-US" sz="900" b="1" dirty="0">
                      <a:solidFill>
                        <a:srgbClr val="FFFFFF"/>
                      </a:solidFill>
                      <a:latin typeface="思源黑体 CN Normal" pitchFamily="34" charset="-122"/>
                      <a:ea typeface="思源黑体 CN Normal" pitchFamily="34" charset="-122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4" name="组合 12" descr="e7d195523061f1c0deeec63e560781cfd59afb0ea006f2a87ABB68BF51EA6619813959095094C18C62A12F549504892A4AAA8C1554C6663626E05CA27F281A14E6983772AFC3FB97135759321DEA3D70145073B7709DEAFA93D9543D2964B039C506A08C8BE0AF5D04AAA5F2B154E5030577D0DE964E588E7F2BFA07B4AB6ADC8003FE6F2E51FFE3"/>
                <p:cNvGrpSpPr/>
                <p:nvPr/>
              </p:nvGrpSpPr>
              <p:grpSpPr>
                <a:xfrm>
                  <a:off x="5085" y="4615"/>
                  <a:ext cx="7409" cy="2179"/>
                  <a:chOff x="3229255" y="2927018"/>
                  <a:chExt cx="4704941" cy="1382503"/>
                </a:xfrm>
              </p:grpSpPr>
              <p:sp>
                <p:nvSpPr>
                  <p:cNvPr id="98" name="矩形 5"/>
                  <p:cNvSpPr/>
                  <p:nvPr/>
                </p:nvSpPr>
                <p:spPr>
                  <a:xfrm rot="10800000">
                    <a:off x="3229255" y="3024516"/>
                    <a:ext cx="2020547" cy="12850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84176" h="1008112">
                        <a:moveTo>
                          <a:pt x="0" y="0"/>
                        </a:moveTo>
                        <a:lnTo>
                          <a:pt x="1584176" y="0"/>
                        </a:lnTo>
                        <a:lnTo>
                          <a:pt x="1584176" y="576064"/>
                        </a:lnTo>
                        <a:lnTo>
                          <a:pt x="918102" y="576064"/>
                        </a:lnTo>
                        <a:lnTo>
                          <a:pt x="648072" y="1008112"/>
                        </a:lnTo>
                        <a:lnTo>
                          <a:pt x="648072" y="576064"/>
                        </a:lnTo>
                        <a:lnTo>
                          <a:pt x="0" y="576064"/>
                        </a:lnTo>
                        <a:close/>
                      </a:path>
                    </a:pathLst>
                  </a:custGeom>
                  <a:solidFill>
                    <a:srgbClr val="00C49F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>
                        <a:solidFill>
                          <a:schemeClr val="lt1"/>
                        </a:solidFill>
                      </a:defRPr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 sz="900">
                      <a:latin typeface="思源黑体 CN Normal" pitchFamily="34" charset="-122"/>
                      <a:ea typeface="思源黑体 CN Normal" pitchFamily="34" charset="-122"/>
                    </a:endParaRPr>
                  </a:p>
                </p:txBody>
              </p:sp>
              <p:sp>
                <p:nvSpPr>
                  <p:cNvPr id="99" name="Rectangle 42"/>
                  <p:cNvSpPr/>
                  <p:nvPr/>
                </p:nvSpPr>
                <p:spPr>
                  <a:xfrm flipH="1">
                    <a:off x="5900683" y="2927018"/>
                    <a:ext cx="2033513" cy="239954"/>
                  </a:xfrm>
                  <a:prstGeom prst="rect">
                    <a:avLst/>
                  </a:prstGeom>
                  <a:noFill/>
                  <a:ln w="12700" cap="flat" cmpd="sng" algn="ctr">
                    <a:noFill/>
                    <a:prstDash val="solid"/>
                  </a:ln>
                  <a:effectLst/>
                </p:spPr>
                <p:txBody>
                  <a:bodyPr lIns="91440" tIns="0" rIns="91440" bIns="0" rtlCol="0" anchor="t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lnSpc>
                        <a:spcPct val="80000"/>
                      </a:lnSpc>
                    </a:pPr>
                    <a:r>
                      <a:rPr lang="zh-CN" altLang="en-US" sz="900" b="1" dirty="0" smtClean="0">
                        <a:solidFill>
                          <a:srgbClr val="FFFFFF"/>
                        </a:solidFill>
                        <a:latin typeface="思源黑体 CN Normal" pitchFamily="34" charset="-122"/>
                        <a:ea typeface="思源黑体 CN Normal" pitchFamily="34" charset="-122"/>
                      </a:rPr>
                      <a:t>标曲建立</a:t>
                    </a:r>
                    <a:endParaRPr lang="zh-CN" altLang="en-US" sz="900" b="1" dirty="0">
                      <a:solidFill>
                        <a:srgbClr val="FFFFFF"/>
                      </a:solidFill>
                      <a:latin typeface="思源黑体 CN Normal" pitchFamily="34" charset="-122"/>
                      <a:ea typeface="思源黑体 CN Normal" pitchFamily="34" charset="-122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5" name="组合 14" descr="e7d195523061f1c0deeec63e560781cfd59afb0ea006f2a87ABB68BF51EA6619813959095094C18C62A12F549504892A4AAA8C1554C6663626E05CA27F281A14E6983772AFC3FB97135759321DEA3D70145073B7709DEAFA93D9543D2964B039C506A08C8BE0AF5D04AAA5F2B154E5030577D0DE964E588E7F2BFA07B4AB6ADC8003FE6F2E51FFE3"/>
                <p:cNvGrpSpPr/>
                <p:nvPr/>
              </p:nvGrpSpPr>
              <p:grpSpPr>
                <a:xfrm>
                  <a:off x="2414" y="3237"/>
                  <a:ext cx="12458" cy="2151"/>
                  <a:chOff x="1532059" y="2055820"/>
                  <a:chExt cx="7912366" cy="1366324"/>
                </a:xfrm>
              </p:grpSpPr>
              <p:sp>
                <p:nvSpPr>
                  <p:cNvPr id="96" name="矩形 5"/>
                  <p:cNvSpPr/>
                  <p:nvPr/>
                </p:nvSpPr>
                <p:spPr>
                  <a:xfrm rot="10800000">
                    <a:off x="1532059" y="2136032"/>
                    <a:ext cx="2020911" cy="12861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84176" h="1008112">
                        <a:moveTo>
                          <a:pt x="0" y="0"/>
                        </a:moveTo>
                        <a:lnTo>
                          <a:pt x="1584176" y="0"/>
                        </a:lnTo>
                        <a:lnTo>
                          <a:pt x="1584176" y="576064"/>
                        </a:lnTo>
                        <a:lnTo>
                          <a:pt x="918102" y="576064"/>
                        </a:lnTo>
                        <a:lnTo>
                          <a:pt x="648072" y="1008112"/>
                        </a:lnTo>
                        <a:lnTo>
                          <a:pt x="648072" y="576064"/>
                        </a:lnTo>
                        <a:lnTo>
                          <a:pt x="0" y="576064"/>
                        </a:lnTo>
                        <a:close/>
                      </a:path>
                    </a:pathLst>
                  </a:custGeom>
                  <a:solidFill>
                    <a:srgbClr val="06E6B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>
                        <a:solidFill>
                          <a:schemeClr val="lt1"/>
                        </a:solidFill>
                      </a:defRPr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 sz="900" dirty="0">
                      <a:latin typeface="思源黑体 CN Normal" pitchFamily="34" charset="-122"/>
                      <a:ea typeface="思源黑体 CN Normal" pitchFamily="34" charset="-122"/>
                    </a:endParaRPr>
                  </a:p>
                </p:txBody>
              </p:sp>
              <p:sp>
                <p:nvSpPr>
                  <p:cNvPr id="97" name="Rectangle 42"/>
                  <p:cNvSpPr/>
                  <p:nvPr/>
                </p:nvSpPr>
                <p:spPr>
                  <a:xfrm flipH="1">
                    <a:off x="7410912" y="2055820"/>
                    <a:ext cx="2033513" cy="239954"/>
                  </a:xfrm>
                  <a:prstGeom prst="rect">
                    <a:avLst/>
                  </a:prstGeom>
                  <a:noFill/>
                  <a:ln w="12700" cap="flat" cmpd="sng" algn="ctr">
                    <a:noFill/>
                    <a:prstDash val="solid"/>
                  </a:ln>
                  <a:effectLst/>
                </p:spPr>
                <p:txBody>
                  <a:bodyPr lIns="91440" tIns="0" rIns="91440" bIns="0" rtlCol="0" anchor="t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zh-CN" altLang="en-US" sz="900" b="1" dirty="0" smtClean="0">
                        <a:solidFill>
                          <a:srgbClr val="FFFFFF"/>
                        </a:solidFill>
                        <a:latin typeface="思源黑体 CN Normal" pitchFamily="34" charset="-122"/>
                        <a:ea typeface="思源黑体 CN Normal" pitchFamily="34" charset="-122"/>
                      </a:rPr>
                      <a:t>样本检测、准确性验证</a:t>
                    </a:r>
                    <a:endParaRPr lang="zh-CN" altLang="en-US" sz="900" b="1" dirty="0">
                      <a:solidFill>
                        <a:srgbClr val="FFFFFF"/>
                      </a:solidFill>
                      <a:latin typeface="思源黑体 CN Normal" pitchFamily="34" charset="-122"/>
                      <a:ea typeface="思源黑体 CN Normal" pitchFamily="34" charset="-122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</p:grpSp>
        <p:sp>
          <p:nvSpPr>
            <p:cNvPr id="73" name="TextBox 72"/>
            <p:cNvSpPr txBox="1"/>
            <p:nvPr/>
          </p:nvSpPr>
          <p:spPr>
            <a:xfrm>
              <a:off x="714356" y="7929586"/>
              <a:ext cx="1571636" cy="6142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 smtClean="0">
                  <a:latin typeface="思源黑体 CN Normal" pitchFamily="34" charset="-122"/>
                  <a:ea typeface="思源黑体 CN Normal" pitchFamily="34" charset="-122"/>
                </a:rPr>
                <a:t>试剂盒生产</a:t>
              </a:r>
              <a:endParaRPr lang="en-US" altLang="zh-CN" sz="1000" dirty="0" smtClean="0">
                <a:latin typeface="思源黑体 CN Normal" pitchFamily="34" charset="-122"/>
                <a:ea typeface="思源黑体 CN Normal" pitchFamily="34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000" dirty="0" smtClean="0">
                  <a:latin typeface="思源黑体 CN Normal" pitchFamily="34" charset="-122"/>
                  <a:ea typeface="思源黑体 CN Normal" pitchFamily="34" charset="-122"/>
                </a:rPr>
                <a:t>及性能评估、验证</a:t>
              </a:r>
              <a:endParaRPr lang="zh-CN" altLang="en-US" sz="1000" dirty="0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785794" y="6572264"/>
              <a:ext cx="857256" cy="2674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00" b="1" dirty="0" smtClean="0">
                  <a:solidFill>
                    <a:schemeClr val="bg1"/>
                  </a:solidFill>
                  <a:latin typeface="思源黑体 CN Normal" pitchFamily="34" charset="-122"/>
                  <a:ea typeface="思源黑体 CN Normal" pitchFamily="34" charset="-122"/>
                </a:rPr>
                <a:t>稳定性</a:t>
              </a:r>
              <a:endParaRPr lang="zh-CN" altLang="en-US" sz="900" b="1" dirty="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857364" y="7000892"/>
              <a:ext cx="1000132" cy="2674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00" b="1" dirty="0" smtClean="0">
                  <a:solidFill>
                    <a:schemeClr val="bg1"/>
                  </a:solidFill>
                  <a:latin typeface="思源黑体 CN Normal" pitchFamily="34" charset="-122"/>
                  <a:ea typeface="思源黑体 CN Normal" pitchFamily="34" charset="-122"/>
                </a:rPr>
                <a:t>准确性</a:t>
              </a:r>
              <a:endParaRPr lang="zh-CN" altLang="en-US" sz="900" b="1" dirty="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786058" y="7429520"/>
              <a:ext cx="1000132" cy="2674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00" b="1" dirty="0" smtClean="0">
                  <a:solidFill>
                    <a:schemeClr val="bg1"/>
                  </a:solidFill>
                  <a:latin typeface="思源黑体 CN Normal" pitchFamily="34" charset="-122"/>
                  <a:ea typeface="思源黑体 CN Normal" pitchFamily="34" charset="-122"/>
                </a:rPr>
                <a:t>精密度</a:t>
              </a:r>
              <a:endParaRPr lang="zh-CN" altLang="en-US" sz="900" b="1" dirty="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3714752" y="7858148"/>
              <a:ext cx="928694" cy="2674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00" b="1" dirty="0" smtClean="0">
                  <a:solidFill>
                    <a:schemeClr val="bg1"/>
                  </a:solidFill>
                  <a:latin typeface="思源黑体 CN Normal" pitchFamily="34" charset="-122"/>
                  <a:ea typeface="思源黑体 CN Normal" pitchFamily="34" charset="-122"/>
                </a:rPr>
                <a:t>灵敏度</a:t>
              </a:r>
              <a:endParaRPr lang="zh-CN" altLang="en-US" sz="900" b="1" dirty="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4643446" y="8286776"/>
              <a:ext cx="1143008" cy="2674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00" b="1" dirty="0" smtClean="0">
                  <a:solidFill>
                    <a:schemeClr val="bg1"/>
                  </a:solidFill>
                  <a:latin typeface="思源黑体 CN Normal" pitchFamily="34" charset="-122"/>
                  <a:ea typeface="思源黑体 CN Normal" pitchFamily="34" charset="-122"/>
                </a:rPr>
                <a:t>特异性</a:t>
              </a:r>
              <a:endParaRPr lang="zh-CN" altLang="en-US" sz="900" b="1" dirty="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79" name="五边形 78"/>
            <p:cNvSpPr/>
            <p:nvPr/>
          </p:nvSpPr>
          <p:spPr>
            <a:xfrm rot="16200000" flipH="1">
              <a:off x="4433223" y="7004983"/>
              <a:ext cx="1857388" cy="277570"/>
            </a:xfrm>
            <a:prstGeom prst="homePlate">
              <a:avLst/>
            </a:prstGeom>
            <a:solidFill>
              <a:srgbClr val="00AA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80" name="五边形 79"/>
            <p:cNvSpPr/>
            <p:nvPr/>
          </p:nvSpPr>
          <p:spPr>
            <a:xfrm rot="5400000" flipH="1">
              <a:off x="4397258" y="4889626"/>
              <a:ext cx="1918512" cy="283129"/>
            </a:xfrm>
            <a:prstGeom prst="homePlate">
              <a:avLst/>
            </a:prstGeom>
            <a:solidFill>
              <a:srgbClr val="06E6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188816" y="4571999"/>
              <a:ext cx="214314" cy="1444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b="1" dirty="0" smtClean="0">
                  <a:solidFill>
                    <a:schemeClr val="bg1"/>
                  </a:solidFill>
                  <a:latin typeface="思源黑体 CN Normal" pitchFamily="34" charset="-122"/>
                  <a:ea typeface="思源黑体 CN Normal" pitchFamily="34" charset="-122"/>
                </a:rPr>
                <a:t>试剂盒研发</a:t>
              </a:r>
              <a:endParaRPr lang="zh-CN" altLang="en-US" sz="1000" b="1" dirty="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197474" y="6429387"/>
              <a:ext cx="285751" cy="1533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b="1" dirty="0" smtClean="0">
                  <a:solidFill>
                    <a:schemeClr val="bg1"/>
                  </a:solidFill>
                  <a:latin typeface="思源黑体 CN Normal" pitchFamily="34" charset="-122"/>
                  <a:ea typeface="思源黑体 CN Normal" pitchFamily="34" charset="-122"/>
                </a:rPr>
                <a:t>试剂盒生产、质控</a:t>
              </a:r>
              <a:endParaRPr lang="zh-CN" altLang="en-US" sz="1000" b="1" dirty="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grpSp>
          <p:nvGrpSpPr>
            <p:cNvPr id="83" name="组合 69"/>
            <p:cNvGrpSpPr/>
            <p:nvPr/>
          </p:nvGrpSpPr>
          <p:grpSpPr>
            <a:xfrm>
              <a:off x="2857496" y="5000628"/>
              <a:ext cx="2000262" cy="2000265"/>
              <a:chOff x="1315" y="4548"/>
              <a:chExt cx="3795" cy="3795"/>
            </a:xfrm>
          </p:grpSpPr>
          <p:sp>
            <p:nvSpPr>
              <p:cNvPr id="84" name="Oval 8"/>
              <p:cNvSpPr>
                <a:spLocks noChangeArrowheads="1"/>
              </p:cNvSpPr>
              <p:nvPr/>
            </p:nvSpPr>
            <p:spPr bwMode="auto">
              <a:xfrm flipH="1">
                <a:off x="1315" y="4548"/>
                <a:ext cx="3795" cy="379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04" tIns="45702" rIns="91404" bIns="45702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800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  <p:sp>
            <p:nvSpPr>
              <p:cNvPr id="85" name="Oval 9"/>
              <p:cNvSpPr>
                <a:spLocks noChangeArrowheads="1"/>
              </p:cNvSpPr>
              <p:nvPr/>
            </p:nvSpPr>
            <p:spPr bwMode="auto">
              <a:xfrm flipH="1">
                <a:off x="1614" y="4847"/>
                <a:ext cx="3196" cy="3199"/>
              </a:xfrm>
              <a:prstGeom prst="ellipse">
                <a:avLst/>
              </a:prstGeom>
              <a:solidFill>
                <a:srgbClr val="007E66"/>
              </a:solidFill>
              <a:ln>
                <a:noFill/>
              </a:ln>
            </p:spPr>
            <p:txBody>
              <a:bodyPr vert="horz" wrap="square" lIns="91404" tIns="45702" rIns="91404" bIns="45702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800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  <p:sp>
            <p:nvSpPr>
              <p:cNvPr id="86" name="TextBox 23"/>
              <p:cNvSpPr txBox="1"/>
              <p:nvPr/>
            </p:nvSpPr>
            <p:spPr>
              <a:xfrm>
                <a:off x="2433" y="5566"/>
                <a:ext cx="387" cy="11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800" b="1" dirty="0">
                  <a:solidFill>
                    <a:srgbClr val="353943"/>
                  </a:solidFill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  <p:sp>
            <p:nvSpPr>
              <p:cNvPr id="87" name="TextBox 24"/>
              <p:cNvSpPr txBox="1"/>
              <p:nvPr/>
            </p:nvSpPr>
            <p:spPr>
              <a:xfrm>
                <a:off x="1857" y="6039"/>
                <a:ext cx="3091" cy="6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1400" b="1" dirty="0" smtClean="0">
                    <a:solidFill>
                      <a:schemeClr val="bg1"/>
                    </a:solidFill>
                    <a:latin typeface="思源黑体 CN Normal" pitchFamily="34" charset="-122"/>
                    <a:ea typeface="思源黑体 CN Normal" pitchFamily="34" charset="-122"/>
                  </a:rPr>
                  <a:t>高品质的试剂盒</a:t>
                </a:r>
                <a:endParaRPr lang="zh-CN" altLang="en-US" sz="1400" b="1" dirty="0">
                  <a:solidFill>
                    <a:schemeClr val="bg1"/>
                  </a:solidFill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grpSp>
        <p:nvGrpSpPr>
          <p:cNvPr id="3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TextBox 2"/>
          <p:cNvSpPr txBox="1">
            <a:spLocks noChangeArrowheads="1"/>
          </p:cNvSpPr>
          <p:nvPr/>
        </p:nvSpPr>
        <p:spPr bwMode="auto">
          <a:xfrm>
            <a:off x="180974" y="600004"/>
            <a:ext cx="6248414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抗体药免疫原性试剂盒</a:t>
            </a:r>
            <a:endParaRPr lang="zh-CN" altLang="en-US" sz="2000" b="1" dirty="0">
              <a:solidFill>
                <a:srgbClr val="377D6C"/>
              </a:solidFill>
              <a:latin typeface="思源黑体 CN Light" pitchFamily="34" charset="-122"/>
              <a:ea typeface="思源黑体 CN Light" pitchFamily="34" charset="-122"/>
            </a:endParaRPr>
          </a:p>
        </p:txBody>
      </p:sp>
      <p:grpSp>
        <p:nvGrpSpPr>
          <p:cNvPr id="51" name="组合 54"/>
          <p:cNvGrpSpPr/>
          <p:nvPr/>
        </p:nvGrpSpPr>
        <p:grpSpPr>
          <a:xfrm>
            <a:off x="2166476" y="1591985"/>
            <a:ext cx="2484000" cy="3384000"/>
            <a:chOff x="655912" y="2105133"/>
            <a:chExt cx="2607791" cy="4693421"/>
          </a:xfrm>
        </p:grpSpPr>
        <p:sp>
          <p:nvSpPr>
            <p:cNvPr id="52" name="直角三角形 69"/>
            <p:cNvSpPr/>
            <p:nvPr/>
          </p:nvSpPr>
          <p:spPr>
            <a:xfrm rot="5400000" flipH="1">
              <a:off x="735314" y="4270165"/>
              <a:ext cx="4693421" cy="363357"/>
            </a:xfrm>
            <a:custGeom>
              <a:avLst/>
              <a:gdLst>
                <a:gd name="connsiteX0" fmla="*/ 172657 w 2265926"/>
                <a:gd name="connsiteY0" fmla="*/ 316231 h 316231"/>
                <a:gd name="connsiteX1" fmla="*/ 0 w 2265926"/>
                <a:gd name="connsiteY1" fmla="*/ 0 h 316231"/>
                <a:gd name="connsiteX2" fmla="*/ 2265926 w 2265926"/>
                <a:gd name="connsiteY2" fmla="*/ 303531 h 316231"/>
                <a:gd name="connsiteX3" fmla="*/ 172657 w 2265926"/>
                <a:gd name="connsiteY3" fmla="*/ 316231 h 316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5926" h="316231">
                  <a:moveTo>
                    <a:pt x="172657" y="316231"/>
                  </a:moveTo>
                  <a:lnTo>
                    <a:pt x="0" y="0"/>
                  </a:lnTo>
                  <a:lnTo>
                    <a:pt x="2265926" y="303531"/>
                  </a:lnTo>
                  <a:lnTo>
                    <a:pt x="172657" y="316231"/>
                  </a:lnTo>
                  <a:close/>
                </a:path>
              </a:pathLst>
            </a:custGeom>
            <a:noFill/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3" name="直角三角形 69"/>
            <p:cNvSpPr/>
            <p:nvPr/>
          </p:nvSpPr>
          <p:spPr>
            <a:xfrm flipH="1" flipV="1">
              <a:off x="655912" y="6409659"/>
              <a:ext cx="2605627" cy="334172"/>
            </a:xfrm>
            <a:custGeom>
              <a:avLst/>
              <a:gdLst>
                <a:gd name="connsiteX0" fmla="*/ 273050 w 2267687"/>
                <a:gd name="connsiteY0" fmla="*/ 290831 h 290831"/>
                <a:gd name="connsiteX1" fmla="*/ 0 w 2267687"/>
                <a:gd name="connsiteY1" fmla="*/ 0 h 290831"/>
                <a:gd name="connsiteX2" fmla="*/ 2267687 w 2267687"/>
                <a:gd name="connsiteY2" fmla="*/ 290831 h 290831"/>
                <a:gd name="connsiteX3" fmla="*/ 273050 w 2267687"/>
                <a:gd name="connsiteY3" fmla="*/ 290831 h 29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7687" h="290831">
                  <a:moveTo>
                    <a:pt x="273050" y="290831"/>
                  </a:moveTo>
                  <a:lnTo>
                    <a:pt x="0" y="0"/>
                  </a:lnTo>
                  <a:lnTo>
                    <a:pt x="2267687" y="290831"/>
                  </a:lnTo>
                  <a:lnTo>
                    <a:pt x="273050" y="290831"/>
                  </a:lnTo>
                  <a:close/>
                </a:path>
              </a:pathLst>
            </a:custGeom>
            <a:noFill/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1037203" y="2560945"/>
              <a:ext cx="1894121" cy="3877900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  <a:effectLst>
              <a:outerShdw blurRad="76200" dist="508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5" name="组合 63"/>
          <p:cNvGrpSpPr/>
          <p:nvPr/>
        </p:nvGrpSpPr>
        <p:grpSpPr>
          <a:xfrm>
            <a:off x="6704621" y="1591985"/>
            <a:ext cx="2484000" cy="3384000"/>
            <a:chOff x="655912" y="2105133"/>
            <a:chExt cx="2607791" cy="4693421"/>
          </a:xfrm>
        </p:grpSpPr>
        <p:sp>
          <p:nvSpPr>
            <p:cNvPr id="56" name="直角三角形 69"/>
            <p:cNvSpPr/>
            <p:nvPr/>
          </p:nvSpPr>
          <p:spPr>
            <a:xfrm rot="5400000" flipH="1">
              <a:off x="735314" y="4270165"/>
              <a:ext cx="4693421" cy="363357"/>
            </a:xfrm>
            <a:custGeom>
              <a:avLst/>
              <a:gdLst>
                <a:gd name="connsiteX0" fmla="*/ 172657 w 2265926"/>
                <a:gd name="connsiteY0" fmla="*/ 316231 h 316231"/>
                <a:gd name="connsiteX1" fmla="*/ 0 w 2265926"/>
                <a:gd name="connsiteY1" fmla="*/ 0 h 316231"/>
                <a:gd name="connsiteX2" fmla="*/ 2265926 w 2265926"/>
                <a:gd name="connsiteY2" fmla="*/ 303531 h 316231"/>
                <a:gd name="connsiteX3" fmla="*/ 172657 w 2265926"/>
                <a:gd name="connsiteY3" fmla="*/ 316231 h 316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5926" h="316231">
                  <a:moveTo>
                    <a:pt x="172657" y="316231"/>
                  </a:moveTo>
                  <a:lnTo>
                    <a:pt x="0" y="0"/>
                  </a:lnTo>
                  <a:lnTo>
                    <a:pt x="2265926" y="303531"/>
                  </a:lnTo>
                  <a:lnTo>
                    <a:pt x="172657" y="316231"/>
                  </a:lnTo>
                  <a:close/>
                </a:path>
              </a:pathLst>
            </a:custGeom>
            <a:noFill/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直角三角形 69"/>
            <p:cNvSpPr/>
            <p:nvPr/>
          </p:nvSpPr>
          <p:spPr>
            <a:xfrm flipH="1" flipV="1">
              <a:off x="655912" y="6409659"/>
              <a:ext cx="2605627" cy="334172"/>
            </a:xfrm>
            <a:custGeom>
              <a:avLst/>
              <a:gdLst>
                <a:gd name="connsiteX0" fmla="*/ 273050 w 2267687"/>
                <a:gd name="connsiteY0" fmla="*/ 290831 h 290831"/>
                <a:gd name="connsiteX1" fmla="*/ 0 w 2267687"/>
                <a:gd name="connsiteY1" fmla="*/ 0 h 290831"/>
                <a:gd name="connsiteX2" fmla="*/ 2267687 w 2267687"/>
                <a:gd name="connsiteY2" fmla="*/ 290831 h 290831"/>
                <a:gd name="connsiteX3" fmla="*/ 273050 w 2267687"/>
                <a:gd name="connsiteY3" fmla="*/ 290831 h 29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7687" h="290831">
                  <a:moveTo>
                    <a:pt x="273050" y="290831"/>
                  </a:moveTo>
                  <a:lnTo>
                    <a:pt x="0" y="0"/>
                  </a:lnTo>
                  <a:lnTo>
                    <a:pt x="2267687" y="290831"/>
                  </a:lnTo>
                  <a:lnTo>
                    <a:pt x="273050" y="290831"/>
                  </a:lnTo>
                  <a:close/>
                </a:path>
              </a:pathLst>
            </a:custGeom>
            <a:noFill/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1037203" y="2560945"/>
              <a:ext cx="1894121" cy="3877900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  <a:effectLst>
              <a:outerShdw blurRad="76200" dist="508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9" name="组合 59"/>
          <p:cNvGrpSpPr/>
          <p:nvPr/>
        </p:nvGrpSpPr>
        <p:grpSpPr>
          <a:xfrm>
            <a:off x="4451837" y="1591985"/>
            <a:ext cx="2484000" cy="3384000"/>
            <a:chOff x="655912" y="2105133"/>
            <a:chExt cx="2607791" cy="4693421"/>
          </a:xfrm>
        </p:grpSpPr>
        <p:sp>
          <p:nvSpPr>
            <p:cNvPr id="60" name="直角三角形 69"/>
            <p:cNvSpPr/>
            <p:nvPr/>
          </p:nvSpPr>
          <p:spPr>
            <a:xfrm rot="5400000" flipH="1">
              <a:off x="735314" y="4270165"/>
              <a:ext cx="4693421" cy="363357"/>
            </a:xfrm>
            <a:custGeom>
              <a:avLst/>
              <a:gdLst>
                <a:gd name="connsiteX0" fmla="*/ 172657 w 2265926"/>
                <a:gd name="connsiteY0" fmla="*/ 316231 h 316231"/>
                <a:gd name="connsiteX1" fmla="*/ 0 w 2265926"/>
                <a:gd name="connsiteY1" fmla="*/ 0 h 316231"/>
                <a:gd name="connsiteX2" fmla="*/ 2265926 w 2265926"/>
                <a:gd name="connsiteY2" fmla="*/ 303531 h 316231"/>
                <a:gd name="connsiteX3" fmla="*/ 172657 w 2265926"/>
                <a:gd name="connsiteY3" fmla="*/ 316231 h 316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5926" h="316231">
                  <a:moveTo>
                    <a:pt x="172657" y="316231"/>
                  </a:moveTo>
                  <a:lnTo>
                    <a:pt x="0" y="0"/>
                  </a:lnTo>
                  <a:lnTo>
                    <a:pt x="2265926" y="303531"/>
                  </a:lnTo>
                  <a:lnTo>
                    <a:pt x="172657" y="316231"/>
                  </a:lnTo>
                  <a:close/>
                </a:path>
              </a:pathLst>
            </a:custGeom>
            <a:noFill/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1" name="直角三角形 69"/>
            <p:cNvSpPr/>
            <p:nvPr/>
          </p:nvSpPr>
          <p:spPr>
            <a:xfrm flipH="1" flipV="1">
              <a:off x="655912" y="6409659"/>
              <a:ext cx="2605627" cy="334172"/>
            </a:xfrm>
            <a:custGeom>
              <a:avLst/>
              <a:gdLst>
                <a:gd name="connsiteX0" fmla="*/ 273050 w 2267687"/>
                <a:gd name="connsiteY0" fmla="*/ 290831 h 290831"/>
                <a:gd name="connsiteX1" fmla="*/ 0 w 2267687"/>
                <a:gd name="connsiteY1" fmla="*/ 0 h 290831"/>
                <a:gd name="connsiteX2" fmla="*/ 2267687 w 2267687"/>
                <a:gd name="connsiteY2" fmla="*/ 290831 h 290831"/>
                <a:gd name="connsiteX3" fmla="*/ 273050 w 2267687"/>
                <a:gd name="connsiteY3" fmla="*/ 290831 h 29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7687" h="290831">
                  <a:moveTo>
                    <a:pt x="273050" y="290831"/>
                  </a:moveTo>
                  <a:lnTo>
                    <a:pt x="0" y="0"/>
                  </a:lnTo>
                  <a:lnTo>
                    <a:pt x="2267687" y="290831"/>
                  </a:lnTo>
                  <a:lnTo>
                    <a:pt x="273050" y="290831"/>
                  </a:lnTo>
                  <a:close/>
                </a:path>
              </a:pathLst>
            </a:custGeom>
            <a:noFill/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1037203" y="2560945"/>
              <a:ext cx="1894121" cy="3877900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  <a:effectLst>
              <a:outerShdw blurRad="76200" dist="508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63" name="矩形 62"/>
          <p:cNvSpPr/>
          <p:nvPr/>
        </p:nvSpPr>
        <p:spPr>
          <a:xfrm rot="10800000">
            <a:off x="5784457" y="1000114"/>
            <a:ext cx="795395" cy="88876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000" dirty="0" smtClean="0">
                <a:solidFill>
                  <a:srgbClr val="1DA582"/>
                </a:solidFill>
                <a:latin typeface="Calibri" panose="020F0502020204030204" charset="0"/>
                <a:ea typeface="微软雅黑" panose="020B0503020204020204" pitchFamily="34" charset="-122"/>
                <a:cs typeface="Arial" panose="020B0604020202020204" pitchFamily="34" charset="0"/>
              </a:rPr>
              <a:t>“</a:t>
            </a:r>
            <a:endParaRPr lang="en-US" altLang="zh-CN" sz="6000" dirty="0">
              <a:solidFill>
                <a:srgbClr val="1DA582"/>
              </a:solidFill>
              <a:latin typeface="Calibri" panose="020F050202020403020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4" name="组合 52"/>
          <p:cNvGrpSpPr/>
          <p:nvPr/>
        </p:nvGrpSpPr>
        <p:grpSpPr>
          <a:xfrm>
            <a:off x="2579100" y="1222958"/>
            <a:ext cx="1692000" cy="1189610"/>
            <a:chOff x="15953" y="1500166"/>
            <a:chExt cx="1613185" cy="1359459"/>
          </a:xfrm>
        </p:grpSpPr>
        <p:grpSp>
          <p:nvGrpSpPr>
            <p:cNvPr id="65" name="组合 12"/>
            <p:cNvGrpSpPr/>
            <p:nvPr/>
          </p:nvGrpSpPr>
          <p:grpSpPr>
            <a:xfrm>
              <a:off x="428604" y="1500166"/>
              <a:ext cx="571504" cy="500066"/>
              <a:chOff x="1113255" y="3451514"/>
              <a:chExt cx="1006013" cy="1025234"/>
            </a:xfrm>
          </p:grpSpPr>
          <p:sp>
            <p:nvSpPr>
              <p:cNvPr id="70" name="Freeform 5"/>
              <p:cNvSpPr>
                <a:spLocks noEditPoints="1"/>
              </p:cNvSpPr>
              <p:nvPr/>
            </p:nvSpPr>
            <p:spPr bwMode="auto">
              <a:xfrm>
                <a:off x="1113255" y="3451514"/>
                <a:ext cx="1006013" cy="1025234"/>
              </a:xfrm>
              <a:custGeom>
                <a:avLst/>
                <a:gdLst>
                  <a:gd name="T0" fmla="*/ 468 w 936"/>
                  <a:gd name="T1" fmla="*/ 0 h 936"/>
                  <a:gd name="T2" fmla="*/ 936 w 936"/>
                  <a:gd name="T3" fmla="*/ 468 h 936"/>
                  <a:gd name="T4" fmla="*/ 468 w 936"/>
                  <a:gd name="T5" fmla="*/ 936 h 936"/>
                  <a:gd name="T6" fmla="*/ 0 w 936"/>
                  <a:gd name="T7" fmla="*/ 468 h 936"/>
                  <a:gd name="T8" fmla="*/ 468 w 936"/>
                  <a:gd name="T9" fmla="*/ 0 h 936"/>
                  <a:gd name="T10" fmla="*/ 468 w 936"/>
                  <a:gd name="T11" fmla="*/ 39 h 936"/>
                  <a:gd name="T12" fmla="*/ 896 w 936"/>
                  <a:gd name="T13" fmla="*/ 468 h 936"/>
                  <a:gd name="T14" fmla="*/ 468 w 936"/>
                  <a:gd name="T15" fmla="*/ 896 h 936"/>
                  <a:gd name="T16" fmla="*/ 39 w 936"/>
                  <a:gd name="T17" fmla="*/ 468 h 936"/>
                  <a:gd name="T18" fmla="*/ 468 w 936"/>
                  <a:gd name="T19" fmla="*/ 39 h 936"/>
                  <a:gd name="T20" fmla="*/ 468 w 936"/>
                  <a:gd name="T21" fmla="*/ 79 h 936"/>
                  <a:gd name="T22" fmla="*/ 857 w 936"/>
                  <a:gd name="T23" fmla="*/ 468 h 936"/>
                  <a:gd name="T24" fmla="*/ 468 w 936"/>
                  <a:gd name="T25" fmla="*/ 857 h 936"/>
                  <a:gd name="T26" fmla="*/ 79 w 936"/>
                  <a:gd name="T27" fmla="*/ 468 h 936"/>
                  <a:gd name="T28" fmla="*/ 468 w 936"/>
                  <a:gd name="T29" fmla="*/ 79 h 9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36" h="936">
                    <a:moveTo>
                      <a:pt x="468" y="0"/>
                    </a:moveTo>
                    <a:cubicBezTo>
                      <a:pt x="726" y="0"/>
                      <a:pt x="936" y="209"/>
                      <a:pt x="936" y="468"/>
                    </a:cubicBezTo>
                    <a:cubicBezTo>
                      <a:pt x="936" y="726"/>
                      <a:pt x="726" y="936"/>
                      <a:pt x="468" y="936"/>
                    </a:cubicBezTo>
                    <a:cubicBezTo>
                      <a:pt x="209" y="936"/>
                      <a:pt x="0" y="726"/>
                      <a:pt x="0" y="468"/>
                    </a:cubicBezTo>
                    <a:cubicBezTo>
                      <a:pt x="0" y="209"/>
                      <a:pt x="209" y="0"/>
                      <a:pt x="468" y="0"/>
                    </a:cubicBezTo>
                    <a:close/>
                    <a:moveTo>
                      <a:pt x="468" y="39"/>
                    </a:moveTo>
                    <a:cubicBezTo>
                      <a:pt x="704" y="39"/>
                      <a:pt x="896" y="231"/>
                      <a:pt x="896" y="468"/>
                    </a:cubicBezTo>
                    <a:cubicBezTo>
                      <a:pt x="896" y="704"/>
                      <a:pt x="704" y="896"/>
                      <a:pt x="468" y="896"/>
                    </a:cubicBezTo>
                    <a:cubicBezTo>
                      <a:pt x="231" y="896"/>
                      <a:pt x="39" y="704"/>
                      <a:pt x="39" y="468"/>
                    </a:cubicBezTo>
                    <a:cubicBezTo>
                      <a:pt x="39" y="231"/>
                      <a:pt x="231" y="39"/>
                      <a:pt x="468" y="39"/>
                    </a:cubicBezTo>
                    <a:close/>
                    <a:moveTo>
                      <a:pt x="468" y="79"/>
                    </a:moveTo>
                    <a:cubicBezTo>
                      <a:pt x="683" y="79"/>
                      <a:pt x="857" y="253"/>
                      <a:pt x="857" y="468"/>
                    </a:cubicBezTo>
                    <a:cubicBezTo>
                      <a:pt x="857" y="683"/>
                      <a:pt x="683" y="857"/>
                      <a:pt x="468" y="857"/>
                    </a:cubicBezTo>
                    <a:cubicBezTo>
                      <a:pt x="253" y="857"/>
                      <a:pt x="79" y="683"/>
                      <a:pt x="79" y="468"/>
                    </a:cubicBezTo>
                    <a:cubicBezTo>
                      <a:pt x="79" y="253"/>
                      <a:pt x="253" y="79"/>
                      <a:pt x="468" y="79"/>
                    </a:cubicBezTo>
                    <a:close/>
                  </a:path>
                </a:pathLst>
              </a:custGeom>
              <a:solidFill>
                <a:srgbClr val="78C2A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400"/>
              </a:p>
            </p:txBody>
          </p:sp>
          <p:sp>
            <p:nvSpPr>
              <p:cNvPr id="71" name="文本框 32"/>
              <p:cNvSpPr txBox="1"/>
              <p:nvPr/>
            </p:nvSpPr>
            <p:spPr>
              <a:xfrm>
                <a:off x="1304047" y="3597976"/>
                <a:ext cx="641103" cy="631004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400" b="1" dirty="0">
                    <a:solidFill>
                      <a:schemeClr val="bg1"/>
                    </a:solidFill>
                    <a:latin typeface="方正姚体" panose="02010601030101010101" pitchFamily="2" charset="-122"/>
                    <a:ea typeface="方正姚体" panose="02010601030101010101" pitchFamily="2" charset="-122"/>
                  </a:rPr>
                  <a:t>01</a:t>
                </a:r>
                <a:endParaRPr lang="en-US" altLang="zh-CN" sz="1400" b="1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endParaRPr>
              </a:p>
            </p:txBody>
          </p:sp>
        </p:grpSp>
        <p:grpSp>
          <p:nvGrpSpPr>
            <p:cNvPr id="66" name="组合 15"/>
            <p:cNvGrpSpPr/>
            <p:nvPr/>
          </p:nvGrpSpPr>
          <p:grpSpPr>
            <a:xfrm>
              <a:off x="15953" y="2357727"/>
              <a:ext cx="1613185" cy="285757"/>
              <a:chOff x="916663" y="1526913"/>
              <a:chExt cx="2499103" cy="651413"/>
            </a:xfrm>
          </p:grpSpPr>
          <p:sp>
            <p:nvSpPr>
              <p:cNvPr id="68" name="矩形 67"/>
              <p:cNvSpPr/>
              <p:nvPr/>
            </p:nvSpPr>
            <p:spPr>
              <a:xfrm>
                <a:off x="916663" y="1526923"/>
                <a:ext cx="2499103" cy="651403"/>
              </a:xfrm>
              <a:prstGeom prst="rect">
                <a:avLst/>
              </a:prstGeom>
              <a:solidFill>
                <a:srgbClr val="78C2AF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>
                  <a:latin typeface="Calibri" panose="020F050202020403020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文本框 41"/>
              <p:cNvSpPr txBox="1"/>
              <p:nvPr/>
            </p:nvSpPr>
            <p:spPr>
              <a:xfrm>
                <a:off x="1151329" y="1526913"/>
                <a:ext cx="1597276" cy="5963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 algn="ctr">
                  <a:buNone/>
                </a:pPr>
                <a:r>
                  <a:rPr lang="zh-CN" altLang="en-US" sz="1100" b="1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分析方法设计</a:t>
                </a:r>
                <a:endParaRPr lang="zh-CN" altLang="en-US" sz="1100" b="1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sp>
          <p:nvSpPr>
            <p:cNvPr id="67" name="矩形 66"/>
            <p:cNvSpPr/>
            <p:nvPr/>
          </p:nvSpPr>
          <p:spPr>
            <a:xfrm>
              <a:off x="395633" y="1698949"/>
              <a:ext cx="679368" cy="116067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6000" dirty="0">
                  <a:solidFill>
                    <a:srgbClr val="78C2AF"/>
                  </a:solidFill>
                  <a:latin typeface="Calibri" panose="020F0502020204030204" charset="0"/>
                  <a:ea typeface="微软雅黑" panose="020B0503020204020204" pitchFamily="34" charset="-122"/>
                  <a:cs typeface="Arial" panose="020B0604020202020204" pitchFamily="34" charset="0"/>
                </a:rPr>
                <a:t>“</a:t>
              </a:r>
              <a:endParaRPr lang="en-US" altLang="zh-CN" sz="6000" dirty="0">
                <a:solidFill>
                  <a:srgbClr val="78C2AF"/>
                </a:solidFill>
                <a:latin typeface="Calibri" panose="020F050202020403020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2" name="组合 13"/>
          <p:cNvGrpSpPr/>
          <p:nvPr/>
        </p:nvGrpSpPr>
        <p:grpSpPr>
          <a:xfrm>
            <a:off x="5152184" y="1174960"/>
            <a:ext cx="637847" cy="512666"/>
            <a:chOff x="4961517" y="3441848"/>
            <a:chExt cx="825384" cy="665344"/>
          </a:xfrm>
        </p:grpSpPr>
        <p:sp>
          <p:nvSpPr>
            <p:cNvPr id="73" name="Freeform 5"/>
            <p:cNvSpPr>
              <a:spLocks noEditPoints="1"/>
            </p:cNvSpPr>
            <p:nvPr/>
          </p:nvSpPr>
          <p:spPr bwMode="auto">
            <a:xfrm>
              <a:off x="4961517" y="3441848"/>
              <a:ext cx="825384" cy="665344"/>
            </a:xfrm>
            <a:custGeom>
              <a:avLst/>
              <a:gdLst>
                <a:gd name="T0" fmla="*/ 468 w 936"/>
                <a:gd name="T1" fmla="*/ 0 h 936"/>
                <a:gd name="T2" fmla="*/ 936 w 936"/>
                <a:gd name="T3" fmla="*/ 468 h 936"/>
                <a:gd name="T4" fmla="*/ 468 w 936"/>
                <a:gd name="T5" fmla="*/ 936 h 936"/>
                <a:gd name="T6" fmla="*/ 0 w 936"/>
                <a:gd name="T7" fmla="*/ 468 h 936"/>
                <a:gd name="T8" fmla="*/ 468 w 936"/>
                <a:gd name="T9" fmla="*/ 0 h 936"/>
                <a:gd name="T10" fmla="*/ 468 w 936"/>
                <a:gd name="T11" fmla="*/ 39 h 936"/>
                <a:gd name="T12" fmla="*/ 896 w 936"/>
                <a:gd name="T13" fmla="*/ 468 h 936"/>
                <a:gd name="T14" fmla="*/ 468 w 936"/>
                <a:gd name="T15" fmla="*/ 896 h 936"/>
                <a:gd name="T16" fmla="*/ 39 w 936"/>
                <a:gd name="T17" fmla="*/ 468 h 936"/>
                <a:gd name="T18" fmla="*/ 468 w 936"/>
                <a:gd name="T19" fmla="*/ 39 h 936"/>
                <a:gd name="T20" fmla="*/ 468 w 936"/>
                <a:gd name="T21" fmla="*/ 79 h 936"/>
                <a:gd name="T22" fmla="*/ 857 w 936"/>
                <a:gd name="T23" fmla="*/ 468 h 936"/>
                <a:gd name="T24" fmla="*/ 468 w 936"/>
                <a:gd name="T25" fmla="*/ 857 h 936"/>
                <a:gd name="T26" fmla="*/ 79 w 936"/>
                <a:gd name="T27" fmla="*/ 468 h 936"/>
                <a:gd name="T28" fmla="*/ 468 w 936"/>
                <a:gd name="T29" fmla="*/ 79 h 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36" h="936">
                  <a:moveTo>
                    <a:pt x="468" y="0"/>
                  </a:moveTo>
                  <a:cubicBezTo>
                    <a:pt x="726" y="0"/>
                    <a:pt x="936" y="209"/>
                    <a:pt x="936" y="468"/>
                  </a:cubicBezTo>
                  <a:cubicBezTo>
                    <a:pt x="936" y="726"/>
                    <a:pt x="726" y="936"/>
                    <a:pt x="468" y="936"/>
                  </a:cubicBezTo>
                  <a:cubicBezTo>
                    <a:pt x="209" y="936"/>
                    <a:pt x="0" y="726"/>
                    <a:pt x="0" y="468"/>
                  </a:cubicBezTo>
                  <a:cubicBezTo>
                    <a:pt x="0" y="209"/>
                    <a:pt x="209" y="0"/>
                    <a:pt x="468" y="0"/>
                  </a:cubicBezTo>
                  <a:close/>
                  <a:moveTo>
                    <a:pt x="468" y="39"/>
                  </a:moveTo>
                  <a:cubicBezTo>
                    <a:pt x="704" y="39"/>
                    <a:pt x="896" y="231"/>
                    <a:pt x="896" y="468"/>
                  </a:cubicBezTo>
                  <a:cubicBezTo>
                    <a:pt x="896" y="704"/>
                    <a:pt x="704" y="896"/>
                    <a:pt x="468" y="896"/>
                  </a:cubicBezTo>
                  <a:cubicBezTo>
                    <a:pt x="231" y="896"/>
                    <a:pt x="39" y="704"/>
                    <a:pt x="39" y="468"/>
                  </a:cubicBezTo>
                  <a:cubicBezTo>
                    <a:pt x="39" y="231"/>
                    <a:pt x="231" y="39"/>
                    <a:pt x="468" y="39"/>
                  </a:cubicBezTo>
                  <a:close/>
                  <a:moveTo>
                    <a:pt x="468" y="79"/>
                  </a:moveTo>
                  <a:cubicBezTo>
                    <a:pt x="683" y="79"/>
                    <a:pt x="857" y="253"/>
                    <a:pt x="857" y="468"/>
                  </a:cubicBezTo>
                  <a:cubicBezTo>
                    <a:pt x="857" y="683"/>
                    <a:pt x="683" y="857"/>
                    <a:pt x="468" y="857"/>
                  </a:cubicBezTo>
                  <a:cubicBezTo>
                    <a:pt x="253" y="857"/>
                    <a:pt x="79" y="683"/>
                    <a:pt x="79" y="468"/>
                  </a:cubicBezTo>
                  <a:cubicBezTo>
                    <a:pt x="79" y="253"/>
                    <a:pt x="253" y="79"/>
                    <a:pt x="468" y="79"/>
                  </a:cubicBezTo>
                  <a:close/>
                </a:path>
              </a:pathLst>
            </a:custGeom>
            <a:solidFill>
              <a:srgbClr val="1DA582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00"/>
            </a:p>
          </p:txBody>
        </p:sp>
        <p:sp>
          <p:nvSpPr>
            <p:cNvPr id="74" name="文本框 35"/>
            <p:cNvSpPr txBox="1"/>
            <p:nvPr/>
          </p:nvSpPr>
          <p:spPr>
            <a:xfrm>
              <a:off x="5096434" y="3594054"/>
              <a:ext cx="460438" cy="38763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b="1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02</a:t>
              </a:r>
              <a:endParaRPr lang="en-US" altLang="zh-CN" sz="14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75" name="组合 16"/>
          <p:cNvGrpSpPr/>
          <p:nvPr/>
        </p:nvGrpSpPr>
        <p:grpSpPr>
          <a:xfrm>
            <a:off x="4874736" y="1965758"/>
            <a:ext cx="1692000" cy="277306"/>
            <a:chOff x="5120334" y="2177619"/>
            <a:chExt cx="2654866" cy="992048"/>
          </a:xfrm>
        </p:grpSpPr>
        <p:sp>
          <p:nvSpPr>
            <p:cNvPr id="76" name="矩形 75"/>
            <p:cNvSpPr/>
            <p:nvPr/>
          </p:nvSpPr>
          <p:spPr>
            <a:xfrm>
              <a:off x="5120334" y="2177623"/>
              <a:ext cx="2654866" cy="992044"/>
            </a:xfrm>
            <a:prstGeom prst="rect">
              <a:avLst/>
            </a:prstGeom>
            <a:solidFill>
              <a:srgbClr val="1DA58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100">
                <a:latin typeface="思源黑体 CN Light" pitchFamily="34" charset="-122"/>
                <a:ea typeface="思源黑体 CN Light" pitchFamily="34" charset="-122"/>
              </a:endParaRPr>
            </a:p>
          </p:txBody>
        </p:sp>
        <p:sp>
          <p:nvSpPr>
            <p:cNvPr id="77" name="文本框 44"/>
            <p:cNvSpPr txBox="1"/>
            <p:nvPr/>
          </p:nvSpPr>
          <p:spPr>
            <a:xfrm>
              <a:off x="5577682" y="2177619"/>
              <a:ext cx="1647977" cy="9358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100" b="1" dirty="0" smtClean="0">
                  <a:latin typeface="思源黑体 CN Light" pitchFamily="34" charset="-122"/>
                  <a:ea typeface="思源黑体 CN Light" pitchFamily="34" charset="-122"/>
                </a:rPr>
                <a:t>分析方法建立</a:t>
              </a:r>
              <a:endParaRPr lang="zh-CN" altLang="en-US" sz="1100" b="1" dirty="0">
                <a:latin typeface="思源黑体 CN Light" pitchFamily="34" charset="-122"/>
                <a:ea typeface="思源黑体 CN Light" pitchFamily="34" charset="-122"/>
              </a:endParaRPr>
            </a:p>
          </p:txBody>
        </p:sp>
      </p:grpSp>
      <p:sp>
        <p:nvSpPr>
          <p:cNvPr id="78" name="矩形 77"/>
          <p:cNvSpPr/>
          <p:nvPr/>
        </p:nvSpPr>
        <p:spPr>
          <a:xfrm rot="10800000">
            <a:off x="7772605" y="803354"/>
            <a:ext cx="954107" cy="101566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000" dirty="0">
                <a:solidFill>
                  <a:srgbClr val="007E66"/>
                </a:solidFill>
                <a:latin typeface="Calibri" panose="020F0502020204030204" charset="0"/>
                <a:ea typeface="微软雅黑" panose="020B0503020204020204" pitchFamily="34" charset="-122"/>
                <a:cs typeface="Arial" panose="020B0604020202020204" pitchFamily="34" charset="0"/>
              </a:rPr>
              <a:t>“</a:t>
            </a:r>
            <a:endParaRPr lang="en-US" altLang="zh-CN" sz="6000" dirty="0">
              <a:solidFill>
                <a:srgbClr val="007E66"/>
              </a:solidFill>
              <a:latin typeface="Calibri" panose="020F050202020403020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79" name="组合 14"/>
          <p:cNvGrpSpPr/>
          <p:nvPr/>
        </p:nvGrpSpPr>
        <p:grpSpPr>
          <a:xfrm>
            <a:off x="7285447" y="1187560"/>
            <a:ext cx="612268" cy="437590"/>
            <a:chOff x="8845626" y="3484391"/>
            <a:chExt cx="1006013" cy="1025236"/>
          </a:xfrm>
        </p:grpSpPr>
        <p:sp>
          <p:nvSpPr>
            <p:cNvPr id="80" name="Freeform 5"/>
            <p:cNvSpPr>
              <a:spLocks noEditPoints="1"/>
            </p:cNvSpPr>
            <p:nvPr/>
          </p:nvSpPr>
          <p:spPr bwMode="auto">
            <a:xfrm>
              <a:off x="8845626" y="3484391"/>
              <a:ext cx="1006013" cy="1025236"/>
            </a:xfrm>
            <a:custGeom>
              <a:avLst/>
              <a:gdLst>
                <a:gd name="T0" fmla="*/ 468 w 936"/>
                <a:gd name="T1" fmla="*/ 0 h 936"/>
                <a:gd name="T2" fmla="*/ 936 w 936"/>
                <a:gd name="T3" fmla="*/ 468 h 936"/>
                <a:gd name="T4" fmla="*/ 468 w 936"/>
                <a:gd name="T5" fmla="*/ 936 h 936"/>
                <a:gd name="T6" fmla="*/ 0 w 936"/>
                <a:gd name="T7" fmla="*/ 468 h 936"/>
                <a:gd name="T8" fmla="*/ 468 w 936"/>
                <a:gd name="T9" fmla="*/ 0 h 936"/>
                <a:gd name="T10" fmla="*/ 468 w 936"/>
                <a:gd name="T11" fmla="*/ 39 h 936"/>
                <a:gd name="T12" fmla="*/ 896 w 936"/>
                <a:gd name="T13" fmla="*/ 468 h 936"/>
                <a:gd name="T14" fmla="*/ 468 w 936"/>
                <a:gd name="T15" fmla="*/ 896 h 936"/>
                <a:gd name="T16" fmla="*/ 39 w 936"/>
                <a:gd name="T17" fmla="*/ 468 h 936"/>
                <a:gd name="T18" fmla="*/ 468 w 936"/>
                <a:gd name="T19" fmla="*/ 39 h 936"/>
                <a:gd name="T20" fmla="*/ 468 w 936"/>
                <a:gd name="T21" fmla="*/ 79 h 936"/>
                <a:gd name="T22" fmla="*/ 857 w 936"/>
                <a:gd name="T23" fmla="*/ 468 h 936"/>
                <a:gd name="T24" fmla="*/ 468 w 936"/>
                <a:gd name="T25" fmla="*/ 857 h 936"/>
                <a:gd name="T26" fmla="*/ 79 w 936"/>
                <a:gd name="T27" fmla="*/ 468 h 936"/>
                <a:gd name="T28" fmla="*/ 468 w 936"/>
                <a:gd name="T29" fmla="*/ 79 h 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36" h="936">
                  <a:moveTo>
                    <a:pt x="468" y="0"/>
                  </a:moveTo>
                  <a:cubicBezTo>
                    <a:pt x="726" y="0"/>
                    <a:pt x="936" y="209"/>
                    <a:pt x="936" y="468"/>
                  </a:cubicBezTo>
                  <a:cubicBezTo>
                    <a:pt x="936" y="726"/>
                    <a:pt x="726" y="936"/>
                    <a:pt x="468" y="936"/>
                  </a:cubicBezTo>
                  <a:cubicBezTo>
                    <a:pt x="209" y="936"/>
                    <a:pt x="0" y="726"/>
                    <a:pt x="0" y="468"/>
                  </a:cubicBezTo>
                  <a:cubicBezTo>
                    <a:pt x="0" y="209"/>
                    <a:pt x="209" y="0"/>
                    <a:pt x="468" y="0"/>
                  </a:cubicBezTo>
                  <a:close/>
                  <a:moveTo>
                    <a:pt x="468" y="39"/>
                  </a:moveTo>
                  <a:cubicBezTo>
                    <a:pt x="704" y="39"/>
                    <a:pt x="896" y="231"/>
                    <a:pt x="896" y="468"/>
                  </a:cubicBezTo>
                  <a:cubicBezTo>
                    <a:pt x="896" y="704"/>
                    <a:pt x="704" y="896"/>
                    <a:pt x="468" y="896"/>
                  </a:cubicBezTo>
                  <a:cubicBezTo>
                    <a:pt x="231" y="896"/>
                    <a:pt x="39" y="704"/>
                    <a:pt x="39" y="468"/>
                  </a:cubicBezTo>
                  <a:cubicBezTo>
                    <a:pt x="39" y="231"/>
                    <a:pt x="231" y="39"/>
                    <a:pt x="468" y="39"/>
                  </a:cubicBezTo>
                  <a:close/>
                  <a:moveTo>
                    <a:pt x="468" y="79"/>
                  </a:moveTo>
                  <a:cubicBezTo>
                    <a:pt x="683" y="79"/>
                    <a:pt x="857" y="253"/>
                    <a:pt x="857" y="468"/>
                  </a:cubicBezTo>
                  <a:cubicBezTo>
                    <a:pt x="857" y="683"/>
                    <a:pt x="683" y="857"/>
                    <a:pt x="468" y="857"/>
                  </a:cubicBezTo>
                  <a:cubicBezTo>
                    <a:pt x="253" y="857"/>
                    <a:pt x="79" y="683"/>
                    <a:pt x="79" y="468"/>
                  </a:cubicBezTo>
                  <a:cubicBezTo>
                    <a:pt x="79" y="253"/>
                    <a:pt x="253" y="79"/>
                    <a:pt x="468" y="79"/>
                  </a:cubicBezTo>
                  <a:close/>
                </a:path>
              </a:pathLst>
            </a:custGeom>
            <a:solidFill>
              <a:srgbClr val="007E66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00"/>
            </a:p>
          </p:txBody>
        </p:sp>
        <p:sp>
          <p:nvSpPr>
            <p:cNvPr id="81" name="文本框 38"/>
            <p:cNvSpPr txBox="1"/>
            <p:nvPr/>
          </p:nvSpPr>
          <p:spPr>
            <a:xfrm>
              <a:off x="8996970" y="3617441"/>
              <a:ext cx="527942" cy="369426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b="1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03</a:t>
              </a:r>
              <a:endParaRPr lang="en-US" altLang="zh-CN" sz="14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82" name="组合 17"/>
          <p:cNvGrpSpPr/>
          <p:nvPr/>
        </p:nvGrpSpPr>
        <p:grpSpPr>
          <a:xfrm>
            <a:off x="7130268" y="1947660"/>
            <a:ext cx="1692000" cy="292916"/>
            <a:chOff x="8603423" y="2177622"/>
            <a:chExt cx="2877378" cy="1162109"/>
          </a:xfrm>
        </p:grpSpPr>
        <p:sp>
          <p:nvSpPr>
            <p:cNvPr id="83" name="矩形 82"/>
            <p:cNvSpPr/>
            <p:nvPr/>
          </p:nvSpPr>
          <p:spPr>
            <a:xfrm>
              <a:off x="8603423" y="2177622"/>
              <a:ext cx="2877378" cy="992045"/>
            </a:xfrm>
            <a:prstGeom prst="rect">
              <a:avLst/>
            </a:prstGeom>
            <a:solidFill>
              <a:srgbClr val="007E66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>
                <a:latin typeface="思源黑体 CN Light" pitchFamily="34" charset="-122"/>
                <a:ea typeface="思源黑体 CN Light" pitchFamily="34" charset="-122"/>
              </a:endParaRPr>
            </a:p>
          </p:txBody>
        </p:sp>
        <p:sp>
          <p:nvSpPr>
            <p:cNvPr id="84" name="文本框 47"/>
            <p:cNvSpPr txBox="1"/>
            <p:nvPr/>
          </p:nvSpPr>
          <p:spPr>
            <a:xfrm>
              <a:off x="9023243" y="2301825"/>
              <a:ext cx="1753599" cy="10379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100" b="1" dirty="0" smtClean="0">
                  <a:latin typeface="思源黑体 CN Light" pitchFamily="34" charset="-122"/>
                  <a:ea typeface="思源黑体 CN Light" pitchFamily="34" charset="-122"/>
                </a:rPr>
                <a:t>分析方法验证</a:t>
              </a:r>
              <a:endParaRPr lang="zh-CN" altLang="en-US" sz="1100" b="1" dirty="0">
                <a:latin typeface="思源黑体 CN Light" pitchFamily="34" charset="-122"/>
                <a:ea typeface="思源黑体 CN Light" pitchFamily="34" charset="-122"/>
              </a:endParaRPr>
            </a:p>
          </p:txBody>
        </p:sp>
      </p:grpSp>
      <p:sp>
        <p:nvSpPr>
          <p:cNvPr id="85" name="TextBox 84"/>
          <p:cNvSpPr txBox="1"/>
          <p:nvPr/>
        </p:nvSpPr>
        <p:spPr>
          <a:xfrm>
            <a:off x="2519766" y="2174841"/>
            <a:ext cx="178985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200000"/>
              </a:lnSpc>
              <a:buNone/>
            </a:pPr>
            <a:r>
              <a:rPr lang="zh-CN" altLang="en-US" sz="1000" b="1" dirty="0" smtClean="0">
                <a:latin typeface="思源黑体 CN Normal" pitchFamily="34" charset="-122"/>
                <a:ea typeface="思源黑体 CN Normal" pitchFamily="34" charset="-122"/>
              </a:rPr>
              <a:t>阳性对照抗体</a:t>
            </a:r>
            <a:endParaRPr lang="zh-CN" altLang="en-US" sz="1000" b="1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pPr indent="0">
              <a:lnSpc>
                <a:spcPct val="200000"/>
              </a:lnSpc>
              <a:buNone/>
            </a:pPr>
            <a:r>
              <a:rPr lang="zh-CN" altLang="en-US" sz="1000" dirty="0" smtClean="0">
                <a:latin typeface="思源黑体 CN Normal" pitchFamily="34" charset="-122"/>
                <a:ea typeface="思源黑体 CN Normal" pitchFamily="34" charset="-122"/>
              </a:rPr>
              <a:t>类型：多抗（推荐）或单抗</a:t>
            </a:r>
            <a:endParaRPr lang="zh-CN" altLang="en-US" sz="1000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pPr indent="0">
              <a:lnSpc>
                <a:spcPct val="200000"/>
              </a:lnSpc>
              <a:buNone/>
            </a:pPr>
            <a:r>
              <a:rPr lang="zh-CN" altLang="en-US" sz="1000" dirty="0" smtClean="0">
                <a:latin typeface="思源黑体 CN Normal" pitchFamily="34" charset="-122"/>
                <a:ea typeface="思源黑体 CN Normal" pitchFamily="34" charset="-122"/>
              </a:rPr>
              <a:t>种属：临床前（无特殊要求，多为兔源或鼠源）</a:t>
            </a:r>
            <a:endParaRPr lang="en-US" altLang="zh-CN" sz="1000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pPr indent="0">
              <a:lnSpc>
                <a:spcPct val="200000"/>
              </a:lnSpc>
              <a:buNone/>
            </a:pPr>
            <a:r>
              <a:rPr lang="en-US" altLang="zh-CN" sz="1000" dirty="0" smtClean="0">
                <a:latin typeface="思源黑体 CN Normal" pitchFamily="34" charset="-122"/>
                <a:ea typeface="思源黑体 CN Normal" pitchFamily="34" charset="-122"/>
              </a:rPr>
              <a:t> </a:t>
            </a:r>
            <a:r>
              <a:rPr lang="zh-CN" altLang="en-US" sz="1000" dirty="0" smtClean="0">
                <a:latin typeface="思源黑体 CN Normal" pitchFamily="34" charset="-122"/>
                <a:ea typeface="思源黑体 CN Normal" pitchFamily="34" charset="-122"/>
              </a:rPr>
              <a:t>临床（食蟹猴或其它非人灵长类）</a:t>
            </a:r>
            <a:endParaRPr lang="zh-CN" altLang="en-US" sz="1000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200000"/>
              </a:lnSpc>
            </a:pPr>
            <a:endParaRPr lang="zh-CN" altLang="en-US" sz="1000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4831769" y="2216934"/>
            <a:ext cx="1720343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 smtClean="0">
                <a:latin typeface="思源黑体 CN Normal" pitchFamily="34" charset="-122"/>
                <a:ea typeface="思源黑体 CN Normal" pitchFamily="34" charset="-122"/>
              </a:rPr>
              <a:t> 基质选择</a:t>
            </a:r>
            <a:endParaRPr lang="en-US" altLang="zh-CN" sz="1000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 smtClean="0">
                <a:latin typeface="思源黑体 CN Normal" pitchFamily="34" charset="-122"/>
                <a:ea typeface="思源黑体 CN Normal" pitchFamily="34" charset="-122"/>
              </a:rPr>
              <a:t> 滴度曲线范围（棋盘法）</a:t>
            </a:r>
            <a:endParaRPr lang="en-US" altLang="zh-CN" sz="1000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1000" dirty="0" smtClean="0">
                <a:latin typeface="思源黑体 CN Normal" pitchFamily="34" charset="-122"/>
                <a:ea typeface="思源黑体 CN Normal" pitchFamily="34" charset="-122"/>
              </a:rPr>
              <a:t> </a:t>
            </a:r>
            <a:r>
              <a:rPr lang="zh-CN" altLang="zh-CN" sz="1000" dirty="0" smtClean="0">
                <a:latin typeface="思源黑体 CN Normal" pitchFamily="34" charset="-122"/>
                <a:ea typeface="思源黑体 CN Normal" pitchFamily="34" charset="-122"/>
              </a:rPr>
              <a:t>最小稀释倍数（MRD）</a:t>
            </a:r>
            <a:endParaRPr lang="zh-CN" altLang="zh-CN" sz="1000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 smtClean="0">
                <a:latin typeface="思源黑体 CN Normal" pitchFamily="34" charset="-122"/>
                <a:ea typeface="思源黑体 CN Normal" pitchFamily="34" charset="-122"/>
              </a:rPr>
              <a:t>试验条件</a:t>
            </a:r>
            <a:endParaRPr lang="en-US" altLang="zh-CN" sz="1000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 smtClean="0">
                <a:latin typeface="思源黑体 CN Normal" pitchFamily="34" charset="-122"/>
                <a:ea typeface="思源黑体 CN Normal" pitchFamily="34" charset="-122"/>
              </a:rPr>
              <a:t> 试剂的准备</a:t>
            </a:r>
            <a:endParaRPr lang="zh-CN" altLang="en-US" sz="1000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200000"/>
              </a:lnSpc>
            </a:pPr>
            <a:endParaRPr lang="zh-CN" altLang="en-US" sz="1000" b="1" dirty="0" smtClean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7132779" y="2216934"/>
            <a:ext cx="147166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 smtClean="0">
                <a:latin typeface="思源黑体 CN Normal" pitchFamily="34" charset="-122"/>
                <a:ea typeface="思源黑体 CN Normal" pitchFamily="34" charset="-122"/>
              </a:rPr>
              <a:t> 临界值（筛选、确证、滴度临界值）</a:t>
            </a:r>
            <a:endParaRPr lang="zh-CN" altLang="en-US" sz="1000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 smtClean="0">
                <a:latin typeface="思源黑体 CN Normal" pitchFamily="34" charset="-122"/>
                <a:ea typeface="思源黑体 CN Normal" pitchFamily="34" charset="-122"/>
              </a:rPr>
              <a:t> 灵敏度（与所用阳性对照密切相关）</a:t>
            </a:r>
            <a:endParaRPr lang="zh-CN" altLang="en-US" sz="1000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pPr indent="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 smtClean="0">
                <a:latin typeface="思源黑体 CN Normal" pitchFamily="34" charset="-122"/>
                <a:ea typeface="思源黑体 CN Normal" pitchFamily="34" charset="-122"/>
              </a:rPr>
              <a:t> 选择性及干扰</a:t>
            </a:r>
            <a:endParaRPr lang="zh-CN" altLang="en-US" sz="1000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pPr indent="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 smtClean="0">
                <a:latin typeface="思源黑体 CN Normal" pitchFamily="34" charset="-122"/>
                <a:ea typeface="思源黑体 CN Normal" pitchFamily="34" charset="-122"/>
              </a:rPr>
              <a:t> 精密度</a:t>
            </a:r>
            <a:endParaRPr lang="zh-CN" altLang="en-US" sz="1000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pPr indent="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 smtClean="0">
                <a:latin typeface="思源黑体 CN Normal" pitchFamily="34" charset="-122"/>
                <a:ea typeface="思源黑体 CN Normal" pitchFamily="34" charset="-122"/>
              </a:rPr>
              <a:t> 稳定性</a:t>
            </a:r>
            <a:endParaRPr lang="zh-CN" altLang="en-US" sz="1000" dirty="0" smtClean="0">
              <a:latin typeface="思源黑体 CN Normal" pitchFamily="34" charset="-122"/>
              <a:ea typeface="思源黑体 CN Normal" pitchFamily="34" charset="-122"/>
            </a:endParaRPr>
          </a:p>
        </p:txBody>
      </p:sp>
      <p:pic>
        <p:nvPicPr>
          <p:cNvPr id="88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950" y="138113"/>
            <a:ext cx="1493838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8" name="组合 27"/>
          <p:cNvGrpSpPr/>
          <p:nvPr/>
        </p:nvGrpSpPr>
        <p:grpSpPr bwMode="auto">
          <a:xfrm>
            <a:off x="107504" y="1923678"/>
            <a:ext cx="2428892" cy="1571636"/>
            <a:chOff x="5929322" y="2500313"/>
            <a:chExt cx="2857491" cy="1785949"/>
          </a:xfrm>
        </p:grpSpPr>
        <p:grpSp>
          <p:nvGrpSpPr>
            <p:cNvPr id="99" name="组合 7"/>
            <p:cNvGrpSpPr/>
            <p:nvPr/>
          </p:nvGrpSpPr>
          <p:grpSpPr bwMode="auto">
            <a:xfrm>
              <a:off x="6857774" y="3714750"/>
              <a:ext cx="279288" cy="458788"/>
              <a:chOff x="1207459" y="2440042"/>
              <a:chExt cx="594096" cy="774651"/>
            </a:xfrm>
          </p:grpSpPr>
          <p:cxnSp>
            <p:nvCxnSpPr>
              <p:cNvPr id="113" name="直接连接符 112"/>
              <p:cNvCxnSpPr/>
              <p:nvPr/>
            </p:nvCxnSpPr>
            <p:spPr>
              <a:xfrm rot="5400000">
                <a:off x="1250132" y="2963865"/>
                <a:ext cx="500066" cy="1589"/>
              </a:xfrm>
              <a:prstGeom prst="line">
                <a:avLst/>
              </a:prstGeom>
              <a:ln w="76200">
                <a:solidFill>
                  <a:srgbClr val="397F6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直接连接符 9"/>
              <p:cNvCxnSpPr/>
              <p:nvPr/>
            </p:nvCxnSpPr>
            <p:spPr>
              <a:xfrm rot="5400000">
                <a:off x="1515803" y="2440042"/>
                <a:ext cx="285752" cy="285752"/>
              </a:xfrm>
              <a:prstGeom prst="line">
                <a:avLst/>
              </a:prstGeom>
              <a:ln w="76200">
                <a:solidFill>
                  <a:srgbClr val="397F6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直接连接符 114"/>
              <p:cNvCxnSpPr/>
              <p:nvPr/>
            </p:nvCxnSpPr>
            <p:spPr>
              <a:xfrm>
                <a:off x="1207459" y="2450674"/>
                <a:ext cx="285752" cy="285752"/>
              </a:xfrm>
              <a:prstGeom prst="line">
                <a:avLst/>
              </a:prstGeom>
              <a:ln w="76200">
                <a:solidFill>
                  <a:srgbClr val="397F6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0" name="组合 11"/>
            <p:cNvGrpSpPr/>
            <p:nvPr/>
          </p:nvGrpSpPr>
          <p:grpSpPr bwMode="auto">
            <a:xfrm rot="-4827267">
              <a:off x="7253301" y="3305455"/>
              <a:ext cx="279288" cy="457201"/>
              <a:chOff x="1207459" y="2440042"/>
              <a:chExt cx="594096" cy="774651"/>
            </a:xfrm>
          </p:grpSpPr>
          <p:cxnSp>
            <p:nvCxnSpPr>
              <p:cNvPr id="110" name="直接连接符 109"/>
              <p:cNvCxnSpPr/>
              <p:nvPr/>
            </p:nvCxnSpPr>
            <p:spPr>
              <a:xfrm rot="5400000">
                <a:off x="1250132" y="2963865"/>
                <a:ext cx="500066" cy="1589"/>
              </a:xfrm>
              <a:prstGeom prst="line">
                <a:avLst/>
              </a:prstGeom>
              <a:ln w="76200">
                <a:solidFill>
                  <a:srgbClr val="47B897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直接连接符 110"/>
              <p:cNvCxnSpPr/>
              <p:nvPr/>
            </p:nvCxnSpPr>
            <p:spPr>
              <a:xfrm rot="5400000">
                <a:off x="1515803" y="2440042"/>
                <a:ext cx="285752" cy="285752"/>
              </a:xfrm>
              <a:prstGeom prst="line">
                <a:avLst/>
              </a:prstGeom>
              <a:ln w="76200">
                <a:solidFill>
                  <a:srgbClr val="47B897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直接连接符 111"/>
              <p:cNvCxnSpPr/>
              <p:nvPr/>
            </p:nvCxnSpPr>
            <p:spPr>
              <a:xfrm>
                <a:off x="1207459" y="2450674"/>
                <a:ext cx="285752" cy="285752"/>
              </a:xfrm>
              <a:prstGeom prst="line">
                <a:avLst/>
              </a:prstGeom>
              <a:ln w="76200">
                <a:solidFill>
                  <a:srgbClr val="47B897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1" name="圆角矩形 100"/>
            <p:cNvSpPr/>
            <p:nvPr/>
          </p:nvSpPr>
          <p:spPr>
            <a:xfrm>
              <a:off x="5929322" y="4142812"/>
              <a:ext cx="2428365" cy="143450"/>
            </a:xfrm>
            <a:prstGeom prst="roundRect">
              <a:avLst/>
            </a:prstGeom>
            <a:solidFill>
              <a:srgbClr val="CFE9E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grpSp>
          <p:nvGrpSpPr>
            <p:cNvPr id="102" name="组合 17"/>
            <p:cNvGrpSpPr/>
            <p:nvPr/>
          </p:nvGrpSpPr>
          <p:grpSpPr bwMode="auto">
            <a:xfrm rot="-9547928">
              <a:off x="7002784" y="2749651"/>
              <a:ext cx="279288" cy="458788"/>
              <a:chOff x="1207459" y="2440042"/>
              <a:chExt cx="594096" cy="774651"/>
            </a:xfrm>
          </p:grpSpPr>
          <p:cxnSp>
            <p:nvCxnSpPr>
              <p:cNvPr id="107" name="直接连接符 106"/>
              <p:cNvCxnSpPr/>
              <p:nvPr/>
            </p:nvCxnSpPr>
            <p:spPr>
              <a:xfrm rot="5400000">
                <a:off x="1250132" y="2963865"/>
                <a:ext cx="500066" cy="1589"/>
              </a:xfrm>
              <a:prstGeom prst="line">
                <a:avLst/>
              </a:prstGeom>
              <a:ln w="76200">
                <a:solidFill>
                  <a:srgbClr val="397F6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直接连接符 107"/>
              <p:cNvCxnSpPr/>
              <p:nvPr/>
            </p:nvCxnSpPr>
            <p:spPr>
              <a:xfrm rot="5400000">
                <a:off x="1515803" y="2440042"/>
                <a:ext cx="285752" cy="285752"/>
              </a:xfrm>
              <a:prstGeom prst="line">
                <a:avLst/>
              </a:prstGeom>
              <a:ln w="76200">
                <a:solidFill>
                  <a:srgbClr val="397F6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直接连接符 108"/>
              <p:cNvCxnSpPr/>
              <p:nvPr/>
            </p:nvCxnSpPr>
            <p:spPr>
              <a:xfrm>
                <a:off x="1207459" y="2450674"/>
                <a:ext cx="285752" cy="285752"/>
              </a:xfrm>
              <a:prstGeom prst="line">
                <a:avLst/>
              </a:prstGeom>
              <a:ln w="76200">
                <a:solidFill>
                  <a:srgbClr val="397F6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3" name="太阳形 102"/>
            <p:cNvSpPr/>
            <p:nvPr/>
          </p:nvSpPr>
          <p:spPr>
            <a:xfrm>
              <a:off x="7215265" y="2754219"/>
              <a:ext cx="213845" cy="213741"/>
            </a:xfrm>
            <a:prstGeom prst="sun">
              <a:avLst/>
            </a:prstGeom>
            <a:solidFill>
              <a:srgbClr val="49A58D"/>
            </a:solidFill>
            <a:ln>
              <a:solidFill>
                <a:srgbClr val="A0D4C6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104" name="TextBox 22"/>
            <p:cNvSpPr txBox="1">
              <a:spLocks noChangeArrowheads="1"/>
            </p:cNvSpPr>
            <p:nvPr/>
          </p:nvSpPr>
          <p:spPr bwMode="auto">
            <a:xfrm>
              <a:off x="6214927" y="3857348"/>
              <a:ext cx="1357703" cy="229444"/>
            </a:xfrm>
            <a:prstGeom prst="rect">
              <a:avLst/>
            </a:prstGeom>
            <a:noFill/>
            <a:ln w="9525">
              <a:noFill/>
              <a:miter lim="800000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>
              <a:spAutoFit/>
            </a:bodyPr>
            <a:lstStyle/>
            <a:p>
              <a:pPr>
                <a:buFont typeface="Arial" panose="020B0604020202020204" pitchFamily="34" charset="0"/>
                <a:buNone/>
                <a:defRPr/>
              </a:pPr>
              <a:r>
                <a:rPr lang="zh-CN" altLang="en-US" sz="1050" b="1" dirty="0">
                  <a:latin typeface="思源黑体 CN Normal" pitchFamily="34" charset="-122"/>
                  <a:ea typeface="思源黑体 CN Normal" pitchFamily="34" charset="-122"/>
                </a:rPr>
                <a:t>抗体药</a:t>
              </a:r>
              <a:endParaRPr lang="zh-CN" altLang="en-US" sz="1050" b="1" dirty="0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105" name="TextBox 23"/>
            <p:cNvSpPr txBox="1">
              <a:spLocks noChangeArrowheads="1"/>
            </p:cNvSpPr>
            <p:nvPr/>
          </p:nvSpPr>
          <p:spPr bwMode="auto">
            <a:xfrm>
              <a:off x="7429110" y="3571882"/>
              <a:ext cx="1357703" cy="229444"/>
            </a:xfrm>
            <a:prstGeom prst="rect">
              <a:avLst/>
            </a:prstGeom>
            <a:noFill/>
            <a:ln w="9525">
              <a:noFill/>
              <a:miter lim="800000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>
              <a:spAutoFit/>
            </a:bodyPr>
            <a:lstStyle/>
            <a:p>
              <a:pPr>
                <a:buFont typeface="Arial" panose="020B0604020202020204" pitchFamily="34" charset="0"/>
                <a:buNone/>
                <a:defRPr/>
              </a:pPr>
              <a:r>
                <a:rPr lang="en-US" altLang="zh-CN" sz="1050" b="1" dirty="0">
                  <a:latin typeface="思源黑体 CN Normal" pitchFamily="34" charset="-122"/>
                  <a:ea typeface="思源黑体 CN Normal" pitchFamily="34" charset="-122"/>
                </a:rPr>
                <a:t>Anti-ID </a:t>
              </a:r>
              <a:r>
                <a:rPr lang="zh-CN" altLang="en-US" sz="1050" b="1" dirty="0">
                  <a:latin typeface="思源黑体 CN Normal" pitchFamily="34" charset="-122"/>
                  <a:ea typeface="思源黑体 CN Normal" pitchFamily="34" charset="-122"/>
                </a:rPr>
                <a:t>抗体</a:t>
              </a:r>
              <a:endParaRPr lang="zh-CN" altLang="en-US" sz="1050" b="1" dirty="0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106" name="TextBox 24"/>
            <p:cNvSpPr txBox="1">
              <a:spLocks noChangeArrowheads="1"/>
            </p:cNvSpPr>
            <p:nvPr/>
          </p:nvSpPr>
          <p:spPr bwMode="auto">
            <a:xfrm>
              <a:off x="7143505" y="2500313"/>
              <a:ext cx="1571548" cy="229444"/>
            </a:xfrm>
            <a:prstGeom prst="rect">
              <a:avLst/>
            </a:prstGeom>
            <a:noFill/>
            <a:ln w="9525">
              <a:noFill/>
              <a:miter lim="800000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>
              <a:spAutoFit/>
            </a:bodyPr>
            <a:lstStyle/>
            <a:p>
              <a:pPr>
                <a:buFont typeface="Arial" panose="020B0604020202020204" pitchFamily="34" charset="0"/>
                <a:buNone/>
                <a:defRPr/>
              </a:pPr>
              <a:r>
                <a:rPr lang="zh-CN" altLang="en-US" sz="1050" b="1" dirty="0">
                  <a:latin typeface="思源黑体 CN Normal" pitchFamily="34" charset="-122"/>
                  <a:ea typeface="思源黑体 CN Normal" pitchFamily="34" charset="-122"/>
                </a:rPr>
                <a:t>抗体药（标记后）</a:t>
              </a:r>
              <a:endParaRPr lang="zh-CN" altLang="en-US" sz="1050" b="1" dirty="0">
                <a:latin typeface="思源黑体 CN Normal" pitchFamily="34" charset="-122"/>
                <a:ea typeface="思源黑体 CN Normal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grpSp>
        <p:nvGrpSpPr>
          <p:cNvPr id="3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TextBox 2"/>
          <p:cNvSpPr txBox="1">
            <a:spLocks noChangeArrowheads="1"/>
          </p:cNvSpPr>
          <p:nvPr/>
        </p:nvSpPr>
        <p:spPr bwMode="auto">
          <a:xfrm>
            <a:off x="180974" y="600004"/>
            <a:ext cx="6248414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rgbClr val="377D6C"/>
                </a:solidFill>
                <a:latin typeface="思源黑体 CN Light" pitchFamily="34" charset="-122"/>
                <a:ea typeface="思源黑体 CN Light" pitchFamily="34" charset="-122"/>
              </a:rPr>
              <a:t>抗体药</a:t>
            </a:r>
            <a:r>
              <a:rPr lang="zh-CN" altLang="en-US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血药浓度检测试剂盒</a:t>
            </a:r>
            <a:endParaRPr lang="zh-CN" altLang="en-US" sz="2000" b="1" dirty="0">
              <a:solidFill>
                <a:srgbClr val="377D6C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31" name="TextBox 17"/>
          <p:cNvSpPr txBox="1">
            <a:spLocks noChangeArrowheads="1"/>
          </p:cNvSpPr>
          <p:nvPr/>
        </p:nvSpPr>
        <p:spPr bwMode="auto">
          <a:xfrm>
            <a:off x="328405" y="1857370"/>
            <a:ext cx="1507291" cy="21544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r"/>
            <a:r>
              <a:rPr lang="zh-CN" altLang="en-US" sz="800" b="1" dirty="0">
                <a:latin typeface="思源黑体 CN Normal" pitchFamily="34" charset="-122"/>
                <a:ea typeface="思源黑体 CN Normal" pitchFamily="34" charset="-122"/>
              </a:rPr>
              <a:t>抗独特型抗体</a:t>
            </a:r>
            <a:r>
              <a:rPr lang="en-US" altLang="zh-CN" sz="800" b="1" dirty="0">
                <a:latin typeface="思源黑体 CN Normal" pitchFamily="34" charset="-122"/>
                <a:ea typeface="思源黑体 CN Normal" pitchFamily="34" charset="-122"/>
              </a:rPr>
              <a:t>B</a:t>
            </a:r>
            <a:r>
              <a:rPr lang="zh-CN" altLang="en-US" sz="800" b="1" dirty="0">
                <a:latin typeface="思源黑体 CN Normal" pitchFamily="34" charset="-122"/>
                <a:ea typeface="思源黑体 CN Normal" pitchFamily="34" charset="-122"/>
              </a:rPr>
              <a:t>（标记）</a:t>
            </a:r>
            <a:endParaRPr lang="zh-CN" altLang="en-US" sz="800" b="1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32" name="TextBox 22"/>
          <p:cNvSpPr txBox="1">
            <a:spLocks noChangeArrowheads="1"/>
          </p:cNvSpPr>
          <p:nvPr/>
        </p:nvSpPr>
        <p:spPr bwMode="auto">
          <a:xfrm>
            <a:off x="-103395" y="2381245"/>
            <a:ext cx="863600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800" b="1">
                <a:latin typeface="思源黑体 CN Normal" pitchFamily="34" charset="-122"/>
                <a:ea typeface="思源黑体 CN Normal" pitchFamily="34" charset="-122"/>
              </a:rPr>
              <a:t>抗体药物</a:t>
            </a:r>
            <a:endParaRPr lang="en-US" altLang="zh-CN" sz="800" b="1">
              <a:latin typeface="思源黑体 CN Normal" pitchFamily="34" charset="-122"/>
              <a:ea typeface="思源黑体 CN Normal" pitchFamily="34" charset="-122"/>
            </a:endParaRPr>
          </a:p>
          <a:p>
            <a:pPr algn="ctr"/>
            <a:r>
              <a:rPr lang="zh-CN" altLang="en-US" sz="800" b="1">
                <a:latin typeface="思源黑体 CN Normal" pitchFamily="34" charset="-122"/>
                <a:ea typeface="思源黑体 CN Normal" pitchFamily="34" charset="-122"/>
              </a:rPr>
              <a:t>（血清样品）</a:t>
            </a:r>
            <a:endParaRPr lang="zh-CN" altLang="en-US" sz="800" b="1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33" name="TextBox 23"/>
          <p:cNvSpPr txBox="1">
            <a:spLocks noChangeArrowheads="1"/>
          </p:cNvSpPr>
          <p:nvPr/>
        </p:nvSpPr>
        <p:spPr bwMode="auto">
          <a:xfrm>
            <a:off x="251520" y="2828920"/>
            <a:ext cx="940485" cy="21544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800" b="1" dirty="0">
                <a:latin typeface="思源黑体 CN Normal" pitchFamily="34" charset="-122"/>
                <a:ea typeface="思源黑体 CN Normal" pitchFamily="34" charset="-122"/>
              </a:rPr>
              <a:t>抗独特型抗体</a:t>
            </a:r>
            <a:r>
              <a:rPr lang="en-US" altLang="zh-CN" sz="800" b="1" dirty="0">
                <a:latin typeface="思源黑体 CN Normal" pitchFamily="34" charset="-122"/>
                <a:ea typeface="思源黑体 CN Normal" pitchFamily="34" charset="-122"/>
              </a:rPr>
              <a:t>A</a:t>
            </a:r>
            <a:endParaRPr lang="zh-CN" altLang="en-US" sz="800" b="1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grpSp>
        <p:nvGrpSpPr>
          <p:cNvPr id="4" name="组合 115"/>
          <p:cNvGrpSpPr/>
          <p:nvPr/>
        </p:nvGrpSpPr>
        <p:grpSpPr bwMode="auto">
          <a:xfrm>
            <a:off x="431768" y="2087558"/>
            <a:ext cx="1584325" cy="1235075"/>
            <a:chOff x="8460432" y="2061567"/>
            <a:chExt cx="1584176" cy="1235892"/>
          </a:xfrm>
        </p:grpSpPr>
        <p:grpSp>
          <p:nvGrpSpPr>
            <p:cNvPr id="5" name="组合 12"/>
            <p:cNvGrpSpPr>
              <a:grpSpLocks noChangeAspect="1"/>
            </p:cNvGrpSpPr>
            <p:nvPr/>
          </p:nvGrpSpPr>
          <p:grpSpPr bwMode="auto">
            <a:xfrm rot="5400000">
              <a:off x="8797091" y="2270290"/>
              <a:ext cx="308078" cy="504000"/>
              <a:chOff x="1207459" y="2440042"/>
              <a:chExt cx="594096" cy="774651"/>
            </a:xfrm>
          </p:grpSpPr>
          <p:cxnSp>
            <p:nvCxnSpPr>
              <p:cNvPr id="48" name="直接连接符 47"/>
              <p:cNvCxnSpPr/>
              <p:nvPr/>
            </p:nvCxnSpPr>
            <p:spPr>
              <a:xfrm rot="5400000">
                <a:off x="1250132" y="2963865"/>
                <a:ext cx="500066" cy="1589"/>
              </a:xfrm>
              <a:prstGeom prst="line">
                <a:avLst/>
              </a:prstGeom>
              <a:ln w="76200">
                <a:solidFill>
                  <a:srgbClr val="397F6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/>
              <p:nvPr/>
            </p:nvCxnSpPr>
            <p:spPr>
              <a:xfrm rot="5400000">
                <a:off x="1515803" y="2440042"/>
                <a:ext cx="285752" cy="285752"/>
              </a:xfrm>
              <a:prstGeom prst="line">
                <a:avLst/>
              </a:prstGeom>
              <a:ln w="76200">
                <a:solidFill>
                  <a:srgbClr val="397F6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/>
              <p:nvPr/>
            </p:nvCxnSpPr>
            <p:spPr>
              <a:xfrm>
                <a:off x="1207459" y="2450674"/>
                <a:ext cx="285752" cy="285752"/>
              </a:xfrm>
              <a:prstGeom prst="line">
                <a:avLst/>
              </a:prstGeom>
              <a:ln w="76200">
                <a:solidFill>
                  <a:srgbClr val="397F6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12"/>
            <p:cNvGrpSpPr>
              <a:grpSpLocks noChangeAspect="1"/>
            </p:cNvGrpSpPr>
            <p:nvPr/>
          </p:nvGrpSpPr>
          <p:grpSpPr bwMode="auto">
            <a:xfrm rot="-5400000">
              <a:off x="9284353" y="1963497"/>
              <a:ext cx="308078" cy="504000"/>
              <a:chOff x="1207459" y="2440042"/>
              <a:chExt cx="594096" cy="774651"/>
            </a:xfrm>
          </p:grpSpPr>
          <p:cxnSp>
            <p:nvCxnSpPr>
              <p:cNvPr id="45" name="直接连接符 44"/>
              <p:cNvCxnSpPr/>
              <p:nvPr/>
            </p:nvCxnSpPr>
            <p:spPr>
              <a:xfrm rot="5400000">
                <a:off x="1250132" y="2963865"/>
                <a:ext cx="500066" cy="1589"/>
              </a:xfrm>
              <a:prstGeom prst="line">
                <a:avLst/>
              </a:prstGeom>
              <a:ln w="76200">
                <a:solidFill>
                  <a:srgbClr val="46999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 rot="5400000">
                <a:off x="1515803" y="2440042"/>
                <a:ext cx="285752" cy="285752"/>
              </a:xfrm>
              <a:prstGeom prst="line">
                <a:avLst/>
              </a:prstGeom>
              <a:ln w="76200">
                <a:solidFill>
                  <a:srgbClr val="46999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/>
              <p:nvPr/>
            </p:nvCxnSpPr>
            <p:spPr>
              <a:xfrm>
                <a:off x="1207459" y="2450674"/>
                <a:ext cx="285752" cy="285752"/>
              </a:xfrm>
              <a:prstGeom prst="line">
                <a:avLst/>
              </a:prstGeom>
              <a:ln w="76200">
                <a:solidFill>
                  <a:srgbClr val="46999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太阳形 37"/>
            <p:cNvSpPr/>
            <p:nvPr/>
          </p:nvSpPr>
          <p:spPr>
            <a:xfrm>
              <a:off x="9635072" y="2080630"/>
              <a:ext cx="236516" cy="236693"/>
            </a:xfrm>
            <a:prstGeom prst="sun">
              <a:avLst/>
            </a:prstGeom>
            <a:solidFill>
              <a:srgbClr val="CFE9E2"/>
            </a:solidFill>
            <a:ln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grpSp>
          <p:nvGrpSpPr>
            <p:cNvPr id="7" name="组合 38"/>
            <p:cNvGrpSpPr>
              <a:grpSpLocks noChangeAspect="1"/>
            </p:cNvGrpSpPr>
            <p:nvPr/>
          </p:nvGrpSpPr>
          <p:grpSpPr bwMode="auto">
            <a:xfrm>
              <a:off x="9199265" y="2661195"/>
              <a:ext cx="308078" cy="504000"/>
              <a:chOff x="1207459" y="2440042"/>
              <a:chExt cx="594096" cy="774651"/>
            </a:xfrm>
          </p:grpSpPr>
          <p:cxnSp>
            <p:nvCxnSpPr>
              <p:cNvPr id="41" name="直接连接符 40"/>
              <p:cNvCxnSpPr/>
              <p:nvPr/>
            </p:nvCxnSpPr>
            <p:spPr>
              <a:xfrm rot="5400000">
                <a:off x="1250132" y="2963865"/>
                <a:ext cx="500066" cy="1589"/>
              </a:xfrm>
              <a:prstGeom prst="line">
                <a:avLst/>
              </a:prstGeom>
              <a:ln w="76200">
                <a:solidFill>
                  <a:srgbClr val="46999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 rot="5400000">
                <a:off x="1515803" y="2440042"/>
                <a:ext cx="285752" cy="285752"/>
              </a:xfrm>
              <a:prstGeom prst="line">
                <a:avLst/>
              </a:prstGeom>
              <a:ln w="76200">
                <a:solidFill>
                  <a:srgbClr val="46999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>
                <a:off x="1207459" y="2450674"/>
                <a:ext cx="285752" cy="285752"/>
              </a:xfrm>
              <a:prstGeom prst="line">
                <a:avLst/>
              </a:prstGeom>
              <a:ln w="76200">
                <a:solidFill>
                  <a:srgbClr val="46999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" name="矩形 39"/>
            <p:cNvSpPr/>
            <p:nvPr/>
          </p:nvSpPr>
          <p:spPr bwMode="auto">
            <a:xfrm>
              <a:off x="8460432" y="3152900"/>
              <a:ext cx="1584176" cy="144559"/>
            </a:xfrm>
            <a:prstGeom prst="rect">
              <a:avLst/>
            </a:prstGeom>
            <a:solidFill>
              <a:srgbClr val="CFE9E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Tx/>
                <a:buNone/>
                <a:defRPr/>
              </a:pPr>
              <a:endParaRPr lang="zh-CN" altLang="en-US">
                <a:latin typeface="思源黑体 CN Normal" pitchFamily="34" charset="-122"/>
                <a:ea typeface="思源黑体 CN Normal" pitchFamily="34" charset="-122"/>
              </a:endParaRPr>
            </a:p>
          </p:txBody>
        </p:sp>
      </p:grpSp>
      <p:grpSp>
        <p:nvGrpSpPr>
          <p:cNvPr id="8" name="组合 54"/>
          <p:cNvGrpSpPr/>
          <p:nvPr/>
        </p:nvGrpSpPr>
        <p:grpSpPr>
          <a:xfrm>
            <a:off x="2166476" y="1591985"/>
            <a:ext cx="2484000" cy="3384000"/>
            <a:chOff x="655912" y="2105133"/>
            <a:chExt cx="2607791" cy="4693421"/>
          </a:xfrm>
        </p:grpSpPr>
        <p:sp>
          <p:nvSpPr>
            <p:cNvPr id="52" name="直角三角形 69"/>
            <p:cNvSpPr/>
            <p:nvPr/>
          </p:nvSpPr>
          <p:spPr>
            <a:xfrm rot="5400000" flipH="1">
              <a:off x="735314" y="4270165"/>
              <a:ext cx="4693421" cy="363357"/>
            </a:xfrm>
            <a:custGeom>
              <a:avLst/>
              <a:gdLst>
                <a:gd name="connsiteX0" fmla="*/ 172657 w 2265926"/>
                <a:gd name="connsiteY0" fmla="*/ 316231 h 316231"/>
                <a:gd name="connsiteX1" fmla="*/ 0 w 2265926"/>
                <a:gd name="connsiteY1" fmla="*/ 0 h 316231"/>
                <a:gd name="connsiteX2" fmla="*/ 2265926 w 2265926"/>
                <a:gd name="connsiteY2" fmla="*/ 303531 h 316231"/>
                <a:gd name="connsiteX3" fmla="*/ 172657 w 2265926"/>
                <a:gd name="connsiteY3" fmla="*/ 316231 h 316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5926" h="316231">
                  <a:moveTo>
                    <a:pt x="172657" y="316231"/>
                  </a:moveTo>
                  <a:lnTo>
                    <a:pt x="0" y="0"/>
                  </a:lnTo>
                  <a:lnTo>
                    <a:pt x="2265926" y="303531"/>
                  </a:lnTo>
                  <a:lnTo>
                    <a:pt x="172657" y="316231"/>
                  </a:lnTo>
                  <a:close/>
                </a:path>
              </a:pathLst>
            </a:custGeom>
            <a:noFill/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3" name="直角三角形 69"/>
            <p:cNvSpPr/>
            <p:nvPr/>
          </p:nvSpPr>
          <p:spPr>
            <a:xfrm flipH="1" flipV="1">
              <a:off x="655912" y="6409659"/>
              <a:ext cx="2605627" cy="334172"/>
            </a:xfrm>
            <a:custGeom>
              <a:avLst/>
              <a:gdLst>
                <a:gd name="connsiteX0" fmla="*/ 273050 w 2267687"/>
                <a:gd name="connsiteY0" fmla="*/ 290831 h 290831"/>
                <a:gd name="connsiteX1" fmla="*/ 0 w 2267687"/>
                <a:gd name="connsiteY1" fmla="*/ 0 h 290831"/>
                <a:gd name="connsiteX2" fmla="*/ 2267687 w 2267687"/>
                <a:gd name="connsiteY2" fmla="*/ 290831 h 290831"/>
                <a:gd name="connsiteX3" fmla="*/ 273050 w 2267687"/>
                <a:gd name="connsiteY3" fmla="*/ 290831 h 29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7687" h="290831">
                  <a:moveTo>
                    <a:pt x="273050" y="290831"/>
                  </a:moveTo>
                  <a:lnTo>
                    <a:pt x="0" y="0"/>
                  </a:lnTo>
                  <a:lnTo>
                    <a:pt x="2267687" y="290831"/>
                  </a:lnTo>
                  <a:lnTo>
                    <a:pt x="273050" y="290831"/>
                  </a:lnTo>
                  <a:close/>
                </a:path>
              </a:pathLst>
            </a:custGeom>
            <a:noFill/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1037203" y="2560945"/>
              <a:ext cx="1894121" cy="3877900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  <a:effectLst>
              <a:outerShdw blurRad="76200" dist="508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9" name="组合 63"/>
          <p:cNvGrpSpPr/>
          <p:nvPr/>
        </p:nvGrpSpPr>
        <p:grpSpPr>
          <a:xfrm>
            <a:off x="6704621" y="1591985"/>
            <a:ext cx="2484000" cy="3384000"/>
            <a:chOff x="655912" y="2105133"/>
            <a:chExt cx="2607791" cy="4693421"/>
          </a:xfrm>
        </p:grpSpPr>
        <p:sp>
          <p:nvSpPr>
            <p:cNvPr id="56" name="直角三角形 69"/>
            <p:cNvSpPr/>
            <p:nvPr/>
          </p:nvSpPr>
          <p:spPr>
            <a:xfrm rot="5400000" flipH="1">
              <a:off x="735314" y="4270165"/>
              <a:ext cx="4693421" cy="363357"/>
            </a:xfrm>
            <a:custGeom>
              <a:avLst/>
              <a:gdLst>
                <a:gd name="connsiteX0" fmla="*/ 172657 w 2265926"/>
                <a:gd name="connsiteY0" fmla="*/ 316231 h 316231"/>
                <a:gd name="connsiteX1" fmla="*/ 0 w 2265926"/>
                <a:gd name="connsiteY1" fmla="*/ 0 h 316231"/>
                <a:gd name="connsiteX2" fmla="*/ 2265926 w 2265926"/>
                <a:gd name="connsiteY2" fmla="*/ 303531 h 316231"/>
                <a:gd name="connsiteX3" fmla="*/ 172657 w 2265926"/>
                <a:gd name="connsiteY3" fmla="*/ 316231 h 316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5926" h="316231">
                  <a:moveTo>
                    <a:pt x="172657" y="316231"/>
                  </a:moveTo>
                  <a:lnTo>
                    <a:pt x="0" y="0"/>
                  </a:lnTo>
                  <a:lnTo>
                    <a:pt x="2265926" y="303531"/>
                  </a:lnTo>
                  <a:lnTo>
                    <a:pt x="172657" y="316231"/>
                  </a:lnTo>
                  <a:close/>
                </a:path>
              </a:pathLst>
            </a:custGeom>
            <a:noFill/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直角三角形 69"/>
            <p:cNvSpPr/>
            <p:nvPr/>
          </p:nvSpPr>
          <p:spPr>
            <a:xfrm flipH="1" flipV="1">
              <a:off x="655912" y="6409659"/>
              <a:ext cx="2605627" cy="334172"/>
            </a:xfrm>
            <a:custGeom>
              <a:avLst/>
              <a:gdLst>
                <a:gd name="connsiteX0" fmla="*/ 273050 w 2267687"/>
                <a:gd name="connsiteY0" fmla="*/ 290831 h 290831"/>
                <a:gd name="connsiteX1" fmla="*/ 0 w 2267687"/>
                <a:gd name="connsiteY1" fmla="*/ 0 h 290831"/>
                <a:gd name="connsiteX2" fmla="*/ 2267687 w 2267687"/>
                <a:gd name="connsiteY2" fmla="*/ 290831 h 290831"/>
                <a:gd name="connsiteX3" fmla="*/ 273050 w 2267687"/>
                <a:gd name="connsiteY3" fmla="*/ 290831 h 29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7687" h="290831">
                  <a:moveTo>
                    <a:pt x="273050" y="290831"/>
                  </a:moveTo>
                  <a:lnTo>
                    <a:pt x="0" y="0"/>
                  </a:lnTo>
                  <a:lnTo>
                    <a:pt x="2267687" y="290831"/>
                  </a:lnTo>
                  <a:lnTo>
                    <a:pt x="273050" y="290831"/>
                  </a:lnTo>
                  <a:close/>
                </a:path>
              </a:pathLst>
            </a:custGeom>
            <a:noFill/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1037203" y="2560945"/>
              <a:ext cx="1894121" cy="3877900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  <a:effectLst>
              <a:outerShdw blurRad="76200" dist="508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组合 59"/>
          <p:cNvGrpSpPr/>
          <p:nvPr/>
        </p:nvGrpSpPr>
        <p:grpSpPr>
          <a:xfrm>
            <a:off x="4451837" y="1591985"/>
            <a:ext cx="2484000" cy="3384000"/>
            <a:chOff x="655912" y="2105133"/>
            <a:chExt cx="2607791" cy="4693421"/>
          </a:xfrm>
        </p:grpSpPr>
        <p:sp>
          <p:nvSpPr>
            <p:cNvPr id="60" name="直角三角形 69"/>
            <p:cNvSpPr/>
            <p:nvPr/>
          </p:nvSpPr>
          <p:spPr>
            <a:xfrm rot="5400000" flipH="1">
              <a:off x="735314" y="4270165"/>
              <a:ext cx="4693421" cy="363357"/>
            </a:xfrm>
            <a:custGeom>
              <a:avLst/>
              <a:gdLst>
                <a:gd name="connsiteX0" fmla="*/ 172657 w 2265926"/>
                <a:gd name="connsiteY0" fmla="*/ 316231 h 316231"/>
                <a:gd name="connsiteX1" fmla="*/ 0 w 2265926"/>
                <a:gd name="connsiteY1" fmla="*/ 0 h 316231"/>
                <a:gd name="connsiteX2" fmla="*/ 2265926 w 2265926"/>
                <a:gd name="connsiteY2" fmla="*/ 303531 h 316231"/>
                <a:gd name="connsiteX3" fmla="*/ 172657 w 2265926"/>
                <a:gd name="connsiteY3" fmla="*/ 316231 h 316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5926" h="316231">
                  <a:moveTo>
                    <a:pt x="172657" y="316231"/>
                  </a:moveTo>
                  <a:lnTo>
                    <a:pt x="0" y="0"/>
                  </a:lnTo>
                  <a:lnTo>
                    <a:pt x="2265926" y="303531"/>
                  </a:lnTo>
                  <a:lnTo>
                    <a:pt x="172657" y="316231"/>
                  </a:lnTo>
                  <a:close/>
                </a:path>
              </a:pathLst>
            </a:custGeom>
            <a:noFill/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1" name="直角三角形 69"/>
            <p:cNvSpPr/>
            <p:nvPr/>
          </p:nvSpPr>
          <p:spPr>
            <a:xfrm flipH="1" flipV="1">
              <a:off x="655912" y="6409659"/>
              <a:ext cx="2605627" cy="334172"/>
            </a:xfrm>
            <a:custGeom>
              <a:avLst/>
              <a:gdLst>
                <a:gd name="connsiteX0" fmla="*/ 273050 w 2267687"/>
                <a:gd name="connsiteY0" fmla="*/ 290831 h 290831"/>
                <a:gd name="connsiteX1" fmla="*/ 0 w 2267687"/>
                <a:gd name="connsiteY1" fmla="*/ 0 h 290831"/>
                <a:gd name="connsiteX2" fmla="*/ 2267687 w 2267687"/>
                <a:gd name="connsiteY2" fmla="*/ 290831 h 290831"/>
                <a:gd name="connsiteX3" fmla="*/ 273050 w 2267687"/>
                <a:gd name="connsiteY3" fmla="*/ 290831 h 29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7687" h="290831">
                  <a:moveTo>
                    <a:pt x="273050" y="290831"/>
                  </a:moveTo>
                  <a:lnTo>
                    <a:pt x="0" y="0"/>
                  </a:lnTo>
                  <a:lnTo>
                    <a:pt x="2267687" y="290831"/>
                  </a:lnTo>
                  <a:lnTo>
                    <a:pt x="273050" y="290831"/>
                  </a:lnTo>
                  <a:close/>
                </a:path>
              </a:pathLst>
            </a:custGeom>
            <a:noFill/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1037203" y="2560945"/>
              <a:ext cx="1894121" cy="3877900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  <a:effectLst>
              <a:outerShdw blurRad="76200" dist="508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63" name="矩形 62"/>
          <p:cNvSpPr/>
          <p:nvPr/>
        </p:nvSpPr>
        <p:spPr>
          <a:xfrm rot="10800000">
            <a:off x="5784457" y="1000114"/>
            <a:ext cx="795395" cy="88876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000" dirty="0" smtClean="0">
                <a:solidFill>
                  <a:srgbClr val="1DA582"/>
                </a:solidFill>
                <a:latin typeface="Calibri" panose="020F0502020204030204" charset="0"/>
                <a:ea typeface="微软雅黑" panose="020B0503020204020204" pitchFamily="34" charset="-122"/>
                <a:cs typeface="Arial" panose="020B0604020202020204" pitchFamily="34" charset="0"/>
              </a:rPr>
              <a:t>“</a:t>
            </a:r>
            <a:endParaRPr lang="en-US" altLang="zh-CN" sz="6000" dirty="0">
              <a:solidFill>
                <a:srgbClr val="1DA582"/>
              </a:solidFill>
              <a:latin typeface="Calibri" panose="020F050202020403020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1" name="组合 52"/>
          <p:cNvGrpSpPr/>
          <p:nvPr/>
        </p:nvGrpSpPr>
        <p:grpSpPr>
          <a:xfrm>
            <a:off x="2579100" y="1222958"/>
            <a:ext cx="1692000" cy="1189610"/>
            <a:chOff x="15953" y="1500166"/>
            <a:chExt cx="1613185" cy="1359459"/>
          </a:xfrm>
        </p:grpSpPr>
        <p:grpSp>
          <p:nvGrpSpPr>
            <p:cNvPr id="13" name="组合 12"/>
            <p:cNvGrpSpPr/>
            <p:nvPr/>
          </p:nvGrpSpPr>
          <p:grpSpPr>
            <a:xfrm>
              <a:off x="428604" y="1500166"/>
              <a:ext cx="571504" cy="500066"/>
              <a:chOff x="1113255" y="3451514"/>
              <a:chExt cx="1006013" cy="1025234"/>
            </a:xfrm>
          </p:grpSpPr>
          <p:sp>
            <p:nvSpPr>
              <p:cNvPr id="70" name="Freeform 5"/>
              <p:cNvSpPr>
                <a:spLocks noEditPoints="1"/>
              </p:cNvSpPr>
              <p:nvPr/>
            </p:nvSpPr>
            <p:spPr bwMode="auto">
              <a:xfrm>
                <a:off x="1113255" y="3451514"/>
                <a:ext cx="1006013" cy="1025234"/>
              </a:xfrm>
              <a:custGeom>
                <a:avLst/>
                <a:gdLst>
                  <a:gd name="T0" fmla="*/ 468 w 936"/>
                  <a:gd name="T1" fmla="*/ 0 h 936"/>
                  <a:gd name="T2" fmla="*/ 936 w 936"/>
                  <a:gd name="T3" fmla="*/ 468 h 936"/>
                  <a:gd name="T4" fmla="*/ 468 w 936"/>
                  <a:gd name="T5" fmla="*/ 936 h 936"/>
                  <a:gd name="T6" fmla="*/ 0 w 936"/>
                  <a:gd name="T7" fmla="*/ 468 h 936"/>
                  <a:gd name="T8" fmla="*/ 468 w 936"/>
                  <a:gd name="T9" fmla="*/ 0 h 936"/>
                  <a:gd name="T10" fmla="*/ 468 w 936"/>
                  <a:gd name="T11" fmla="*/ 39 h 936"/>
                  <a:gd name="T12" fmla="*/ 896 w 936"/>
                  <a:gd name="T13" fmla="*/ 468 h 936"/>
                  <a:gd name="T14" fmla="*/ 468 w 936"/>
                  <a:gd name="T15" fmla="*/ 896 h 936"/>
                  <a:gd name="T16" fmla="*/ 39 w 936"/>
                  <a:gd name="T17" fmla="*/ 468 h 936"/>
                  <a:gd name="T18" fmla="*/ 468 w 936"/>
                  <a:gd name="T19" fmla="*/ 39 h 936"/>
                  <a:gd name="T20" fmla="*/ 468 w 936"/>
                  <a:gd name="T21" fmla="*/ 79 h 936"/>
                  <a:gd name="T22" fmla="*/ 857 w 936"/>
                  <a:gd name="T23" fmla="*/ 468 h 936"/>
                  <a:gd name="T24" fmla="*/ 468 w 936"/>
                  <a:gd name="T25" fmla="*/ 857 h 936"/>
                  <a:gd name="T26" fmla="*/ 79 w 936"/>
                  <a:gd name="T27" fmla="*/ 468 h 936"/>
                  <a:gd name="T28" fmla="*/ 468 w 936"/>
                  <a:gd name="T29" fmla="*/ 79 h 9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36" h="936">
                    <a:moveTo>
                      <a:pt x="468" y="0"/>
                    </a:moveTo>
                    <a:cubicBezTo>
                      <a:pt x="726" y="0"/>
                      <a:pt x="936" y="209"/>
                      <a:pt x="936" y="468"/>
                    </a:cubicBezTo>
                    <a:cubicBezTo>
                      <a:pt x="936" y="726"/>
                      <a:pt x="726" y="936"/>
                      <a:pt x="468" y="936"/>
                    </a:cubicBezTo>
                    <a:cubicBezTo>
                      <a:pt x="209" y="936"/>
                      <a:pt x="0" y="726"/>
                      <a:pt x="0" y="468"/>
                    </a:cubicBezTo>
                    <a:cubicBezTo>
                      <a:pt x="0" y="209"/>
                      <a:pt x="209" y="0"/>
                      <a:pt x="468" y="0"/>
                    </a:cubicBezTo>
                    <a:close/>
                    <a:moveTo>
                      <a:pt x="468" y="39"/>
                    </a:moveTo>
                    <a:cubicBezTo>
                      <a:pt x="704" y="39"/>
                      <a:pt x="896" y="231"/>
                      <a:pt x="896" y="468"/>
                    </a:cubicBezTo>
                    <a:cubicBezTo>
                      <a:pt x="896" y="704"/>
                      <a:pt x="704" y="896"/>
                      <a:pt x="468" y="896"/>
                    </a:cubicBezTo>
                    <a:cubicBezTo>
                      <a:pt x="231" y="896"/>
                      <a:pt x="39" y="704"/>
                      <a:pt x="39" y="468"/>
                    </a:cubicBezTo>
                    <a:cubicBezTo>
                      <a:pt x="39" y="231"/>
                      <a:pt x="231" y="39"/>
                      <a:pt x="468" y="39"/>
                    </a:cubicBezTo>
                    <a:close/>
                    <a:moveTo>
                      <a:pt x="468" y="79"/>
                    </a:moveTo>
                    <a:cubicBezTo>
                      <a:pt x="683" y="79"/>
                      <a:pt x="857" y="253"/>
                      <a:pt x="857" y="468"/>
                    </a:cubicBezTo>
                    <a:cubicBezTo>
                      <a:pt x="857" y="683"/>
                      <a:pt x="683" y="857"/>
                      <a:pt x="468" y="857"/>
                    </a:cubicBezTo>
                    <a:cubicBezTo>
                      <a:pt x="253" y="857"/>
                      <a:pt x="79" y="683"/>
                      <a:pt x="79" y="468"/>
                    </a:cubicBezTo>
                    <a:cubicBezTo>
                      <a:pt x="79" y="253"/>
                      <a:pt x="253" y="79"/>
                      <a:pt x="468" y="79"/>
                    </a:cubicBezTo>
                    <a:close/>
                  </a:path>
                </a:pathLst>
              </a:custGeom>
              <a:solidFill>
                <a:srgbClr val="78C2A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400"/>
              </a:p>
            </p:txBody>
          </p:sp>
          <p:sp>
            <p:nvSpPr>
              <p:cNvPr id="71" name="文本框 32"/>
              <p:cNvSpPr txBox="1"/>
              <p:nvPr/>
            </p:nvSpPr>
            <p:spPr>
              <a:xfrm>
                <a:off x="1304047" y="3597976"/>
                <a:ext cx="641103" cy="631004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400" b="1" dirty="0">
                    <a:solidFill>
                      <a:schemeClr val="bg1"/>
                    </a:solidFill>
                    <a:latin typeface="方正姚体" panose="02010601030101010101" pitchFamily="2" charset="-122"/>
                    <a:ea typeface="方正姚体" panose="02010601030101010101" pitchFamily="2" charset="-122"/>
                  </a:rPr>
                  <a:t>01</a:t>
                </a:r>
                <a:endParaRPr lang="en-US" altLang="zh-CN" sz="1400" b="1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endParaRPr>
              </a:p>
            </p:txBody>
          </p:sp>
        </p:grpSp>
        <p:grpSp>
          <p:nvGrpSpPr>
            <p:cNvPr id="14" name="组合 15"/>
            <p:cNvGrpSpPr/>
            <p:nvPr/>
          </p:nvGrpSpPr>
          <p:grpSpPr>
            <a:xfrm>
              <a:off x="15953" y="2357727"/>
              <a:ext cx="1613185" cy="285757"/>
              <a:chOff x="916663" y="1526913"/>
              <a:chExt cx="2499103" cy="651413"/>
            </a:xfrm>
          </p:grpSpPr>
          <p:sp>
            <p:nvSpPr>
              <p:cNvPr id="68" name="矩形 67"/>
              <p:cNvSpPr/>
              <p:nvPr/>
            </p:nvSpPr>
            <p:spPr>
              <a:xfrm>
                <a:off x="916663" y="1526923"/>
                <a:ext cx="2499103" cy="651403"/>
              </a:xfrm>
              <a:prstGeom prst="rect">
                <a:avLst/>
              </a:prstGeom>
              <a:solidFill>
                <a:srgbClr val="78C2AF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>
                  <a:latin typeface="Calibri" panose="020F050202020403020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文本框 41"/>
              <p:cNvSpPr txBox="1"/>
              <p:nvPr/>
            </p:nvSpPr>
            <p:spPr>
              <a:xfrm>
                <a:off x="1151329" y="1526913"/>
                <a:ext cx="1597276" cy="5963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 algn="ctr">
                  <a:buNone/>
                </a:pPr>
                <a:r>
                  <a:rPr lang="zh-CN" altLang="en-US" sz="1100" b="1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分析方法设计</a:t>
                </a:r>
                <a:endParaRPr lang="zh-CN" altLang="en-US" sz="1100" b="1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sp>
          <p:nvSpPr>
            <p:cNvPr id="67" name="矩形 66"/>
            <p:cNvSpPr/>
            <p:nvPr/>
          </p:nvSpPr>
          <p:spPr>
            <a:xfrm>
              <a:off x="395633" y="1698949"/>
              <a:ext cx="679368" cy="116067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6000" dirty="0">
                  <a:solidFill>
                    <a:srgbClr val="78C2AF"/>
                  </a:solidFill>
                  <a:latin typeface="Calibri" panose="020F0502020204030204" charset="0"/>
                  <a:ea typeface="微软雅黑" panose="020B0503020204020204" pitchFamily="34" charset="-122"/>
                  <a:cs typeface="Arial" panose="020B0604020202020204" pitchFamily="34" charset="0"/>
                </a:rPr>
                <a:t>“</a:t>
              </a:r>
              <a:endParaRPr lang="en-US" altLang="zh-CN" sz="6000" dirty="0">
                <a:solidFill>
                  <a:srgbClr val="78C2AF"/>
                </a:solidFill>
                <a:latin typeface="Calibri" panose="020F050202020403020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5" name="组合 13"/>
          <p:cNvGrpSpPr/>
          <p:nvPr/>
        </p:nvGrpSpPr>
        <p:grpSpPr>
          <a:xfrm>
            <a:off x="5152184" y="1174960"/>
            <a:ext cx="637847" cy="512666"/>
            <a:chOff x="4961517" y="3441848"/>
            <a:chExt cx="825384" cy="665344"/>
          </a:xfrm>
        </p:grpSpPr>
        <p:sp>
          <p:nvSpPr>
            <p:cNvPr id="73" name="Freeform 5"/>
            <p:cNvSpPr>
              <a:spLocks noEditPoints="1"/>
            </p:cNvSpPr>
            <p:nvPr/>
          </p:nvSpPr>
          <p:spPr bwMode="auto">
            <a:xfrm>
              <a:off x="4961517" y="3441848"/>
              <a:ext cx="825384" cy="665344"/>
            </a:xfrm>
            <a:custGeom>
              <a:avLst/>
              <a:gdLst>
                <a:gd name="T0" fmla="*/ 468 w 936"/>
                <a:gd name="T1" fmla="*/ 0 h 936"/>
                <a:gd name="T2" fmla="*/ 936 w 936"/>
                <a:gd name="T3" fmla="*/ 468 h 936"/>
                <a:gd name="T4" fmla="*/ 468 w 936"/>
                <a:gd name="T5" fmla="*/ 936 h 936"/>
                <a:gd name="T6" fmla="*/ 0 w 936"/>
                <a:gd name="T7" fmla="*/ 468 h 936"/>
                <a:gd name="T8" fmla="*/ 468 w 936"/>
                <a:gd name="T9" fmla="*/ 0 h 936"/>
                <a:gd name="T10" fmla="*/ 468 w 936"/>
                <a:gd name="T11" fmla="*/ 39 h 936"/>
                <a:gd name="T12" fmla="*/ 896 w 936"/>
                <a:gd name="T13" fmla="*/ 468 h 936"/>
                <a:gd name="T14" fmla="*/ 468 w 936"/>
                <a:gd name="T15" fmla="*/ 896 h 936"/>
                <a:gd name="T16" fmla="*/ 39 w 936"/>
                <a:gd name="T17" fmla="*/ 468 h 936"/>
                <a:gd name="T18" fmla="*/ 468 w 936"/>
                <a:gd name="T19" fmla="*/ 39 h 936"/>
                <a:gd name="T20" fmla="*/ 468 w 936"/>
                <a:gd name="T21" fmla="*/ 79 h 936"/>
                <a:gd name="T22" fmla="*/ 857 w 936"/>
                <a:gd name="T23" fmla="*/ 468 h 936"/>
                <a:gd name="T24" fmla="*/ 468 w 936"/>
                <a:gd name="T25" fmla="*/ 857 h 936"/>
                <a:gd name="T26" fmla="*/ 79 w 936"/>
                <a:gd name="T27" fmla="*/ 468 h 936"/>
                <a:gd name="T28" fmla="*/ 468 w 936"/>
                <a:gd name="T29" fmla="*/ 79 h 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36" h="936">
                  <a:moveTo>
                    <a:pt x="468" y="0"/>
                  </a:moveTo>
                  <a:cubicBezTo>
                    <a:pt x="726" y="0"/>
                    <a:pt x="936" y="209"/>
                    <a:pt x="936" y="468"/>
                  </a:cubicBezTo>
                  <a:cubicBezTo>
                    <a:pt x="936" y="726"/>
                    <a:pt x="726" y="936"/>
                    <a:pt x="468" y="936"/>
                  </a:cubicBezTo>
                  <a:cubicBezTo>
                    <a:pt x="209" y="936"/>
                    <a:pt x="0" y="726"/>
                    <a:pt x="0" y="468"/>
                  </a:cubicBezTo>
                  <a:cubicBezTo>
                    <a:pt x="0" y="209"/>
                    <a:pt x="209" y="0"/>
                    <a:pt x="468" y="0"/>
                  </a:cubicBezTo>
                  <a:close/>
                  <a:moveTo>
                    <a:pt x="468" y="39"/>
                  </a:moveTo>
                  <a:cubicBezTo>
                    <a:pt x="704" y="39"/>
                    <a:pt x="896" y="231"/>
                    <a:pt x="896" y="468"/>
                  </a:cubicBezTo>
                  <a:cubicBezTo>
                    <a:pt x="896" y="704"/>
                    <a:pt x="704" y="896"/>
                    <a:pt x="468" y="896"/>
                  </a:cubicBezTo>
                  <a:cubicBezTo>
                    <a:pt x="231" y="896"/>
                    <a:pt x="39" y="704"/>
                    <a:pt x="39" y="468"/>
                  </a:cubicBezTo>
                  <a:cubicBezTo>
                    <a:pt x="39" y="231"/>
                    <a:pt x="231" y="39"/>
                    <a:pt x="468" y="39"/>
                  </a:cubicBezTo>
                  <a:close/>
                  <a:moveTo>
                    <a:pt x="468" y="79"/>
                  </a:moveTo>
                  <a:cubicBezTo>
                    <a:pt x="683" y="79"/>
                    <a:pt x="857" y="253"/>
                    <a:pt x="857" y="468"/>
                  </a:cubicBezTo>
                  <a:cubicBezTo>
                    <a:pt x="857" y="683"/>
                    <a:pt x="683" y="857"/>
                    <a:pt x="468" y="857"/>
                  </a:cubicBezTo>
                  <a:cubicBezTo>
                    <a:pt x="253" y="857"/>
                    <a:pt x="79" y="683"/>
                    <a:pt x="79" y="468"/>
                  </a:cubicBezTo>
                  <a:cubicBezTo>
                    <a:pt x="79" y="253"/>
                    <a:pt x="253" y="79"/>
                    <a:pt x="468" y="79"/>
                  </a:cubicBezTo>
                  <a:close/>
                </a:path>
              </a:pathLst>
            </a:custGeom>
            <a:solidFill>
              <a:srgbClr val="1DA582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00"/>
            </a:p>
          </p:txBody>
        </p:sp>
        <p:sp>
          <p:nvSpPr>
            <p:cNvPr id="74" name="文本框 35"/>
            <p:cNvSpPr txBox="1"/>
            <p:nvPr/>
          </p:nvSpPr>
          <p:spPr>
            <a:xfrm>
              <a:off x="5096434" y="3594054"/>
              <a:ext cx="460438" cy="38763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b="1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02</a:t>
              </a:r>
              <a:endParaRPr lang="en-US" altLang="zh-CN" sz="14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16" name="组合 16"/>
          <p:cNvGrpSpPr/>
          <p:nvPr/>
        </p:nvGrpSpPr>
        <p:grpSpPr>
          <a:xfrm>
            <a:off x="4874736" y="1965758"/>
            <a:ext cx="1692000" cy="277306"/>
            <a:chOff x="5120334" y="2177619"/>
            <a:chExt cx="2654866" cy="992048"/>
          </a:xfrm>
        </p:grpSpPr>
        <p:sp>
          <p:nvSpPr>
            <p:cNvPr id="76" name="矩形 75"/>
            <p:cNvSpPr/>
            <p:nvPr/>
          </p:nvSpPr>
          <p:spPr>
            <a:xfrm>
              <a:off x="5120334" y="2177623"/>
              <a:ext cx="2654866" cy="992044"/>
            </a:xfrm>
            <a:prstGeom prst="rect">
              <a:avLst/>
            </a:prstGeom>
            <a:solidFill>
              <a:srgbClr val="1DA58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100">
                <a:latin typeface="思源黑体 CN Light" pitchFamily="34" charset="-122"/>
                <a:ea typeface="思源黑体 CN Light" pitchFamily="34" charset="-122"/>
              </a:endParaRPr>
            </a:p>
          </p:txBody>
        </p:sp>
        <p:sp>
          <p:nvSpPr>
            <p:cNvPr id="77" name="文本框 44"/>
            <p:cNvSpPr txBox="1"/>
            <p:nvPr/>
          </p:nvSpPr>
          <p:spPr>
            <a:xfrm>
              <a:off x="5577682" y="2177619"/>
              <a:ext cx="1647977" cy="9358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100" b="1" dirty="0" smtClean="0">
                  <a:latin typeface="思源黑体 CN Light" pitchFamily="34" charset="-122"/>
                  <a:ea typeface="思源黑体 CN Light" pitchFamily="34" charset="-122"/>
                </a:rPr>
                <a:t>分析方法建立</a:t>
              </a:r>
              <a:endParaRPr lang="zh-CN" altLang="en-US" sz="1100" b="1" dirty="0">
                <a:latin typeface="思源黑体 CN Light" pitchFamily="34" charset="-122"/>
                <a:ea typeface="思源黑体 CN Light" pitchFamily="34" charset="-122"/>
              </a:endParaRPr>
            </a:p>
          </p:txBody>
        </p:sp>
      </p:grpSp>
      <p:grpSp>
        <p:nvGrpSpPr>
          <p:cNvPr id="17" name="组合 14"/>
          <p:cNvGrpSpPr/>
          <p:nvPr/>
        </p:nvGrpSpPr>
        <p:grpSpPr>
          <a:xfrm>
            <a:off x="7285447" y="1187560"/>
            <a:ext cx="612268" cy="437590"/>
            <a:chOff x="8845626" y="3484391"/>
            <a:chExt cx="1006013" cy="1025236"/>
          </a:xfrm>
          <a:solidFill>
            <a:srgbClr val="007E66"/>
          </a:solidFill>
        </p:grpSpPr>
        <p:sp>
          <p:nvSpPr>
            <p:cNvPr id="80" name="Freeform 5"/>
            <p:cNvSpPr>
              <a:spLocks noEditPoints="1"/>
            </p:cNvSpPr>
            <p:nvPr/>
          </p:nvSpPr>
          <p:spPr bwMode="auto">
            <a:xfrm>
              <a:off x="8845626" y="3484391"/>
              <a:ext cx="1006013" cy="1025236"/>
            </a:xfrm>
            <a:custGeom>
              <a:avLst/>
              <a:gdLst>
                <a:gd name="T0" fmla="*/ 468 w 936"/>
                <a:gd name="T1" fmla="*/ 0 h 936"/>
                <a:gd name="T2" fmla="*/ 936 w 936"/>
                <a:gd name="T3" fmla="*/ 468 h 936"/>
                <a:gd name="T4" fmla="*/ 468 w 936"/>
                <a:gd name="T5" fmla="*/ 936 h 936"/>
                <a:gd name="T6" fmla="*/ 0 w 936"/>
                <a:gd name="T7" fmla="*/ 468 h 936"/>
                <a:gd name="T8" fmla="*/ 468 w 936"/>
                <a:gd name="T9" fmla="*/ 0 h 936"/>
                <a:gd name="T10" fmla="*/ 468 w 936"/>
                <a:gd name="T11" fmla="*/ 39 h 936"/>
                <a:gd name="T12" fmla="*/ 896 w 936"/>
                <a:gd name="T13" fmla="*/ 468 h 936"/>
                <a:gd name="T14" fmla="*/ 468 w 936"/>
                <a:gd name="T15" fmla="*/ 896 h 936"/>
                <a:gd name="T16" fmla="*/ 39 w 936"/>
                <a:gd name="T17" fmla="*/ 468 h 936"/>
                <a:gd name="T18" fmla="*/ 468 w 936"/>
                <a:gd name="T19" fmla="*/ 39 h 936"/>
                <a:gd name="T20" fmla="*/ 468 w 936"/>
                <a:gd name="T21" fmla="*/ 79 h 936"/>
                <a:gd name="T22" fmla="*/ 857 w 936"/>
                <a:gd name="T23" fmla="*/ 468 h 936"/>
                <a:gd name="T24" fmla="*/ 468 w 936"/>
                <a:gd name="T25" fmla="*/ 857 h 936"/>
                <a:gd name="T26" fmla="*/ 79 w 936"/>
                <a:gd name="T27" fmla="*/ 468 h 936"/>
                <a:gd name="T28" fmla="*/ 468 w 936"/>
                <a:gd name="T29" fmla="*/ 79 h 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36" h="936">
                  <a:moveTo>
                    <a:pt x="468" y="0"/>
                  </a:moveTo>
                  <a:cubicBezTo>
                    <a:pt x="726" y="0"/>
                    <a:pt x="936" y="209"/>
                    <a:pt x="936" y="468"/>
                  </a:cubicBezTo>
                  <a:cubicBezTo>
                    <a:pt x="936" y="726"/>
                    <a:pt x="726" y="936"/>
                    <a:pt x="468" y="936"/>
                  </a:cubicBezTo>
                  <a:cubicBezTo>
                    <a:pt x="209" y="936"/>
                    <a:pt x="0" y="726"/>
                    <a:pt x="0" y="468"/>
                  </a:cubicBezTo>
                  <a:cubicBezTo>
                    <a:pt x="0" y="209"/>
                    <a:pt x="209" y="0"/>
                    <a:pt x="468" y="0"/>
                  </a:cubicBezTo>
                  <a:close/>
                  <a:moveTo>
                    <a:pt x="468" y="39"/>
                  </a:moveTo>
                  <a:cubicBezTo>
                    <a:pt x="704" y="39"/>
                    <a:pt x="896" y="231"/>
                    <a:pt x="896" y="468"/>
                  </a:cubicBezTo>
                  <a:cubicBezTo>
                    <a:pt x="896" y="704"/>
                    <a:pt x="704" y="896"/>
                    <a:pt x="468" y="896"/>
                  </a:cubicBezTo>
                  <a:cubicBezTo>
                    <a:pt x="231" y="896"/>
                    <a:pt x="39" y="704"/>
                    <a:pt x="39" y="468"/>
                  </a:cubicBezTo>
                  <a:cubicBezTo>
                    <a:pt x="39" y="231"/>
                    <a:pt x="231" y="39"/>
                    <a:pt x="468" y="39"/>
                  </a:cubicBezTo>
                  <a:close/>
                  <a:moveTo>
                    <a:pt x="468" y="79"/>
                  </a:moveTo>
                  <a:cubicBezTo>
                    <a:pt x="683" y="79"/>
                    <a:pt x="857" y="253"/>
                    <a:pt x="857" y="468"/>
                  </a:cubicBezTo>
                  <a:cubicBezTo>
                    <a:pt x="857" y="683"/>
                    <a:pt x="683" y="857"/>
                    <a:pt x="468" y="857"/>
                  </a:cubicBezTo>
                  <a:cubicBezTo>
                    <a:pt x="253" y="857"/>
                    <a:pt x="79" y="683"/>
                    <a:pt x="79" y="468"/>
                  </a:cubicBezTo>
                  <a:cubicBezTo>
                    <a:pt x="79" y="253"/>
                    <a:pt x="253" y="79"/>
                    <a:pt x="46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00"/>
            </a:p>
          </p:txBody>
        </p:sp>
        <p:sp>
          <p:nvSpPr>
            <p:cNvPr id="81" name="文本框 38"/>
            <p:cNvSpPr txBox="1"/>
            <p:nvPr/>
          </p:nvSpPr>
          <p:spPr>
            <a:xfrm>
              <a:off x="8996970" y="3617441"/>
              <a:ext cx="527942" cy="369426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b="1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03</a:t>
              </a:r>
              <a:endParaRPr lang="en-US" altLang="zh-CN" sz="14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130268" y="1947660"/>
            <a:ext cx="1692000" cy="292916"/>
            <a:chOff x="8603423" y="2177622"/>
            <a:chExt cx="2877378" cy="1162109"/>
          </a:xfrm>
        </p:grpSpPr>
        <p:sp>
          <p:nvSpPr>
            <p:cNvPr id="83" name="矩形 82"/>
            <p:cNvSpPr/>
            <p:nvPr/>
          </p:nvSpPr>
          <p:spPr>
            <a:xfrm>
              <a:off x="8603423" y="2177622"/>
              <a:ext cx="2877378" cy="992045"/>
            </a:xfrm>
            <a:prstGeom prst="rect">
              <a:avLst/>
            </a:prstGeom>
            <a:solidFill>
              <a:srgbClr val="007E66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>
                <a:latin typeface="思源黑体 CN Light" pitchFamily="34" charset="-122"/>
                <a:ea typeface="思源黑体 CN Light" pitchFamily="34" charset="-122"/>
              </a:endParaRPr>
            </a:p>
          </p:txBody>
        </p:sp>
        <p:sp>
          <p:nvSpPr>
            <p:cNvPr id="84" name="文本框 47"/>
            <p:cNvSpPr txBox="1"/>
            <p:nvPr/>
          </p:nvSpPr>
          <p:spPr>
            <a:xfrm>
              <a:off x="9023243" y="2301825"/>
              <a:ext cx="1753599" cy="10379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100" b="1" dirty="0" smtClean="0">
                  <a:latin typeface="思源黑体 CN Light" pitchFamily="34" charset="-122"/>
                  <a:ea typeface="思源黑体 CN Light" pitchFamily="34" charset="-122"/>
                </a:rPr>
                <a:t>分析方法验证</a:t>
              </a:r>
              <a:endParaRPr lang="zh-CN" altLang="en-US" sz="1100" b="1" dirty="0">
                <a:latin typeface="思源黑体 CN Light" pitchFamily="34" charset="-122"/>
                <a:ea typeface="思源黑体 CN Light" pitchFamily="34" charset="-122"/>
              </a:endParaRPr>
            </a:p>
          </p:txBody>
        </p:sp>
      </p:grpSp>
      <p:sp>
        <p:nvSpPr>
          <p:cNvPr id="85" name="TextBox 84"/>
          <p:cNvSpPr txBox="1"/>
          <p:nvPr/>
        </p:nvSpPr>
        <p:spPr>
          <a:xfrm>
            <a:off x="2519766" y="2197189"/>
            <a:ext cx="178985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 smtClean="0">
                <a:latin typeface="思源黑体 CN Normal" pitchFamily="34" charset="-122"/>
                <a:ea typeface="思源黑体 CN Normal" pitchFamily="34" charset="-122"/>
              </a:rPr>
              <a:t>类型：单抗</a:t>
            </a:r>
            <a:r>
              <a:rPr lang="en-US" altLang="zh-CN" sz="1000" dirty="0" smtClean="0">
                <a:latin typeface="思源黑体 CN Normal" pitchFamily="34" charset="-122"/>
                <a:ea typeface="思源黑体 CN Normal" pitchFamily="34" charset="-122"/>
              </a:rPr>
              <a:t>(</a:t>
            </a:r>
            <a:r>
              <a:rPr lang="zh-CN" altLang="en-US" sz="1000" dirty="0" smtClean="0">
                <a:latin typeface="思源黑体 CN Normal" pitchFamily="34" charset="-122"/>
                <a:ea typeface="思源黑体 CN Normal" pitchFamily="34" charset="-122"/>
              </a:rPr>
              <a:t>推荐）或多抗</a:t>
            </a:r>
            <a:endParaRPr lang="en-US" altLang="zh-CN" sz="1000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pPr indent="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 smtClean="0">
                <a:latin typeface="思源黑体 CN Normal" pitchFamily="34" charset="-122"/>
                <a:ea typeface="思源黑体 CN Normal" pitchFamily="34" charset="-122"/>
              </a:rPr>
              <a:t>目标：竞争型抗体检测游离抗体药；非竞争型抗体检测总抗体药</a:t>
            </a:r>
            <a:endParaRPr lang="zh-CN" altLang="en-US" sz="1000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pPr indent="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 smtClean="0">
                <a:latin typeface="思源黑体 CN Normal" pitchFamily="34" charset="-122"/>
                <a:ea typeface="思源黑体 CN Normal" pitchFamily="34" charset="-122"/>
              </a:rPr>
              <a:t>种属：无特殊要求，多为兔源或鼠源</a:t>
            </a:r>
            <a:endParaRPr lang="en-US" altLang="zh-CN" sz="1000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200000"/>
              </a:lnSpc>
            </a:pPr>
            <a:endParaRPr lang="zh-CN" altLang="en-US" sz="1000" dirty="0">
              <a:latin typeface="思源黑体 CN Light" pitchFamily="34" charset="-122"/>
              <a:ea typeface="思源黑体 CN Light" pitchFamily="34" charset="-122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4788024" y="2177445"/>
            <a:ext cx="1947969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 smtClean="0">
                <a:latin typeface="思源黑体 CN Normal" pitchFamily="34" charset="-122"/>
                <a:ea typeface="思源黑体 CN Normal" pitchFamily="34" charset="-122"/>
              </a:rPr>
              <a:t>抗体配对筛选</a:t>
            </a:r>
            <a:endParaRPr lang="en-US" altLang="zh-CN" sz="1000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pPr indent="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 smtClean="0">
                <a:latin typeface="思源黑体 CN Normal" pitchFamily="34" charset="-122"/>
                <a:ea typeface="思源黑体 CN Normal" pitchFamily="34" charset="-122"/>
              </a:rPr>
              <a:t>配对抗体最佳浓度（棋盘法）</a:t>
            </a:r>
            <a:endParaRPr lang="en-US" altLang="zh-CN" sz="1000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1000" dirty="0" smtClean="0">
                <a:latin typeface="思源黑体 CN Normal" pitchFamily="34" charset="-122"/>
                <a:ea typeface="思源黑体 CN Normal" pitchFamily="34" charset="-122"/>
              </a:rPr>
              <a:t> </a:t>
            </a:r>
            <a:r>
              <a:rPr lang="zh-CN" altLang="en-US" sz="1000" dirty="0" smtClean="0">
                <a:latin typeface="思源黑体 CN Normal" pitchFamily="34" charset="-122"/>
                <a:ea typeface="思源黑体 CN Normal" pitchFamily="34" charset="-122"/>
              </a:rPr>
              <a:t>检测灵敏度</a:t>
            </a:r>
            <a:endParaRPr lang="zh-CN" altLang="zh-CN" sz="1000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 smtClean="0">
                <a:latin typeface="思源黑体 CN Normal" pitchFamily="34" charset="-122"/>
                <a:ea typeface="思源黑体 CN Normal" pitchFamily="34" charset="-122"/>
              </a:rPr>
              <a:t>试验条件</a:t>
            </a:r>
            <a:endParaRPr lang="en-US" altLang="zh-CN" sz="1000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 smtClean="0">
                <a:latin typeface="思源黑体 CN Normal" pitchFamily="34" charset="-122"/>
                <a:ea typeface="思源黑体 CN Normal" pitchFamily="34" charset="-122"/>
              </a:rPr>
              <a:t> 试剂的准备</a:t>
            </a:r>
            <a:endParaRPr lang="zh-CN" altLang="en-US" sz="1000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200000"/>
              </a:lnSpc>
            </a:pPr>
            <a:endParaRPr lang="zh-CN" altLang="en-US" sz="1000" b="1" dirty="0" smtClean="0">
              <a:latin typeface="思源黑体 CN Light" pitchFamily="34" charset="-122"/>
              <a:ea typeface="思源黑体 CN Light" pitchFamily="34" charset="-122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l"/>
            </a:pPr>
            <a:endParaRPr lang="zh-CN" altLang="en-US" sz="1000" b="1" dirty="0" smtClean="0">
              <a:latin typeface="思源黑体 CN Light" pitchFamily="34" charset="-122"/>
              <a:ea typeface="思源黑体 CN Light" pitchFamily="34" charset="-122"/>
            </a:endParaRPr>
          </a:p>
          <a:p>
            <a:pPr indent="0">
              <a:lnSpc>
                <a:spcPct val="200000"/>
              </a:lnSpc>
              <a:buFont typeface="Wingdings" panose="05000000000000000000" pitchFamily="2" charset="2"/>
              <a:buChar char="l"/>
            </a:pPr>
            <a:endParaRPr lang="en-US" altLang="zh-CN" sz="1000" dirty="0" smtClean="0">
              <a:latin typeface="思源黑体 CN Light" pitchFamily="34" charset="-122"/>
              <a:ea typeface="思源黑体 CN Light" pitchFamily="34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7095674" y="2164670"/>
            <a:ext cx="147166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 smtClean="0">
                <a:latin typeface="思源黑体 CN Normal" pitchFamily="34" charset="-122"/>
                <a:ea typeface="思源黑体 CN Normal" pitchFamily="34" charset="-122"/>
              </a:rPr>
              <a:t> 精密度</a:t>
            </a:r>
            <a:endParaRPr lang="zh-CN" altLang="en-US" sz="1000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pPr indent="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 smtClean="0">
                <a:latin typeface="思源黑体 CN Normal" pitchFamily="34" charset="-122"/>
                <a:ea typeface="思源黑体 CN Normal" pitchFamily="34" charset="-122"/>
              </a:rPr>
              <a:t> 稳定性</a:t>
            </a:r>
            <a:endParaRPr lang="zh-CN" altLang="en-US" sz="1000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 smtClean="0">
                <a:latin typeface="思源黑体 CN Normal" pitchFamily="34" charset="-122"/>
                <a:ea typeface="思源黑体 CN Normal" pitchFamily="34" charset="-122"/>
              </a:rPr>
              <a:t>  基质干扰验证</a:t>
            </a:r>
            <a:endParaRPr lang="en-US" altLang="zh-CN" sz="1000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pPr indent="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 smtClean="0">
                <a:latin typeface="思源黑体 CN Normal" pitchFamily="34" charset="-122"/>
                <a:ea typeface="思源黑体 CN Normal" pitchFamily="34" charset="-122"/>
              </a:rPr>
              <a:t>特异性</a:t>
            </a:r>
            <a:endParaRPr lang="en-US" altLang="zh-CN" sz="1000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pPr indent="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 smtClean="0">
                <a:latin typeface="思源黑体 CN Normal" pitchFamily="34" charset="-122"/>
                <a:ea typeface="思源黑体 CN Normal" pitchFamily="34" charset="-122"/>
              </a:rPr>
              <a:t>耐用性</a:t>
            </a:r>
            <a:endParaRPr lang="zh-CN" altLang="en-US" sz="1000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pic>
        <p:nvPicPr>
          <p:cNvPr id="88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950" y="138113"/>
            <a:ext cx="1493838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" name="矩形 71"/>
          <p:cNvSpPr/>
          <p:nvPr/>
        </p:nvSpPr>
        <p:spPr>
          <a:xfrm rot="10800000">
            <a:off x="7772605" y="803354"/>
            <a:ext cx="954107" cy="101566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000" dirty="0">
                <a:solidFill>
                  <a:srgbClr val="007E66"/>
                </a:solidFill>
                <a:latin typeface="Calibri" panose="020F0502020204030204" charset="0"/>
                <a:ea typeface="微软雅黑" panose="020B0503020204020204" pitchFamily="34" charset="-122"/>
                <a:cs typeface="Arial" panose="020B0604020202020204" pitchFamily="34" charset="0"/>
              </a:rPr>
              <a:t>“</a:t>
            </a:r>
            <a:endParaRPr lang="en-US" altLang="zh-CN" sz="6000" dirty="0">
              <a:solidFill>
                <a:srgbClr val="007E66"/>
              </a:solidFill>
              <a:latin typeface="Calibri" panose="020F050202020403020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 bwMode="auto">
          <a:xfrm>
            <a:off x="0" y="123825"/>
            <a:ext cx="3708400" cy="360363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461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3" name="组合 214"/>
          <p:cNvGrpSpPr/>
          <p:nvPr/>
        </p:nvGrpSpPr>
        <p:grpSpPr bwMode="auto">
          <a:xfrm>
            <a:off x="8316913" y="195263"/>
            <a:ext cx="684212" cy="190500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15369" name="Picture 20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974845" y="3248025"/>
            <a:ext cx="182245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0" name="Picture 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6907" y="1185863"/>
            <a:ext cx="1871663" cy="170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1" name="矩形 2"/>
          <p:cNvSpPr>
            <a:spLocks noChangeArrowheads="1"/>
          </p:cNvSpPr>
          <p:nvPr/>
        </p:nvSpPr>
        <p:spPr bwMode="auto">
          <a:xfrm>
            <a:off x="287338" y="647700"/>
            <a:ext cx="8070850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治疗性抗体药浓度定量方法 </a:t>
            </a:r>
            <a:r>
              <a:rPr lang="en-US" altLang="zh-CN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—— </a:t>
            </a:r>
            <a:r>
              <a:rPr lang="zh-CN" altLang="en-US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配体结合实验（</a:t>
            </a:r>
            <a:r>
              <a:rPr lang="en-US" altLang="zh-CN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LBAs</a:t>
            </a:r>
            <a:r>
              <a:rPr lang="zh-CN" altLang="en-US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）</a:t>
            </a:r>
            <a:endParaRPr lang="zh-CN" altLang="en-US" sz="2000" b="1" dirty="0">
              <a:solidFill>
                <a:srgbClr val="377D6C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930395" y="2816225"/>
            <a:ext cx="2390775" cy="254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1050" b="1" dirty="0">
                <a:latin typeface="思源黑体 CN Normal" pitchFamily="34" charset="-122"/>
                <a:ea typeface="思源黑体 CN Normal" pitchFamily="34" charset="-122"/>
              </a:rPr>
              <a:t>抗原捕获抗体检测（抗原捕获实验）</a:t>
            </a:r>
            <a:endParaRPr lang="zh-CN" altLang="en-US" sz="1050" b="1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806988" y="2816225"/>
            <a:ext cx="2114550" cy="254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1050" b="1" dirty="0">
                <a:latin typeface="思源黑体 CN Normal" pitchFamily="34" charset="-122"/>
                <a:ea typeface="思源黑体 CN Normal" pitchFamily="34" charset="-122"/>
              </a:rPr>
              <a:t>抗原捕获抗原检测（桥联实验）</a:t>
            </a:r>
            <a:endParaRPr lang="zh-CN" altLang="en-US" sz="1050" b="1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19282" y="4818063"/>
            <a:ext cx="2327275" cy="254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1050" b="1" dirty="0">
                <a:latin typeface="思源黑体 CN Normal" pitchFamily="34" charset="-122"/>
                <a:ea typeface="思源黑体 CN Normal" pitchFamily="34" charset="-122"/>
              </a:rPr>
              <a:t>抗种属抗体捕获</a:t>
            </a:r>
            <a:r>
              <a:rPr lang="en-US" sz="1050" b="1" dirty="0">
                <a:latin typeface="思源黑体 CN Normal" pitchFamily="34" charset="-122"/>
                <a:ea typeface="思源黑体 CN Normal" pitchFamily="34" charset="-122"/>
              </a:rPr>
              <a:t>&amp;</a:t>
            </a:r>
            <a:r>
              <a:rPr lang="zh-CN" altLang="en-US" sz="1050" b="1" dirty="0">
                <a:latin typeface="思源黑体 CN Normal" pitchFamily="34" charset="-122"/>
                <a:ea typeface="思源黑体 CN Normal" pitchFamily="34" charset="-122"/>
              </a:rPr>
              <a:t>检测（通用实验）</a:t>
            </a:r>
            <a:endParaRPr lang="zh-CN" altLang="en-US" sz="1050" b="1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5592800" y="4818063"/>
            <a:ext cx="1571625" cy="254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>
            <a:spAutoFit/>
          </a:bodyPr>
          <a:lstStyle/>
          <a:p>
            <a:pPr eaLnBrk="0" hangingPunct="0">
              <a:buFont typeface="Arial" panose="020B0604020202020204" pitchFamily="34" charset="0"/>
              <a:buNone/>
              <a:defRPr/>
            </a:pPr>
            <a:r>
              <a:rPr lang="zh-CN" sz="1050" b="1" dirty="0">
                <a:latin typeface="思源黑体 CN Normal" pitchFamily="34" charset="-122"/>
                <a:ea typeface="思源黑体 CN Normal" pitchFamily="34" charset="-122"/>
                <a:cs typeface="宋体" panose="02010600030101010101" pitchFamily="2" charset="-122"/>
              </a:rPr>
              <a:t>竞争实验</a:t>
            </a:r>
            <a:endParaRPr lang="zh-CN" sz="1050" b="1" dirty="0">
              <a:latin typeface="思源黑体 CN Normal" pitchFamily="34" charset="-122"/>
              <a:ea typeface="思源黑体 CN Normal" pitchFamily="34" charset="-122"/>
              <a:cs typeface="宋体" panose="0201060003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983412" y="4889500"/>
            <a:ext cx="2160588" cy="2540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1050" b="1" i="1" dirty="0" err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Bioanalysis</a:t>
            </a:r>
            <a:r>
              <a:rPr lang="en-US" altLang="zh-CN" sz="1050" b="1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(2010) 2(6), 1125–1140 </a:t>
            </a:r>
            <a:endParaRPr lang="zh-CN" altLang="en-US" sz="1050" b="1" i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5377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9525" y="3321050"/>
            <a:ext cx="2230438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8" name="Picture 2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963" y="1400175"/>
            <a:ext cx="2147887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9" name="矩形 24"/>
          <p:cNvSpPr>
            <a:spLocks noChangeArrowheads="1"/>
          </p:cNvSpPr>
          <p:nvPr/>
        </p:nvSpPr>
        <p:spPr bwMode="auto">
          <a:xfrm>
            <a:off x="4662488" y="4279900"/>
            <a:ext cx="614362" cy="215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800" b="1"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Antigen</a:t>
            </a:r>
            <a:endParaRPr lang="zh-CN" altLang="en-US" sz="800" b="1"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sp>
        <p:nvSpPr>
          <p:cNvPr id="15380" name="矩形 25"/>
          <p:cNvSpPr>
            <a:spLocks noChangeArrowheads="1"/>
          </p:cNvSpPr>
          <p:nvPr/>
        </p:nvSpPr>
        <p:spPr bwMode="auto">
          <a:xfrm>
            <a:off x="5076863" y="3103563"/>
            <a:ext cx="2303462" cy="2460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1000" b="1">
                <a:solidFill>
                  <a:srgbClr val="397F6D"/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D  Competitive assay</a:t>
            </a:r>
            <a:endParaRPr lang="zh-CN" altLang="en-US" sz="1000" b="1">
              <a:solidFill>
                <a:srgbClr val="397F6D"/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sp>
        <p:nvSpPr>
          <p:cNvPr id="15381" name="矩形 25"/>
          <p:cNvSpPr>
            <a:spLocks noChangeArrowheads="1"/>
          </p:cNvSpPr>
          <p:nvPr/>
        </p:nvSpPr>
        <p:spPr bwMode="auto">
          <a:xfrm>
            <a:off x="974845" y="3103563"/>
            <a:ext cx="2438400" cy="2460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1000" b="1">
                <a:solidFill>
                  <a:srgbClr val="397F6D"/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C  Generic anti-human lgG ELISA</a:t>
            </a:r>
            <a:endParaRPr lang="zh-CN" altLang="en-US" sz="1000" b="1">
              <a:solidFill>
                <a:srgbClr val="397F6D"/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sp>
        <p:nvSpPr>
          <p:cNvPr id="15382" name="矩形 25"/>
          <p:cNvSpPr>
            <a:spLocks noChangeArrowheads="1"/>
          </p:cNvSpPr>
          <p:nvPr/>
        </p:nvSpPr>
        <p:spPr bwMode="auto">
          <a:xfrm>
            <a:off x="1909882" y="4281488"/>
            <a:ext cx="1905000" cy="215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800" b="1"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Capture antispecies antibody</a:t>
            </a:r>
            <a:endParaRPr lang="zh-CN" altLang="en-US" sz="800" b="1"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sp>
        <p:nvSpPr>
          <p:cNvPr id="15383" name="矩形 25"/>
          <p:cNvSpPr>
            <a:spLocks noChangeArrowheads="1"/>
          </p:cNvSpPr>
          <p:nvPr/>
        </p:nvSpPr>
        <p:spPr bwMode="auto">
          <a:xfrm>
            <a:off x="1108195" y="1065213"/>
            <a:ext cx="2243137" cy="2460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1000" b="1">
                <a:solidFill>
                  <a:srgbClr val="397F6D"/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A  Antigen-capture ELISA</a:t>
            </a:r>
            <a:endParaRPr lang="zh-CN" altLang="en-US" sz="1000" b="1">
              <a:solidFill>
                <a:srgbClr val="397F6D"/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sp>
        <p:nvSpPr>
          <p:cNvPr id="15384" name="矩形 25"/>
          <p:cNvSpPr>
            <a:spLocks noChangeArrowheads="1"/>
          </p:cNvSpPr>
          <p:nvPr/>
        </p:nvSpPr>
        <p:spPr bwMode="auto">
          <a:xfrm>
            <a:off x="2366715" y="1277938"/>
            <a:ext cx="830262" cy="2143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800" b="1"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Substrate</a:t>
            </a:r>
            <a:endParaRPr lang="zh-CN" altLang="en-US" sz="800" b="1"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sp>
        <p:nvSpPr>
          <p:cNvPr id="15385" name="矩形 25"/>
          <p:cNvSpPr>
            <a:spLocks noChangeArrowheads="1"/>
          </p:cNvSpPr>
          <p:nvPr/>
        </p:nvSpPr>
        <p:spPr bwMode="auto">
          <a:xfrm>
            <a:off x="1830140" y="1863725"/>
            <a:ext cx="828675" cy="3381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800" b="1"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Detection antibody</a:t>
            </a:r>
            <a:endParaRPr lang="zh-CN" altLang="en-US" sz="800" b="1"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sp>
        <p:nvSpPr>
          <p:cNvPr id="15386" name="矩形 25"/>
          <p:cNvSpPr>
            <a:spLocks noChangeArrowheads="1"/>
          </p:cNvSpPr>
          <p:nvPr/>
        </p:nvSpPr>
        <p:spPr bwMode="auto">
          <a:xfrm>
            <a:off x="476002" y="2068513"/>
            <a:ext cx="1162050" cy="215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800" b="1"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Therapeutic mAb</a:t>
            </a:r>
            <a:endParaRPr lang="zh-CN" altLang="en-US" sz="800" b="1"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sp>
        <p:nvSpPr>
          <p:cNvPr id="15387" name="矩形 25"/>
          <p:cNvSpPr>
            <a:spLocks noChangeArrowheads="1"/>
          </p:cNvSpPr>
          <p:nvPr/>
        </p:nvSpPr>
        <p:spPr bwMode="auto">
          <a:xfrm>
            <a:off x="612527" y="1447800"/>
            <a:ext cx="1462088" cy="215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800" b="1" dirty="0"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Conjugated enzyme</a:t>
            </a:r>
            <a:endParaRPr lang="en-US" altLang="zh-CN" sz="800" b="1" dirty="0"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sp>
        <p:nvSpPr>
          <p:cNvPr id="15388" name="矩形 25"/>
          <p:cNvSpPr>
            <a:spLocks noChangeArrowheads="1"/>
          </p:cNvSpPr>
          <p:nvPr/>
        </p:nvSpPr>
        <p:spPr bwMode="auto">
          <a:xfrm>
            <a:off x="2630240" y="1808163"/>
            <a:ext cx="1509712" cy="3397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800" b="1"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Signal (colored product or light emission)</a:t>
            </a:r>
            <a:endParaRPr lang="zh-CN" altLang="en-US" sz="800" b="1"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sp>
        <p:nvSpPr>
          <p:cNvPr id="15389" name="矩形 32"/>
          <p:cNvSpPr>
            <a:spLocks noChangeArrowheads="1"/>
          </p:cNvSpPr>
          <p:nvPr/>
        </p:nvSpPr>
        <p:spPr bwMode="auto">
          <a:xfrm>
            <a:off x="1693615" y="2312988"/>
            <a:ext cx="1660525" cy="215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800" b="1"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Capture target antigen</a:t>
            </a:r>
            <a:endParaRPr lang="zh-CN" altLang="en-US" sz="800" b="1"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sp>
        <p:nvSpPr>
          <p:cNvPr id="15390" name="矩形 25"/>
          <p:cNvSpPr>
            <a:spLocks noChangeArrowheads="1"/>
          </p:cNvSpPr>
          <p:nvPr/>
        </p:nvSpPr>
        <p:spPr bwMode="auto">
          <a:xfrm>
            <a:off x="5148300" y="1063625"/>
            <a:ext cx="1944688" cy="2460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1000" b="1">
                <a:solidFill>
                  <a:srgbClr val="397F6D"/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B  Bridging assay</a:t>
            </a:r>
            <a:endParaRPr lang="zh-CN" altLang="en-US" sz="1000" b="1">
              <a:solidFill>
                <a:srgbClr val="397F6D"/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sp>
        <p:nvSpPr>
          <p:cNvPr id="15391" name="矩形 24"/>
          <p:cNvSpPr>
            <a:spLocks noChangeArrowheads="1"/>
          </p:cNvSpPr>
          <p:nvPr/>
        </p:nvSpPr>
        <p:spPr bwMode="auto">
          <a:xfrm>
            <a:off x="4645025" y="1927225"/>
            <a:ext cx="614363" cy="215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800" b="1"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Antigen</a:t>
            </a:r>
            <a:endParaRPr lang="zh-CN" altLang="en-US" sz="800" b="1"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sp>
        <p:nvSpPr>
          <p:cNvPr id="15392" name="矩形 24"/>
          <p:cNvSpPr>
            <a:spLocks noChangeArrowheads="1"/>
          </p:cNvSpPr>
          <p:nvPr/>
        </p:nvSpPr>
        <p:spPr bwMode="auto">
          <a:xfrm>
            <a:off x="4645025" y="2239963"/>
            <a:ext cx="614363" cy="215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800" b="1"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Antigen</a:t>
            </a:r>
            <a:endParaRPr lang="zh-CN" altLang="en-US" sz="800" b="1"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32751" y="1071563"/>
            <a:ext cx="3492000" cy="19812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>
              <a:latin typeface="Poppins" pitchFamily="2" charset="0"/>
              <a:cs typeface="Poppins" pitchFamily="2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40689" y="3095625"/>
            <a:ext cx="3492000" cy="19812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>
              <a:latin typeface="Poppins" pitchFamily="2" charset="0"/>
              <a:cs typeface="Poppins" pitchFamily="2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212320" y="3095625"/>
            <a:ext cx="3240000" cy="19812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>
              <a:latin typeface="Poppins" pitchFamily="2" charset="0"/>
              <a:cs typeface="Poppins" pitchFamily="2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212320" y="1073150"/>
            <a:ext cx="3240000" cy="19812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>
              <a:latin typeface="Poppins" pitchFamily="2" charset="0"/>
              <a:cs typeface="Poppins" pitchFamily="2" charset="0"/>
            </a:endParaRPr>
          </a:p>
        </p:txBody>
      </p:sp>
      <p:pic>
        <p:nvPicPr>
          <p:cNvPr id="44" name="Picture 2" descr="D:\桌面\新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950" y="138113"/>
            <a:ext cx="1493838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桌面\新logo-黑.pn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125896" y="123478"/>
            <a:ext cx="149377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TextBox 24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sp>
        <p:nvSpPr>
          <p:cNvPr id="4" name="副标题 2"/>
          <p:cNvSpPr txBox="1"/>
          <p:nvPr/>
        </p:nvSpPr>
        <p:spPr>
          <a:xfrm>
            <a:off x="611560" y="2571750"/>
            <a:ext cx="7920880" cy="115212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2800" b="1" dirty="0" smtClean="0">
                <a:solidFill>
                  <a:srgbClr val="007E66"/>
                </a:solidFill>
                <a:latin typeface="思源黑体 CN Medium" pitchFamily="34" charset="-122"/>
                <a:ea typeface="思源黑体 CN Medium" pitchFamily="34" charset="-122"/>
                <a:cs typeface="Poppins" pitchFamily="2" charset="0"/>
              </a:rPr>
              <a:t>成功案例分享</a:t>
            </a:r>
            <a:endParaRPr lang="en-US" altLang="zh-CN" sz="2800" b="1" dirty="0">
              <a:solidFill>
                <a:srgbClr val="007E66"/>
              </a:solidFill>
              <a:latin typeface="思源黑体 CN Medium" pitchFamily="34" charset="-122"/>
              <a:ea typeface="思源黑体 CN Medium" pitchFamily="34" charset="-122"/>
              <a:cs typeface="Poppins" pitchFamily="2" charset="0"/>
            </a:endParaRPr>
          </a:p>
        </p:txBody>
      </p:sp>
      <p:sp>
        <p:nvSpPr>
          <p:cNvPr id="5" name="副标题 2"/>
          <p:cNvSpPr txBox="1"/>
          <p:nvPr/>
        </p:nvSpPr>
        <p:spPr>
          <a:xfrm>
            <a:off x="3311860" y="1491630"/>
            <a:ext cx="2520280" cy="1872208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7200" b="1" dirty="0" smtClean="0">
                <a:solidFill>
                  <a:srgbClr val="007E66"/>
                </a:solidFill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04</a:t>
            </a:r>
            <a:endParaRPr lang="en-US" altLang="zh-CN" sz="7200" b="1" dirty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-3492896" y="2571750"/>
            <a:ext cx="6071914" cy="6071914"/>
          </a:xfrm>
          <a:prstGeom prst="ellipse">
            <a:avLst/>
          </a:prstGeom>
          <a:gradFill flip="none" rotWithShape="1">
            <a:gsLst>
              <a:gs pos="0">
                <a:srgbClr val="007E66">
                  <a:shade val="30000"/>
                  <a:satMod val="115000"/>
                </a:srgbClr>
              </a:gs>
              <a:gs pos="50000">
                <a:srgbClr val="007E66">
                  <a:shade val="67500"/>
                  <a:satMod val="115000"/>
                </a:srgbClr>
              </a:gs>
              <a:gs pos="100000">
                <a:srgbClr val="00C89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7524328" y="-1473802"/>
            <a:ext cx="2947603" cy="2947603"/>
          </a:xfrm>
          <a:prstGeom prst="ellipse">
            <a:avLst/>
          </a:prstGeom>
          <a:gradFill flip="none" rotWithShape="1">
            <a:gsLst>
              <a:gs pos="0">
                <a:srgbClr val="007E66">
                  <a:shade val="30000"/>
                  <a:satMod val="115000"/>
                </a:srgbClr>
              </a:gs>
              <a:gs pos="50000">
                <a:srgbClr val="007E66">
                  <a:shade val="67500"/>
                  <a:satMod val="115000"/>
                </a:srgbClr>
              </a:gs>
              <a:gs pos="100000">
                <a:srgbClr val="00C89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 bwMode="auto">
          <a:xfrm>
            <a:off x="0" y="123825"/>
            <a:ext cx="3708400" cy="360363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461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pic>
        <p:nvPicPr>
          <p:cNvPr id="35847" name="Picture 2" descr="D:\桌面\新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138113"/>
            <a:ext cx="1493838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组合 214"/>
          <p:cNvGrpSpPr/>
          <p:nvPr/>
        </p:nvGrpSpPr>
        <p:grpSpPr bwMode="auto">
          <a:xfrm>
            <a:off x="8316913" y="195263"/>
            <a:ext cx="684212" cy="190500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aphicFrame>
        <p:nvGraphicFramePr>
          <p:cNvPr id="12" name="图表 11"/>
          <p:cNvGraphicFramePr/>
          <p:nvPr/>
        </p:nvGraphicFramePr>
        <p:xfrm>
          <a:off x="2071670" y="1860762"/>
          <a:ext cx="4929206" cy="29432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35850" name="TextBox 3"/>
          <p:cNvSpPr txBox="1">
            <a:spLocks noChangeArrowheads="1"/>
          </p:cNvSpPr>
          <p:nvPr/>
        </p:nvSpPr>
        <p:spPr bwMode="auto">
          <a:xfrm>
            <a:off x="395288" y="936625"/>
            <a:ext cx="6929437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范例</a:t>
            </a:r>
            <a:r>
              <a:rPr lang="en-US" altLang="zh-CN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-1</a:t>
            </a:r>
            <a:r>
              <a:rPr lang="zh-CN" altLang="en-US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：</a:t>
            </a:r>
            <a:r>
              <a:rPr lang="en-US" altLang="zh-CN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Anti-ID </a:t>
            </a:r>
            <a:r>
              <a:rPr lang="zh-CN" altLang="en-US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单克隆抗体特异性好</a:t>
            </a:r>
            <a:endParaRPr lang="zh-CN" altLang="en-US" sz="2000" b="1" dirty="0">
              <a:solidFill>
                <a:srgbClr val="377D6C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 bwMode="auto">
          <a:xfrm>
            <a:off x="0" y="123825"/>
            <a:ext cx="3708400" cy="360363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461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pic>
        <p:nvPicPr>
          <p:cNvPr id="36871" name="Picture 2" descr="D:\桌面\新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138113"/>
            <a:ext cx="1493838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组合 214"/>
          <p:cNvGrpSpPr/>
          <p:nvPr/>
        </p:nvGrpSpPr>
        <p:grpSpPr bwMode="auto">
          <a:xfrm>
            <a:off x="8316913" y="195263"/>
            <a:ext cx="684212" cy="190500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36873" name="TextBox 6"/>
          <p:cNvSpPr txBox="1">
            <a:spLocks noChangeArrowheads="1"/>
          </p:cNvSpPr>
          <p:nvPr/>
        </p:nvSpPr>
        <p:spPr bwMode="auto">
          <a:xfrm>
            <a:off x="395288" y="936625"/>
            <a:ext cx="6000750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范例</a:t>
            </a:r>
            <a:r>
              <a:rPr lang="en-US" altLang="zh-CN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-2</a:t>
            </a:r>
            <a:r>
              <a:rPr lang="zh-CN" altLang="en-US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：</a:t>
            </a:r>
            <a:r>
              <a:rPr lang="en-US" altLang="zh-CN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Anti-ID </a:t>
            </a:r>
            <a:r>
              <a:rPr lang="zh-CN" altLang="en-US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单克隆抗体</a:t>
            </a:r>
            <a:r>
              <a:rPr lang="zh-CN" altLang="en-US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竞争分型明确</a:t>
            </a:r>
            <a:endParaRPr lang="zh-CN" altLang="en-US" sz="2000" b="1" dirty="0">
              <a:solidFill>
                <a:srgbClr val="377D6C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36874" name="TextBox 7"/>
          <p:cNvSpPr txBox="1">
            <a:spLocks noChangeArrowheads="1"/>
          </p:cNvSpPr>
          <p:nvPr/>
        </p:nvSpPr>
        <p:spPr bwMode="auto">
          <a:xfrm>
            <a:off x="1763713" y="1576388"/>
            <a:ext cx="1785937" cy="307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思源黑体 CN Normal" pitchFamily="34" charset="-122"/>
                <a:ea typeface="思源黑体 CN Normal" pitchFamily="34" charset="-122"/>
              </a:rPr>
              <a:t>项目</a:t>
            </a:r>
            <a:r>
              <a:rPr lang="en-US" altLang="zh-CN" sz="1400" dirty="0">
                <a:latin typeface="思源黑体 CN Normal" pitchFamily="34" charset="-122"/>
                <a:ea typeface="思源黑体 CN Normal" pitchFamily="34" charset="-122"/>
              </a:rPr>
              <a:t>A</a:t>
            </a:r>
            <a:endParaRPr lang="zh-CN" altLang="en-US" sz="1400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36875" name="TextBox 8"/>
          <p:cNvSpPr txBox="1">
            <a:spLocks noChangeArrowheads="1"/>
          </p:cNvSpPr>
          <p:nvPr/>
        </p:nvSpPr>
        <p:spPr bwMode="auto">
          <a:xfrm>
            <a:off x="6429375" y="1576388"/>
            <a:ext cx="1785938" cy="307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400">
                <a:latin typeface="思源黑体 CN Normal" pitchFamily="34" charset="-122"/>
                <a:ea typeface="思源黑体 CN Normal" pitchFamily="34" charset="-122"/>
              </a:rPr>
              <a:t>项目</a:t>
            </a:r>
            <a:r>
              <a:rPr lang="en-US" altLang="zh-CN" sz="1400">
                <a:latin typeface="思源黑体 CN Normal" pitchFamily="34" charset="-122"/>
                <a:ea typeface="思源黑体 CN Normal" pitchFamily="34" charset="-122"/>
              </a:rPr>
              <a:t>B</a:t>
            </a:r>
            <a:endParaRPr lang="zh-CN" altLang="en-US" sz="1400">
              <a:latin typeface="思源黑体 CN Normal" pitchFamily="34" charset="-122"/>
              <a:ea typeface="思源黑体 CN Normal" pitchFamily="34" charset="-122"/>
            </a:endParaRPr>
          </a:p>
        </p:txBody>
      </p:sp>
      <p:graphicFrame>
        <p:nvGraphicFramePr>
          <p:cNvPr id="15" name="图表 14"/>
          <p:cNvGraphicFramePr/>
          <p:nvPr/>
        </p:nvGraphicFramePr>
        <p:xfrm>
          <a:off x="4786314" y="1864395"/>
          <a:ext cx="4214810" cy="2795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6" name="图表 15"/>
          <p:cNvGraphicFramePr/>
          <p:nvPr/>
        </p:nvGraphicFramePr>
        <p:xfrm>
          <a:off x="107504" y="1864395"/>
          <a:ext cx="4464496" cy="2786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grpSp>
        <p:nvGrpSpPr>
          <p:cNvPr id="3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142844" y="714362"/>
            <a:ext cx="7929562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范例</a:t>
            </a:r>
            <a:r>
              <a:rPr lang="en-US" altLang="zh-CN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-3</a:t>
            </a:r>
            <a:r>
              <a:rPr lang="zh-CN" altLang="en-US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：双特异性抗体药物的双靶点血药浓度检测试剂盒开发</a:t>
            </a:r>
            <a:endParaRPr lang="zh-CN" altLang="en-US" sz="2000" b="1" dirty="0">
              <a:solidFill>
                <a:srgbClr val="377D6C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graphicFrame>
        <p:nvGraphicFramePr>
          <p:cNvPr id="14" name="图表 13"/>
          <p:cNvGraphicFramePr/>
          <p:nvPr/>
        </p:nvGraphicFramePr>
        <p:xfrm>
          <a:off x="1907704" y="1275606"/>
          <a:ext cx="3566200" cy="1785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5" name="图表 14"/>
          <p:cNvGraphicFramePr/>
          <p:nvPr/>
        </p:nvGraphicFramePr>
        <p:xfrm>
          <a:off x="5148064" y="1275606"/>
          <a:ext cx="4104456" cy="1800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82313" y="1707654"/>
            <a:ext cx="2016000" cy="707886"/>
          </a:xfrm>
          <a:prstGeom prst="rect">
            <a:avLst/>
          </a:prstGeom>
          <a:noFill/>
          <a:ln>
            <a:solidFill>
              <a:srgbClr val="007E66"/>
            </a:solidFill>
            <a:prstDash val="lgDashDot"/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0" dirty="0" smtClean="0">
                <a:latin typeface="思源黑体 CN Normal" pitchFamily="34" charset="-122"/>
                <a:ea typeface="思源黑体 CN Normal" pitchFamily="34" charset="-122"/>
              </a:rPr>
              <a:t>两个靶点均完成抗体配对检测，检测灵敏度达到 </a:t>
            </a:r>
            <a:r>
              <a:rPr lang="en-US" altLang="zh-CN" sz="1000" dirty="0" smtClean="0">
                <a:latin typeface="思源黑体 CN Normal" pitchFamily="34" charset="-122"/>
                <a:ea typeface="思源黑体 CN Normal" pitchFamily="34" charset="-122"/>
              </a:rPr>
              <a:t>pg </a:t>
            </a:r>
            <a:r>
              <a:rPr lang="zh-CN" altLang="en-US" sz="1000" dirty="0" smtClean="0">
                <a:latin typeface="思源黑体 CN Normal" pitchFamily="34" charset="-122"/>
                <a:ea typeface="思源黑体 CN Normal" pitchFamily="34" charset="-122"/>
              </a:rPr>
              <a:t>级别</a:t>
            </a:r>
            <a:endParaRPr lang="zh-CN" altLang="en-US" sz="1000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graphicFrame>
        <p:nvGraphicFramePr>
          <p:cNvPr id="17" name="图表 16"/>
          <p:cNvGraphicFramePr/>
          <p:nvPr/>
        </p:nvGraphicFramePr>
        <p:xfrm>
          <a:off x="2123728" y="3147814"/>
          <a:ext cx="4032447" cy="1871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图表 17"/>
          <p:cNvGraphicFramePr/>
          <p:nvPr/>
        </p:nvGraphicFramePr>
        <p:xfrm>
          <a:off x="5580112" y="3147814"/>
          <a:ext cx="3800074" cy="1900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矩形 18"/>
          <p:cNvSpPr/>
          <p:nvPr/>
        </p:nvSpPr>
        <p:spPr>
          <a:xfrm>
            <a:off x="82313" y="3651870"/>
            <a:ext cx="2016000" cy="784830"/>
          </a:xfrm>
          <a:prstGeom prst="rect">
            <a:avLst/>
          </a:prstGeom>
          <a:ln>
            <a:solidFill>
              <a:srgbClr val="007E66"/>
            </a:solidFill>
            <a:prstDash val="lgDash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 smtClean="0">
                <a:latin typeface="思源黑体 CN Normal" pitchFamily="34" charset="-122"/>
                <a:ea typeface="思源黑体 CN Normal" pitchFamily="34" charset="-122"/>
              </a:rPr>
              <a:t>在不同浓度血清基质条件下，</a:t>
            </a:r>
            <a:endParaRPr lang="en-US" altLang="zh-CN" sz="1000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 smtClean="0">
                <a:latin typeface="思源黑体 CN Normal" pitchFamily="34" charset="-122"/>
                <a:ea typeface="思源黑体 CN Normal" pitchFamily="34" charset="-122"/>
              </a:rPr>
              <a:t>两靶点回收率达到</a:t>
            </a:r>
            <a:r>
              <a:rPr lang="en-US" altLang="en-US" sz="1000" dirty="0" smtClean="0">
                <a:latin typeface="思源黑体 CN Normal" pitchFamily="34" charset="-122"/>
                <a:ea typeface="思源黑体 CN Normal" pitchFamily="34" charset="-122"/>
              </a:rPr>
              <a:t>80%~120%</a:t>
            </a:r>
            <a:r>
              <a:rPr lang="zh-CN" altLang="en-US" sz="1000" dirty="0" smtClean="0">
                <a:latin typeface="思源黑体 CN Normal" pitchFamily="34" charset="-122"/>
                <a:ea typeface="思源黑体 CN Normal" pitchFamily="34" charset="-122"/>
              </a:rPr>
              <a:t>，</a:t>
            </a:r>
            <a:endParaRPr lang="en-US" altLang="zh-CN" sz="1000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 smtClean="0">
                <a:latin typeface="思源黑体 CN Normal" pitchFamily="34" charset="-122"/>
                <a:ea typeface="思源黑体 CN Normal" pitchFamily="34" charset="-122"/>
              </a:rPr>
              <a:t>均表现出良好回收率水平</a:t>
            </a:r>
            <a:endParaRPr lang="zh-CN" altLang="en-US" sz="1000" dirty="0" smtClean="0">
              <a:latin typeface="思源黑体 CN Normal" pitchFamily="34" charset="-122"/>
              <a:ea typeface="思源黑体 CN Normal" pitchFamily="34" charset="-122"/>
            </a:endParaRPr>
          </a:p>
        </p:txBody>
      </p:sp>
      <p:pic>
        <p:nvPicPr>
          <p:cNvPr id="20" name="Picture 2" descr="D:\桌面\新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950" y="138113"/>
            <a:ext cx="1493838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 bwMode="auto">
          <a:xfrm>
            <a:off x="0" y="123825"/>
            <a:ext cx="3708400" cy="360363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461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pic>
        <p:nvPicPr>
          <p:cNvPr id="38919" name="Picture 2" descr="D:\桌面\新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138113"/>
            <a:ext cx="1493838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组合 214"/>
          <p:cNvGrpSpPr/>
          <p:nvPr/>
        </p:nvGrpSpPr>
        <p:grpSpPr bwMode="auto">
          <a:xfrm>
            <a:off x="8316913" y="195263"/>
            <a:ext cx="684212" cy="190500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aphicFrame>
        <p:nvGraphicFramePr>
          <p:cNvPr id="12" name="图表 11"/>
          <p:cNvGraphicFramePr/>
          <p:nvPr/>
        </p:nvGraphicFramePr>
        <p:xfrm>
          <a:off x="571472" y="2655604"/>
          <a:ext cx="3640488" cy="1928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3" name="图表 12"/>
          <p:cNvGraphicFramePr/>
          <p:nvPr/>
        </p:nvGraphicFramePr>
        <p:xfrm>
          <a:off x="4357686" y="2669015"/>
          <a:ext cx="3429024" cy="192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8923" name="TextBox 9"/>
          <p:cNvSpPr txBox="1">
            <a:spLocks noChangeArrowheads="1"/>
          </p:cNvSpPr>
          <p:nvPr/>
        </p:nvSpPr>
        <p:spPr bwMode="auto">
          <a:xfrm>
            <a:off x="5286375" y="4598988"/>
            <a:ext cx="1474788" cy="276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1200" b="1">
                <a:latin typeface="思源黑体 CN Normal" pitchFamily="34" charset="-122"/>
                <a:ea typeface="思源黑体 CN Normal" pitchFamily="34" charset="-122"/>
              </a:rPr>
              <a:t>包被浓度</a:t>
            </a:r>
            <a:r>
              <a:rPr lang="en-US" altLang="zh-CN" sz="1200" b="1">
                <a:latin typeface="思源黑体 CN Normal" pitchFamily="34" charset="-122"/>
                <a:ea typeface="思源黑体 CN Normal" pitchFamily="34" charset="-122"/>
              </a:rPr>
              <a:t> (ng/mL)</a:t>
            </a:r>
            <a:endParaRPr lang="zh-CN" altLang="en-US" sz="1200" b="1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38924" name="TextBox 10"/>
          <p:cNvSpPr txBox="1">
            <a:spLocks noChangeArrowheads="1"/>
          </p:cNvSpPr>
          <p:nvPr/>
        </p:nvSpPr>
        <p:spPr bwMode="auto">
          <a:xfrm rot="-5400000">
            <a:off x="435540" y="3429794"/>
            <a:ext cx="420687" cy="276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1200" b="1" dirty="0">
                <a:latin typeface="Poppins" pitchFamily="2" charset="0"/>
              </a:rPr>
              <a:t>OD</a:t>
            </a:r>
            <a:endParaRPr lang="zh-CN" altLang="en-US" sz="1200" b="1" dirty="0">
              <a:latin typeface="Poppins" pitchFamily="2" charset="0"/>
            </a:endParaRPr>
          </a:p>
        </p:txBody>
      </p:sp>
      <p:sp>
        <p:nvSpPr>
          <p:cNvPr id="38925" name="TextBox 13"/>
          <p:cNvSpPr txBox="1">
            <a:spLocks noChangeArrowheads="1"/>
          </p:cNvSpPr>
          <p:nvPr/>
        </p:nvSpPr>
        <p:spPr bwMode="auto">
          <a:xfrm>
            <a:off x="1979712" y="3507854"/>
            <a:ext cx="12160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1000" dirty="0">
                <a:latin typeface="思源黑体 CN Normal" pitchFamily="34" charset="-122"/>
                <a:ea typeface="思源黑体 CN Normal" pitchFamily="34" charset="-122"/>
              </a:rPr>
              <a:t>交叉反应率</a:t>
            </a:r>
            <a:r>
              <a:rPr lang="en-US" altLang="zh-CN" sz="1000" dirty="0">
                <a:latin typeface="思源黑体 CN Normal" pitchFamily="34" charset="-122"/>
                <a:ea typeface="思源黑体 CN Normal" pitchFamily="34" charset="-122"/>
              </a:rPr>
              <a:t>: 1-2%</a:t>
            </a:r>
            <a:endParaRPr lang="zh-CN" altLang="en-US" sz="1000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38926" name="TextBox 14"/>
          <p:cNvSpPr txBox="1">
            <a:spLocks noChangeArrowheads="1"/>
          </p:cNvSpPr>
          <p:nvPr/>
        </p:nvSpPr>
        <p:spPr bwMode="auto">
          <a:xfrm>
            <a:off x="5580112" y="3435846"/>
            <a:ext cx="1216025" cy="244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1000" dirty="0">
                <a:latin typeface="思源黑体 CN Normal" pitchFamily="34" charset="-122"/>
                <a:ea typeface="思源黑体 CN Normal" pitchFamily="34" charset="-122"/>
              </a:rPr>
              <a:t>交叉反应率</a:t>
            </a:r>
            <a:r>
              <a:rPr lang="en-US" altLang="zh-CN" sz="1000" dirty="0">
                <a:latin typeface="思源黑体 CN Normal" pitchFamily="34" charset="-122"/>
                <a:ea typeface="思源黑体 CN Normal" pitchFamily="34" charset="-122"/>
              </a:rPr>
              <a:t>: 1-2%</a:t>
            </a:r>
            <a:endParaRPr lang="zh-CN" altLang="en-US" sz="1000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38927" name="TextBox 16"/>
          <p:cNvSpPr txBox="1">
            <a:spLocks noChangeArrowheads="1"/>
          </p:cNvSpPr>
          <p:nvPr/>
        </p:nvSpPr>
        <p:spPr bwMode="auto">
          <a:xfrm rot="-5400000">
            <a:off x="4267200" y="3462338"/>
            <a:ext cx="454025" cy="276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1200" b="1">
                <a:latin typeface="Poppins" pitchFamily="2" charset="0"/>
              </a:rPr>
              <a:t>OD</a:t>
            </a:r>
            <a:endParaRPr lang="zh-CN" altLang="en-US" sz="1200" b="1">
              <a:latin typeface="Poppins" pitchFamily="2" charset="0"/>
            </a:endParaRPr>
          </a:p>
        </p:txBody>
      </p:sp>
      <p:sp>
        <p:nvSpPr>
          <p:cNvPr id="38928" name="TextBox 18"/>
          <p:cNvSpPr txBox="1">
            <a:spLocks noChangeArrowheads="1"/>
          </p:cNvSpPr>
          <p:nvPr/>
        </p:nvSpPr>
        <p:spPr bwMode="auto">
          <a:xfrm>
            <a:off x="571500" y="1985963"/>
            <a:ext cx="2700338" cy="3397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buFont typeface="Wingdings" panose="05000000000000000000" pitchFamily="2" charset="2"/>
              <a:buChar char="p"/>
            </a:pPr>
            <a:r>
              <a:rPr lang="zh-CN" altLang="en-US" sz="16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 与人</a:t>
            </a:r>
            <a:r>
              <a:rPr lang="en-US" altLang="zh-CN" sz="1600" b="1" dirty="0" err="1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IgG</a:t>
            </a:r>
            <a:r>
              <a:rPr lang="zh-CN" altLang="en-US" sz="16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交叉反应率</a:t>
            </a:r>
            <a:r>
              <a:rPr lang="en-US" altLang="zh-CN" sz="16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&lt;2%</a:t>
            </a:r>
            <a:endParaRPr lang="en-US" altLang="zh-CN" sz="1600" b="1" dirty="0">
              <a:solidFill>
                <a:srgbClr val="377D6C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graphicFrame>
        <p:nvGraphicFramePr>
          <p:cNvPr id="22" name="图示 21"/>
          <p:cNvGraphicFramePr/>
          <p:nvPr/>
        </p:nvGraphicFramePr>
        <p:xfrm>
          <a:off x="1999662" y="1549977"/>
          <a:ext cx="5884706" cy="3361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8930" name="TextBox 20"/>
          <p:cNvSpPr txBox="1">
            <a:spLocks noChangeArrowheads="1"/>
          </p:cNvSpPr>
          <p:nvPr/>
        </p:nvSpPr>
        <p:spPr bwMode="auto">
          <a:xfrm>
            <a:off x="571500" y="1535113"/>
            <a:ext cx="1514475" cy="3397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buFont typeface="Wingdings" panose="05000000000000000000" pitchFamily="2" charset="2"/>
              <a:buChar char="p"/>
            </a:pPr>
            <a:r>
              <a:rPr lang="zh-CN" altLang="en-US" sz="16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 纯化流程：</a:t>
            </a:r>
            <a:r>
              <a:rPr lang="en-US" altLang="zh-CN" sz="16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 </a:t>
            </a:r>
            <a:endParaRPr lang="en-US" altLang="zh-CN" sz="1600" b="1" dirty="0">
              <a:solidFill>
                <a:srgbClr val="377D6C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38931" name="TextBox 9"/>
          <p:cNvSpPr txBox="1">
            <a:spLocks noChangeArrowheads="1"/>
          </p:cNvSpPr>
          <p:nvPr/>
        </p:nvSpPr>
        <p:spPr bwMode="auto">
          <a:xfrm>
            <a:off x="1711325" y="4598988"/>
            <a:ext cx="1474788" cy="276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1200" b="1">
                <a:latin typeface="思源黑体 CN Normal" pitchFamily="34" charset="-122"/>
                <a:ea typeface="思源黑体 CN Normal" pitchFamily="34" charset="-122"/>
              </a:rPr>
              <a:t>包被浓度</a:t>
            </a:r>
            <a:r>
              <a:rPr lang="en-US" altLang="zh-CN" sz="1200" b="1">
                <a:latin typeface="思源黑体 CN Normal" pitchFamily="34" charset="-122"/>
                <a:ea typeface="思源黑体 CN Normal" pitchFamily="34" charset="-122"/>
              </a:rPr>
              <a:t> (ng/mL)</a:t>
            </a:r>
            <a:endParaRPr lang="zh-CN" altLang="en-US" sz="1200" b="1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38932" name="TextBox 7"/>
          <p:cNvSpPr txBox="1">
            <a:spLocks noChangeArrowheads="1"/>
          </p:cNvSpPr>
          <p:nvPr/>
        </p:nvSpPr>
        <p:spPr bwMode="auto">
          <a:xfrm>
            <a:off x="2190750" y="2382838"/>
            <a:ext cx="1785938" cy="307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400" b="1">
                <a:latin typeface="思源黑体 CN Normal" pitchFamily="34" charset="-122"/>
                <a:ea typeface="思源黑体 CN Normal" pitchFamily="34" charset="-122"/>
              </a:rPr>
              <a:t>项目</a:t>
            </a:r>
            <a:r>
              <a:rPr lang="en-US" altLang="zh-CN" sz="1400" b="1">
                <a:latin typeface="思源黑体 CN Normal" pitchFamily="34" charset="-122"/>
                <a:ea typeface="思源黑体 CN Normal" pitchFamily="34" charset="-122"/>
              </a:rPr>
              <a:t>A</a:t>
            </a:r>
            <a:endParaRPr lang="zh-CN" altLang="en-US" sz="1400" b="1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38933" name="TextBox 8"/>
          <p:cNvSpPr txBox="1">
            <a:spLocks noChangeArrowheads="1"/>
          </p:cNvSpPr>
          <p:nvPr/>
        </p:nvSpPr>
        <p:spPr bwMode="auto">
          <a:xfrm>
            <a:off x="5500688" y="2382838"/>
            <a:ext cx="1785937" cy="307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400" b="1">
                <a:latin typeface="思源黑体 CN Normal" pitchFamily="34" charset="-122"/>
                <a:ea typeface="思源黑体 CN Normal" pitchFamily="34" charset="-122"/>
              </a:rPr>
              <a:t>项目</a:t>
            </a:r>
            <a:r>
              <a:rPr lang="en-US" altLang="zh-CN" sz="1400" b="1">
                <a:latin typeface="思源黑体 CN Normal" pitchFamily="34" charset="-122"/>
                <a:ea typeface="思源黑体 CN Normal" pitchFamily="34" charset="-122"/>
              </a:rPr>
              <a:t>B</a:t>
            </a:r>
            <a:endParaRPr lang="zh-CN" altLang="en-US" sz="1400" b="1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38934" name="TextBox 1"/>
          <p:cNvSpPr txBox="1">
            <a:spLocks noChangeArrowheads="1"/>
          </p:cNvSpPr>
          <p:nvPr/>
        </p:nvSpPr>
        <p:spPr bwMode="auto">
          <a:xfrm>
            <a:off x="395288" y="936625"/>
            <a:ext cx="7929562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范例</a:t>
            </a:r>
            <a:r>
              <a:rPr lang="en-US" altLang="zh-CN" sz="200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-4</a:t>
            </a:r>
            <a:r>
              <a:rPr lang="zh-CN" altLang="en-US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：</a:t>
            </a:r>
            <a:r>
              <a:rPr lang="en-US" altLang="zh-CN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Anti-ID </a:t>
            </a:r>
            <a:r>
              <a:rPr lang="zh-CN" altLang="en-US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多克隆抗体</a:t>
            </a:r>
            <a:r>
              <a:rPr lang="en-US" altLang="zh-CN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 </a:t>
            </a:r>
            <a:r>
              <a:rPr lang="zh-CN" altLang="en-US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特异性好，与人</a:t>
            </a:r>
            <a:r>
              <a:rPr lang="en-US" altLang="zh-CN" sz="2000" b="1" dirty="0" err="1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IgG</a:t>
            </a:r>
            <a:r>
              <a:rPr lang="zh-CN" altLang="en-US" sz="20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交叉反应小</a:t>
            </a:r>
            <a:endParaRPr lang="zh-CN" altLang="en-US" sz="2000" b="1" dirty="0">
              <a:solidFill>
                <a:srgbClr val="377D6C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7416800" y="3678238"/>
            <a:ext cx="395288" cy="0"/>
          </a:xfrm>
          <a:prstGeom prst="line">
            <a:avLst/>
          </a:prstGeom>
          <a:ln w="28575">
            <a:solidFill>
              <a:srgbClr val="397F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流程图: 决策 32"/>
          <p:cNvSpPr/>
          <p:nvPr/>
        </p:nvSpPr>
        <p:spPr>
          <a:xfrm>
            <a:off x="7583488" y="3643313"/>
            <a:ext cx="71437" cy="71437"/>
          </a:xfrm>
          <a:prstGeom prst="flowChartDecision">
            <a:avLst/>
          </a:prstGeom>
          <a:solidFill>
            <a:srgbClr val="397F6D"/>
          </a:solidFill>
          <a:ln>
            <a:solidFill>
              <a:srgbClr val="397F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34" name="直接连接符 33"/>
          <p:cNvCxnSpPr/>
          <p:nvPr/>
        </p:nvCxnSpPr>
        <p:spPr>
          <a:xfrm>
            <a:off x="7424738" y="3870325"/>
            <a:ext cx="395287" cy="0"/>
          </a:xfrm>
          <a:prstGeom prst="line">
            <a:avLst/>
          </a:prstGeom>
          <a:ln w="28575">
            <a:solidFill>
              <a:srgbClr val="78C2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流程图: 决策 34"/>
          <p:cNvSpPr/>
          <p:nvPr/>
        </p:nvSpPr>
        <p:spPr>
          <a:xfrm>
            <a:off x="7591425" y="3835400"/>
            <a:ext cx="71438" cy="71438"/>
          </a:xfrm>
          <a:prstGeom prst="flowChartDecision">
            <a:avLst/>
          </a:prstGeom>
          <a:solidFill>
            <a:srgbClr val="78C2AF"/>
          </a:solidFill>
          <a:ln>
            <a:solidFill>
              <a:srgbClr val="78C2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8939" name="矩形 35"/>
          <p:cNvSpPr>
            <a:spLocks noChangeArrowheads="1"/>
          </p:cNvSpPr>
          <p:nvPr/>
        </p:nvSpPr>
        <p:spPr bwMode="auto">
          <a:xfrm>
            <a:off x="7812088" y="3540125"/>
            <a:ext cx="1082675" cy="2460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1000">
                <a:latin typeface="思源黑体 CN Normal" pitchFamily="34" charset="-122"/>
                <a:ea typeface="思源黑体 CN Normal" pitchFamily="34" charset="-122"/>
              </a:rPr>
              <a:t>两步纯化后抗体</a:t>
            </a:r>
            <a:endParaRPr lang="zh-CN" altLang="en-US" sz="100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38940" name="矩形 36"/>
          <p:cNvSpPr>
            <a:spLocks noChangeArrowheads="1"/>
          </p:cNvSpPr>
          <p:nvPr/>
        </p:nvSpPr>
        <p:spPr bwMode="auto">
          <a:xfrm>
            <a:off x="7812088" y="3732213"/>
            <a:ext cx="1082675" cy="2460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1000">
                <a:latin typeface="思源黑体 CN Normal" pitchFamily="34" charset="-122"/>
                <a:ea typeface="思源黑体 CN Normal" pitchFamily="34" charset="-122"/>
              </a:rPr>
              <a:t>四步纯化后抗体</a:t>
            </a:r>
            <a:endParaRPr lang="zh-CN" altLang="en-US" sz="1000">
              <a:latin typeface="思源黑体 CN Normal" pitchFamily="34" charset="-122"/>
              <a:ea typeface="思源黑体 CN Normal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243888" y="1662476"/>
            <a:ext cx="444500" cy="81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矩形 9"/>
          <p:cNvSpPr>
            <a:spLocks noChangeArrowheads="1"/>
          </p:cNvSpPr>
          <p:nvPr/>
        </p:nvSpPr>
        <p:spPr bwMode="auto">
          <a:xfrm>
            <a:off x="3175" y="123825"/>
            <a:ext cx="309563" cy="10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4" tIns="45717" rIns="91434" bIns="45717">
            <a:spAutoFit/>
          </a:bodyPr>
          <a:lstStyle/>
          <a:p>
            <a:pPr>
              <a:spcBef>
                <a:spcPts val="1015"/>
              </a:spcBef>
            </a:pPr>
            <a:r>
              <a:rPr lang="zh-CN" altLang="en-US" sz="10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关于“北京义翘神州”</a:t>
            </a:r>
            <a:endParaRPr lang="zh-CN" altLang="en-US" sz="10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04025" y="4837288"/>
            <a:ext cx="2303463" cy="212725"/>
          </a:xfrm>
          <a:prstGeom prst="rect">
            <a:avLst/>
          </a:prstGeom>
          <a:noFill/>
        </p:spPr>
        <p:txBody>
          <a:bodyPr lIns="91434" tIns="45717" rIns="91434" bIns="45717">
            <a:spAutoFit/>
          </a:bodyPr>
          <a:lstStyle/>
          <a:p>
            <a:pPr algn="r">
              <a:buFont typeface="Arial" panose="020B0604020202020204" pitchFamily="34" charset="0"/>
              <a:buNone/>
              <a:defRPr/>
            </a:pPr>
            <a:r>
              <a:rPr lang="zh-CN" altLang="en-US" sz="795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Normal" pitchFamily="34" charset="-122"/>
                <a:ea typeface="思源黑体 CN Normal" pitchFamily="34" charset="-122"/>
                <a:cs typeface="Poppins" pitchFamily="2" charset="0"/>
              </a:rPr>
              <a:t>北京义翘神州</a:t>
            </a:r>
            <a:endParaRPr lang="en-US" altLang="zh-CN" sz="795" dirty="0">
              <a:solidFill>
                <a:schemeClr val="tx1">
                  <a:lumMod val="50000"/>
                  <a:lumOff val="50000"/>
                </a:schemeClr>
              </a:solidFill>
              <a:latin typeface="思源黑体 CN Normal" pitchFamily="34" charset="-122"/>
              <a:ea typeface="思源黑体 CN Normal" pitchFamily="34" charset="-122"/>
              <a:cs typeface="Poppins" pitchFamily="2" charset="0"/>
            </a:endParaRPr>
          </a:p>
        </p:txBody>
      </p:sp>
      <p:sp>
        <p:nvSpPr>
          <p:cNvPr id="12" name="TextBox 24"/>
          <p:cNvSpPr txBox="1">
            <a:spLocks noChangeArrowheads="1"/>
          </p:cNvSpPr>
          <p:nvPr/>
        </p:nvSpPr>
        <p:spPr bwMode="auto">
          <a:xfrm>
            <a:off x="247650" y="700088"/>
            <a:ext cx="1685065" cy="3123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4" tIns="45717" rIns="91434" bIns="45717">
            <a:spAutoFit/>
          </a:bodyPr>
          <a:lstStyle/>
          <a:p>
            <a:pPr>
              <a:defRPr/>
            </a:pPr>
            <a:r>
              <a:rPr lang="zh-CN" altLang="en-US" sz="143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坚持自主研发生产</a:t>
            </a:r>
            <a:endParaRPr lang="zh-CN" altLang="en-US" sz="143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50825" y="987425"/>
            <a:ext cx="8137525" cy="273050"/>
          </a:xfrm>
          <a:prstGeom prst="rect">
            <a:avLst/>
          </a:prstGeom>
        </p:spPr>
        <p:txBody>
          <a:bodyPr lIns="91434" tIns="45717" rIns="91434" bIns="45717">
            <a:spAutoFit/>
          </a:bodyPr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zh-CN" altLang="en-US" sz="119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 打造中国生命科学研究“一站式”试剂与服务支撑平台</a:t>
            </a:r>
            <a:endParaRPr lang="en-US" altLang="zh-CN" sz="1190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4" name="TextBox 24"/>
          <p:cNvSpPr txBox="1">
            <a:spLocks noChangeArrowheads="1"/>
          </p:cNvSpPr>
          <p:nvPr/>
        </p:nvSpPr>
        <p:spPr bwMode="auto">
          <a:xfrm>
            <a:off x="307975" y="2683186"/>
            <a:ext cx="1122411" cy="3123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4" tIns="45717" rIns="91434" bIns="45717">
            <a:spAutoFit/>
          </a:bodyPr>
          <a:lstStyle/>
          <a:p>
            <a:pPr>
              <a:defRPr/>
            </a:pPr>
            <a:r>
              <a:rPr lang="zh-CN" altLang="en-US" sz="143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人才与设施</a:t>
            </a:r>
            <a:endParaRPr lang="zh-CN" altLang="en-US" sz="143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5" name="TextBox 24"/>
          <p:cNvSpPr txBox="1">
            <a:spLocks noChangeArrowheads="1"/>
          </p:cNvSpPr>
          <p:nvPr/>
        </p:nvSpPr>
        <p:spPr bwMode="auto">
          <a:xfrm>
            <a:off x="2881313" y="2711761"/>
            <a:ext cx="934859" cy="3123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4" tIns="45717" rIns="91434" bIns="45717">
            <a:spAutoFit/>
          </a:bodyPr>
          <a:lstStyle/>
          <a:p>
            <a:pPr>
              <a:defRPr/>
            </a:pPr>
            <a:r>
              <a:rPr lang="zh-CN" altLang="en-US" sz="143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荣誉资质</a:t>
            </a:r>
            <a:endParaRPr lang="zh-CN" altLang="en-US" sz="143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95288" y="3162476"/>
            <a:ext cx="2376487" cy="1595815"/>
          </a:xfrm>
          <a:prstGeom prst="rect">
            <a:avLst/>
          </a:prstGeom>
        </p:spPr>
        <p:txBody>
          <a:bodyPr lIns="91434" tIns="45717" rIns="91434" bIns="45717">
            <a:spAutoFit/>
          </a:bodyPr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zh-CN" altLang="en-US" sz="119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 设施：</a:t>
            </a:r>
            <a:endParaRPr lang="en-US" altLang="zh-CN" sz="119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itchFamily="34" charset="-122"/>
              <a:ea typeface="思源黑体 CN Normal" pitchFamily="34" charset="-122"/>
            </a:endParaRPr>
          </a:p>
          <a:p>
            <a:pPr>
              <a:defRPr/>
            </a:pPr>
            <a:r>
              <a:rPr lang="en-US" altLang="zh-CN" sz="143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  </a:t>
            </a:r>
            <a:r>
              <a:rPr lang="en-US" altLang="zh-CN" sz="14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---</a:t>
            </a:r>
            <a:r>
              <a:rPr lang="en-US" altLang="zh-CN" sz="119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27,100</a:t>
            </a:r>
            <a:r>
              <a:rPr lang="en-US" altLang="zh-CN" sz="119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+</a:t>
            </a:r>
            <a:r>
              <a:rPr lang="zh-CN" altLang="en-US" sz="119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平米研发中心</a:t>
            </a:r>
            <a:endParaRPr lang="en-US" altLang="zh-CN" sz="1190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itchFamily="34" charset="-122"/>
              <a:ea typeface="思源黑体 CN Normal" pitchFamily="34" charset="-122"/>
            </a:endParaRPr>
          </a:p>
          <a:p>
            <a:pPr>
              <a:defRPr/>
            </a:pPr>
            <a:r>
              <a:rPr lang="en-US" altLang="zh-CN" sz="119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 </a:t>
            </a:r>
            <a:r>
              <a:rPr lang="en-US" altLang="zh-CN" sz="143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 --- </a:t>
            </a:r>
            <a:r>
              <a:rPr lang="en-US" altLang="zh-CN" sz="119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1,900</a:t>
            </a:r>
            <a:r>
              <a:rPr lang="zh-CN" altLang="en-US" sz="119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平米洁净车间</a:t>
            </a:r>
            <a:endParaRPr lang="en-US" altLang="zh-CN" sz="1190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itchFamily="34" charset="-122"/>
              <a:ea typeface="思源黑体 CN Normal" pitchFamily="34" charset="-122"/>
            </a:endParaRPr>
          </a:p>
          <a:p>
            <a:pPr>
              <a:defRPr/>
            </a:pPr>
            <a:endParaRPr lang="zh-CN" altLang="en-US" sz="1430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itchFamily="34" charset="-122"/>
              <a:ea typeface="思源黑体 CN Normal" pitchFamily="34" charset="-122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zh-CN" altLang="en-US" sz="143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 </a:t>
            </a:r>
            <a:r>
              <a:rPr lang="zh-CN" altLang="en-US" sz="119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团队</a:t>
            </a:r>
            <a:r>
              <a:rPr lang="zh-CN" altLang="en-US" sz="119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：</a:t>
            </a:r>
            <a:r>
              <a:rPr lang="en-US" altLang="zh-CN" sz="119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450+</a:t>
            </a:r>
            <a:endParaRPr lang="en-US" altLang="zh-CN" sz="143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itchFamily="34" charset="-122"/>
              <a:ea typeface="思源黑体 CN Normal" pitchFamily="34" charset="-122"/>
            </a:endParaRPr>
          </a:p>
          <a:p>
            <a:pPr>
              <a:defRPr/>
            </a:pPr>
            <a:r>
              <a:rPr lang="en-US" altLang="zh-CN" sz="143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   --- </a:t>
            </a:r>
            <a:r>
              <a:rPr lang="zh-CN" altLang="en-US" sz="119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硕士以上学历占</a:t>
            </a:r>
            <a:r>
              <a:rPr lang="en-US" altLang="zh-CN" sz="119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1/3</a:t>
            </a:r>
            <a:endParaRPr lang="en-US" altLang="zh-CN" sz="1190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itchFamily="34" charset="-122"/>
              <a:ea typeface="思源黑体 CN Normal" pitchFamily="34" charset="-122"/>
            </a:endParaRPr>
          </a:p>
          <a:p>
            <a:pPr>
              <a:defRPr/>
            </a:pPr>
            <a:r>
              <a:rPr lang="en-US" altLang="zh-CN" sz="143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   --- </a:t>
            </a:r>
            <a:r>
              <a:rPr lang="en-US" altLang="zh-CN" sz="119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10+ </a:t>
            </a:r>
            <a:r>
              <a:rPr lang="zh-CN" altLang="en-US" sz="119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欧美深造经历</a:t>
            </a:r>
            <a:endParaRPr lang="en-US" altLang="zh-CN" sz="1190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pic>
        <p:nvPicPr>
          <p:cNvPr id="409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113" y="3073576"/>
            <a:ext cx="1584325" cy="97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5963" y="3073576"/>
            <a:ext cx="1252537" cy="169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2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3313" y="3073576"/>
            <a:ext cx="1270000" cy="169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矩形 19"/>
          <p:cNvSpPr/>
          <p:nvPr/>
        </p:nvSpPr>
        <p:spPr>
          <a:xfrm>
            <a:off x="395288" y="3035476"/>
            <a:ext cx="2160587" cy="1763712"/>
          </a:xfrm>
          <a:prstGeom prst="rect">
            <a:avLst/>
          </a:prstGeom>
          <a:noFill/>
          <a:ln w="9525">
            <a:solidFill>
              <a:srgbClr val="225248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anchor="ctr"/>
          <a:lstStyle/>
          <a:p>
            <a:pPr algn="ctr">
              <a:defRPr/>
            </a:pPr>
            <a:endParaRPr lang="zh-CN" altLang="en-US" sz="10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987675" y="3035476"/>
            <a:ext cx="6013450" cy="1763712"/>
          </a:xfrm>
          <a:prstGeom prst="rect">
            <a:avLst/>
          </a:prstGeom>
          <a:noFill/>
          <a:ln w="9525">
            <a:solidFill>
              <a:srgbClr val="225248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anchor="ctr"/>
          <a:lstStyle/>
          <a:p>
            <a:pPr algn="ctr">
              <a:defRPr/>
            </a:pPr>
            <a:endParaRPr lang="zh-CN" altLang="en-US" sz="10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268538" y="1603739"/>
            <a:ext cx="1871662" cy="942975"/>
          </a:xfrm>
          <a:prstGeom prst="rect">
            <a:avLst/>
          </a:prstGeom>
          <a:noFill/>
          <a:ln w="9525">
            <a:solidFill>
              <a:srgbClr val="285A4E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anchor="ctr"/>
          <a:lstStyle/>
          <a:p>
            <a:pPr>
              <a:defRPr/>
            </a:pPr>
            <a:r>
              <a:rPr lang="en-US" altLang="zh-CN" sz="119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14,000 </a:t>
            </a:r>
            <a:r>
              <a:rPr lang="en-US" altLang="zh-CN" sz="119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+</a:t>
            </a:r>
            <a:r>
              <a:rPr lang="en-US" altLang="zh-CN" sz="1190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 </a:t>
            </a:r>
            <a:endParaRPr lang="en-US" altLang="zh-CN" sz="1190" dirty="0">
              <a:solidFill>
                <a:srgbClr val="377D6C"/>
              </a:solidFill>
              <a:latin typeface="思源黑体 CN Normal" pitchFamily="34" charset="-122"/>
              <a:ea typeface="思源黑体 CN Normal" pitchFamily="34" charset="-122"/>
            </a:endParaRPr>
          </a:p>
          <a:p>
            <a:pPr>
              <a:defRPr/>
            </a:pPr>
            <a:r>
              <a:rPr lang="zh-CN" altLang="en-US" sz="1190" dirty="0" smtClean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</a:rPr>
              <a:t>精品抗体</a:t>
            </a:r>
            <a:endParaRPr lang="zh-CN" altLang="en-US" sz="1190" dirty="0">
              <a:solidFill>
                <a:schemeClr val="tx1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23850" y="1603739"/>
            <a:ext cx="1873250" cy="942975"/>
          </a:xfrm>
          <a:prstGeom prst="rect">
            <a:avLst/>
          </a:prstGeom>
          <a:noFill/>
          <a:ln w="9525">
            <a:solidFill>
              <a:srgbClr val="285A4E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anchor="ctr"/>
          <a:lstStyle/>
          <a:p>
            <a:pPr>
              <a:defRPr/>
            </a:pPr>
            <a:r>
              <a:rPr lang="en-US" altLang="zh-CN" sz="1190" b="1" dirty="0" smtClean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6,500 </a:t>
            </a:r>
            <a:r>
              <a:rPr lang="en-US" altLang="zh-CN" sz="119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+</a:t>
            </a:r>
            <a:r>
              <a:rPr lang="en-US" altLang="zh-CN" sz="1190" dirty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</a:rPr>
              <a:t> </a:t>
            </a:r>
            <a:endParaRPr lang="en-US" altLang="zh-CN" sz="1190" dirty="0">
              <a:solidFill>
                <a:schemeClr val="tx1"/>
              </a:solidFill>
              <a:latin typeface="思源黑体 CN Normal" pitchFamily="34" charset="-122"/>
              <a:ea typeface="思源黑体 CN Normal" pitchFamily="34" charset="-122"/>
            </a:endParaRPr>
          </a:p>
          <a:p>
            <a:pPr>
              <a:defRPr/>
            </a:pPr>
            <a:r>
              <a:rPr lang="zh-CN" altLang="en-US" sz="1190" dirty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</a:rPr>
              <a:t>重组蛋白</a:t>
            </a:r>
            <a:endParaRPr lang="zh-CN" altLang="en-US" sz="1190" dirty="0">
              <a:solidFill>
                <a:schemeClr val="tx1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213225" y="1603739"/>
            <a:ext cx="1871663" cy="942975"/>
          </a:xfrm>
          <a:prstGeom prst="rect">
            <a:avLst/>
          </a:prstGeom>
          <a:noFill/>
          <a:ln w="9525">
            <a:solidFill>
              <a:srgbClr val="285A4E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anchor="ctr"/>
          <a:lstStyle/>
          <a:p>
            <a:pPr>
              <a:defRPr/>
            </a:pPr>
            <a:r>
              <a:rPr lang="en-US" altLang="zh-CN" sz="1190" b="1" dirty="0" smtClean="0">
                <a:solidFill>
                  <a:srgbClr val="007E66"/>
                </a:solidFill>
                <a:latin typeface="思源黑体 CN Normal" pitchFamily="34" charset="-122"/>
                <a:ea typeface="思源黑体 CN Normal" pitchFamily="34" charset="-122"/>
              </a:rPr>
              <a:t>32,000+</a:t>
            </a:r>
            <a:endParaRPr lang="en-US" altLang="zh-CN" sz="1190" b="1" dirty="0" smtClean="0">
              <a:solidFill>
                <a:srgbClr val="007E66"/>
              </a:solidFill>
              <a:latin typeface="思源黑体 CN Normal" pitchFamily="34" charset="-122"/>
              <a:ea typeface="思源黑体 CN Normal" pitchFamily="34" charset="-122"/>
            </a:endParaRPr>
          </a:p>
          <a:p>
            <a:pPr>
              <a:defRPr/>
            </a:pPr>
            <a:r>
              <a:rPr lang="zh-CN" altLang="en-US" sz="1190" dirty="0" smtClean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</a:rPr>
              <a:t>基因</a:t>
            </a:r>
            <a:r>
              <a:rPr lang="zh-CN" altLang="en-US" sz="1190" dirty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</a:rPr>
              <a:t>产品</a:t>
            </a:r>
            <a:endParaRPr lang="zh-CN" altLang="en-US" sz="1190" dirty="0">
              <a:solidFill>
                <a:schemeClr val="tx1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pic>
        <p:nvPicPr>
          <p:cNvPr id="40978" name="Picture 3" descr="C:\Users\s\Documents\Tencent Files\2585936105\FileRecv\2(1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350" y="1735501"/>
            <a:ext cx="639763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9" name="Picture 4" descr="C:\Users\s\Documents\Tencent Files\2585936105\FileRecv\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8038" y="1735501"/>
            <a:ext cx="7461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0" name="Picture 5" descr="C:\Users\s\Documents\Tencent Files\2585936105\FileRecv\1(3)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290080">
            <a:off x="5407025" y="1722801"/>
            <a:ext cx="4572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矩形 27"/>
          <p:cNvSpPr/>
          <p:nvPr/>
        </p:nvSpPr>
        <p:spPr>
          <a:xfrm>
            <a:off x="6300788" y="1591039"/>
            <a:ext cx="2592387" cy="944562"/>
          </a:xfrm>
          <a:prstGeom prst="rect">
            <a:avLst/>
          </a:prstGeom>
          <a:noFill/>
          <a:ln w="9525">
            <a:solidFill>
              <a:srgbClr val="285A4E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anchor="ctr"/>
          <a:lstStyle/>
          <a:p>
            <a:pPr>
              <a:defRPr/>
            </a:pPr>
            <a:r>
              <a:rPr lang="en-US" altLang="zh-CN" sz="1190" dirty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</a:rPr>
              <a:t>ELISA </a:t>
            </a:r>
            <a:r>
              <a:rPr lang="zh-CN" altLang="en-US" sz="1190" dirty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</a:rPr>
              <a:t>试剂盒、培养基、</a:t>
            </a:r>
            <a:endParaRPr lang="en-US" altLang="zh-CN" sz="1190" dirty="0">
              <a:solidFill>
                <a:schemeClr val="tx1"/>
              </a:solidFill>
              <a:latin typeface="思源黑体 CN Normal" pitchFamily="34" charset="-122"/>
              <a:ea typeface="思源黑体 CN Normal" pitchFamily="34" charset="-122"/>
            </a:endParaRPr>
          </a:p>
          <a:p>
            <a:pPr>
              <a:defRPr/>
            </a:pPr>
            <a:r>
              <a:rPr lang="en-US" altLang="zh-CN" sz="1190" dirty="0" smtClean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</a:rPr>
              <a:t>GMP</a:t>
            </a:r>
            <a:r>
              <a:rPr lang="zh-CN" altLang="en-US" sz="1190" dirty="0" smtClean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</a:rPr>
              <a:t>级核酸酶</a:t>
            </a:r>
            <a:r>
              <a:rPr lang="zh-CN" altLang="en-US" sz="1190" dirty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</a:rPr>
              <a:t>等特色产品</a:t>
            </a:r>
            <a:endParaRPr lang="zh-CN" altLang="en-US" sz="1190" dirty="0">
              <a:solidFill>
                <a:schemeClr val="tx1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pic>
        <p:nvPicPr>
          <p:cNvPr id="40982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51275" y="3829226"/>
            <a:ext cx="1598613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 bwMode="auto">
          <a:xfrm>
            <a:off x="0" y="123825"/>
            <a:ext cx="3708400" cy="360363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461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40987" name="Picture 2" descr="D:\桌面\新logo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7950" y="138113"/>
            <a:ext cx="1493838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组合 214"/>
          <p:cNvGrpSpPr/>
          <p:nvPr/>
        </p:nvGrpSpPr>
        <p:grpSpPr bwMode="auto">
          <a:xfrm>
            <a:off x="8316913" y="195263"/>
            <a:ext cx="684212" cy="190500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思源黑体 CN Normal" pitchFamily="34" charset="-122"/>
                <a:ea typeface="思源黑体 CN Normal" pitchFamily="34" charset="-122"/>
              </a:endParaRPr>
            </a:p>
          </p:txBody>
        </p:sp>
      </p:grpSp>
      <p:sp>
        <p:nvSpPr>
          <p:cNvPr id="32" name="TextBox 24"/>
          <p:cNvSpPr txBox="1">
            <a:spLocks noChangeArrowheads="1"/>
          </p:cNvSpPr>
          <p:nvPr/>
        </p:nvSpPr>
        <p:spPr bwMode="auto">
          <a:xfrm>
            <a:off x="307626" y="1275606"/>
            <a:ext cx="934859" cy="3123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4" tIns="45717" rIns="91434" bIns="45717">
            <a:spAutoFit/>
          </a:bodyPr>
          <a:lstStyle/>
          <a:p>
            <a:pPr>
              <a:defRPr/>
            </a:pPr>
            <a:r>
              <a:rPr lang="zh-CN" altLang="en-US" sz="143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现货供应</a:t>
            </a:r>
            <a:endParaRPr lang="zh-CN" altLang="en-US" sz="143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7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800" dirty="0">
                <a:solidFill>
                  <a:schemeClr val="bg1"/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Sino Biological Inc.</a:t>
            </a:r>
            <a:endParaRPr lang="en-US" altLang="zh-CN" sz="800" dirty="0">
              <a:solidFill>
                <a:schemeClr val="bg1"/>
              </a:solidFill>
              <a:latin typeface="Poppins" pitchFamily="2" charset="0"/>
              <a:ea typeface="微软雅黑" panose="020B0503020204020204" pitchFamily="34" charset="-122"/>
              <a:cs typeface="Poppins" pitchFamily="2" charset="0"/>
            </a:endParaRPr>
          </a:p>
        </p:txBody>
      </p:sp>
      <p:sp>
        <p:nvSpPr>
          <p:cNvPr id="4" name="副标题 2"/>
          <p:cNvSpPr txBox="1"/>
          <p:nvPr/>
        </p:nvSpPr>
        <p:spPr>
          <a:xfrm>
            <a:off x="539552" y="1275606"/>
            <a:ext cx="7920880" cy="1152128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4400" b="1" dirty="0" smtClean="0">
                <a:solidFill>
                  <a:schemeClr val="bg1"/>
                </a:solidFill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THANK YOU</a:t>
            </a:r>
            <a:endParaRPr lang="en-US" altLang="zh-CN" sz="4400" b="1" dirty="0" smtClean="0">
              <a:solidFill>
                <a:schemeClr val="bg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9552" y="3363838"/>
            <a:ext cx="4608512" cy="675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00" b="1" dirty="0" smtClean="0">
                <a:solidFill>
                  <a:schemeClr val="bg1"/>
                </a:solidFill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北京义翘神州科技股份有限公司</a:t>
            </a:r>
            <a:endParaRPr lang="en-US" altLang="zh-CN" sz="1400" b="1" dirty="0" smtClean="0">
              <a:solidFill>
                <a:schemeClr val="bg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  <a:p>
            <a:pPr>
              <a:defRPr/>
            </a:pPr>
            <a:endParaRPr lang="en-US" altLang="zh-CN" sz="1200" b="1" dirty="0" smtClean="0">
              <a:solidFill>
                <a:schemeClr val="bg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  <a:p>
            <a:pPr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地址：北京市经济技术开发区科创十街</a:t>
            </a:r>
            <a:r>
              <a:rPr lang="en-US" altLang="zh-CN" sz="1200" dirty="0" smtClean="0">
                <a:solidFill>
                  <a:schemeClr val="bg1"/>
                </a:solidFill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18</a:t>
            </a:r>
            <a:r>
              <a:rPr lang="zh-CN" altLang="en-US" sz="1200" dirty="0" smtClean="0">
                <a:solidFill>
                  <a:schemeClr val="bg1"/>
                </a:solidFill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号院</a:t>
            </a:r>
            <a:r>
              <a:rPr lang="en-US" altLang="zh-CN" sz="1200" dirty="0" smtClean="0">
                <a:solidFill>
                  <a:schemeClr val="bg1"/>
                </a:solidFill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9</a:t>
            </a:r>
            <a:r>
              <a:rPr lang="zh-CN" altLang="en-US" sz="1200" dirty="0" smtClean="0">
                <a:solidFill>
                  <a:schemeClr val="bg1"/>
                </a:solidFill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号楼</a:t>
            </a:r>
            <a:endParaRPr lang="en-US" altLang="zh-CN" sz="1200" dirty="0" smtClean="0">
              <a:solidFill>
                <a:schemeClr val="bg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683568" y="1995686"/>
            <a:ext cx="432048" cy="457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30304" y="195486"/>
            <a:ext cx="1494000" cy="319716"/>
          </a:xfrm>
          <a:prstGeom prst="rect">
            <a:avLst/>
          </a:prstGeom>
          <a:noFill/>
        </p:spPr>
      </p:pic>
      <p:sp>
        <p:nvSpPr>
          <p:cNvPr id="12" name="椭圆 11"/>
          <p:cNvSpPr>
            <a:spLocks noChangeAspect="1"/>
          </p:cNvSpPr>
          <p:nvPr/>
        </p:nvSpPr>
        <p:spPr>
          <a:xfrm>
            <a:off x="4979520" y="-2756842"/>
            <a:ext cx="6073200" cy="607320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48000">
                <a:srgbClr val="007E66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Picture 2" descr="D:\桌面\公众号新二维码\qrcode_for_gh_b65e4f6dadb6_1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5245" y="2357363"/>
            <a:ext cx="10064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commondata" val="eyJoZGlkIjoiZTE1YTA5Y2Y5Y2I0NzU2ZDExMmM5ZWY5YTU1YWU0MjA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9EDEE"/>
    </a:accent5>
    <a:accent6>
      <a:srgbClr val="2D2D89"/>
    </a:accent6>
    <a:hlink>
      <a:srgbClr val="009999"/>
    </a:hlink>
    <a:folHlink>
      <a:srgbClr val="99CC00"/>
    </a:folHlink>
  </a:clrScheme>
  <a:fontScheme name="">
    <a:majorFont>
      <a:latin typeface="Arial"/>
      <a:ea typeface="宋体"/>
      <a:cs typeface=""/>
    </a:majorFont>
    <a:minorFont>
      <a:latin typeface="Arial"/>
      <a:ea typeface="宋体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9EDEE"/>
    </a:accent5>
    <a:accent6>
      <a:srgbClr val="2D2D89"/>
    </a:accent6>
    <a:hlink>
      <a:srgbClr val="009999"/>
    </a:hlink>
    <a:folHlink>
      <a:srgbClr val="99CC00"/>
    </a:folHlink>
  </a:clrScheme>
  <a:fontScheme name="">
    <a:majorFont>
      <a:latin typeface="Arial"/>
      <a:ea typeface="宋体"/>
      <a:cs typeface=""/>
    </a:majorFont>
    <a:minorFont>
      <a:latin typeface="Arial"/>
      <a:ea typeface="宋体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9EDEE"/>
    </a:accent5>
    <a:accent6>
      <a:srgbClr val="2D2D89"/>
    </a:accent6>
    <a:hlink>
      <a:srgbClr val="009999"/>
    </a:hlink>
    <a:folHlink>
      <a:srgbClr val="99CC00"/>
    </a:folHlink>
  </a:clrScheme>
  <a:fontScheme name="">
    <a:majorFont>
      <a:latin typeface="Arial"/>
      <a:ea typeface="宋体"/>
      <a:cs typeface=""/>
    </a:majorFont>
    <a:minorFont>
      <a:latin typeface="Arial"/>
      <a:ea typeface="宋体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9EDEE"/>
    </a:accent5>
    <a:accent6>
      <a:srgbClr val="2D2D89"/>
    </a:accent6>
    <a:hlink>
      <a:srgbClr val="009999"/>
    </a:hlink>
    <a:folHlink>
      <a:srgbClr val="99CC00"/>
    </a:folHlink>
  </a:clrScheme>
  <a:fontScheme name="">
    <a:majorFont>
      <a:latin typeface="Arial"/>
      <a:ea typeface="宋体"/>
      <a:cs typeface=""/>
    </a:majorFont>
    <a:minorFont>
      <a:latin typeface="Arial"/>
      <a:ea typeface="宋体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9EDEE"/>
    </a:accent5>
    <a:accent6>
      <a:srgbClr val="2D2D89"/>
    </a:accent6>
    <a:hlink>
      <a:srgbClr val="009999"/>
    </a:hlink>
    <a:folHlink>
      <a:srgbClr val="99CC00"/>
    </a:folHlink>
  </a:clrScheme>
  <a:fontScheme name="">
    <a:majorFont>
      <a:latin typeface="Arial"/>
      <a:ea typeface="宋体"/>
      <a:cs typeface=""/>
    </a:majorFont>
    <a:minorFont>
      <a:latin typeface="Arial"/>
      <a:ea typeface="宋体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9EDEE"/>
    </a:accent5>
    <a:accent6>
      <a:srgbClr val="2D2D89"/>
    </a:accent6>
    <a:hlink>
      <a:srgbClr val="009999"/>
    </a:hlink>
    <a:folHlink>
      <a:srgbClr val="99CC00"/>
    </a:folHlink>
  </a:clrScheme>
  <a:fontScheme name="">
    <a:majorFont>
      <a:latin typeface="Arial"/>
      <a:ea typeface="宋体"/>
      <a:cs typeface=""/>
    </a:majorFont>
    <a:minorFont>
      <a:latin typeface="Arial"/>
      <a:ea typeface="宋体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9EDEE"/>
    </a:accent5>
    <a:accent6>
      <a:srgbClr val="2D2D89"/>
    </a:accent6>
    <a:hlink>
      <a:srgbClr val="009999"/>
    </a:hlink>
    <a:folHlink>
      <a:srgbClr val="99CC00"/>
    </a:folHlink>
  </a:clrScheme>
  <a:fontScheme name="">
    <a:majorFont>
      <a:latin typeface="Arial"/>
      <a:ea typeface="宋体"/>
      <a:cs typeface=""/>
    </a:majorFont>
    <a:minorFont>
      <a:latin typeface="Arial"/>
      <a:ea typeface="宋体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5234</Words>
  <Application>WPS 演示</Application>
  <PresentationFormat>全屏显示(16:9)</PresentationFormat>
  <Paragraphs>934</Paragraphs>
  <Slides>42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62" baseType="lpstr">
      <vt:lpstr>Arial</vt:lpstr>
      <vt:lpstr>宋体</vt:lpstr>
      <vt:lpstr>Wingdings</vt:lpstr>
      <vt:lpstr>思源黑体 CN Medium</vt:lpstr>
      <vt:lpstr>黑体</vt:lpstr>
      <vt:lpstr>Poppins</vt:lpstr>
      <vt:lpstr>Segoe Print</vt:lpstr>
      <vt:lpstr>微软雅黑</vt:lpstr>
      <vt:lpstr>思源黑体 CN Regular</vt:lpstr>
      <vt:lpstr>字魂59号-创粗黑</vt:lpstr>
      <vt:lpstr>思源黑体 CN Normal</vt:lpstr>
      <vt:lpstr>Poppins Light</vt:lpstr>
      <vt:lpstr>Calibri</vt:lpstr>
      <vt:lpstr>Arial Unicode MS</vt:lpstr>
      <vt:lpstr>思源黑体 CN Light</vt:lpstr>
      <vt:lpstr>Times New Roman</vt:lpstr>
      <vt:lpstr>方正姚体</vt:lpstr>
      <vt:lpstr>微软雅黑 Light</vt:lpstr>
      <vt:lpstr>思源黑体 CN Bold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sinobio</dc:creator>
  <cp:lastModifiedBy>忘了天空的颜色</cp:lastModifiedBy>
  <cp:revision>196</cp:revision>
  <dcterms:created xsi:type="dcterms:W3CDTF">2020-10-08T03:19:00Z</dcterms:created>
  <dcterms:modified xsi:type="dcterms:W3CDTF">2024-08-20T02:57:29Z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AE921337BB594B43B83A3A6292A183A0_12</vt:lpwstr>
  </property>
  <property fmtid="{D5CDD505-2E9C-101B-9397-08002B2CF9AE}" pid="3" name="KSOProductBuildVer">
    <vt:lpwstr>2052-12.1.0.17827</vt:lpwstr>
  </property>
</Properties>
</file>