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94" r:id="rId1"/>
    <p:sldMasterId id="2147487031" r:id="rId2"/>
  </p:sldMasterIdLst>
  <p:notesMasterIdLst>
    <p:notesMasterId r:id="rId3"/>
  </p:notesMasterIdLst>
  <p:sldIdLst>
    <p:sldId id="1906" r:id="rId4"/>
    <p:sldId id="1909" r:id="rId5"/>
    <p:sldId id="1912" r:id="rId6"/>
    <p:sldId id="1915" r:id="rId7"/>
    <p:sldId id="1921" r:id="rId9"/>
    <p:sldId id="1924" r:id="rId10"/>
    <p:sldId id="1927" r:id="rId11"/>
    <p:sldId id="1933" r:id="rId13"/>
    <p:sldId id="1936" r:id="rId14"/>
    <p:sldId id="1939" r:id="rId15"/>
    <p:sldId id="1942" r:id="rId16"/>
    <p:sldId id="1948" r:id="rId18"/>
    <p:sldId id="1951" r:id="rId19"/>
    <p:sldId id="1954" r:id="rId20"/>
    <p:sldId id="1957" r:id="rId21"/>
    <p:sldId id="1963" r:id="rId23"/>
    <p:sldId id="1966" r:id="rId24"/>
    <p:sldId id="1969" r:id="rId25"/>
    <p:sldId id="1972" r:id="rId26"/>
    <p:sldId id="1978" r:id="rId28"/>
    <p:sldId id="1981" r:id="rId29"/>
    <p:sldId id="1984" r:id="rId30"/>
    <p:sldId id="198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95" r:id="rId1"/>
    <p:sldLayoutId id="2147486996" r:id="rId2"/>
    <p:sldLayoutId id="2147486997" r:id="rId3"/>
    <p:sldLayoutId id="2147486998" r:id="rId4"/>
    <p:sldLayoutId id="2147486999" r:id="rId5"/>
    <p:sldLayoutId id="2147487000" r:id="rId6"/>
    <p:sldLayoutId id="2147487001" r:id="rId7"/>
    <p:sldLayoutId id="2147487002" r:id="rId8"/>
    <p:sldLayoutId id="2147487003" r:id="rId9"/>
    <p:sldLayoutId id="2147487004" r:id="rId10"/>
    <p:sldLayoutId id="21474870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32" r:id="rId1"/>
    <p:sldLayoutId id="2147487033" r:id="rId2"/>
    <p:sldLayoutId id="2147487034" r:id="rId3"/>
    <p:sldLayoutId id="2147487035" r:id="rId4"/>
    <p:sldLayoutId id="2147487036" r:id="rId5"/>
    <p:sldLayoutId id="2147487037" r:id="rId6"/>
    <p:sldLayoutId id="2147487038" r:id="rId7"/>
    <p:sldLayoutId id="2147487039" r:id="rId8"/>
    <p:sldLayoutId id="2147487040" r:id="rId9"/>
    <p:sldLayoutId id="2147487041" r:id="rId10"/>
    <p:sldLayoutId id="21474870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企业管理中的人才引进与培养计划实施报告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引言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人才引进策略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人才培养计划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实施过程与成果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经验总结与展望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引言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报告背景</a:t>
            </a:r>
            <a:endParaRPr altLang="en-US" lang="zh-CN"/>
          </a:p>
        </p:txBody>
      </p:sp>
      <p:sp>
        <p:nvSpPr>
          <p:cNvPr id="10490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人才引进与培养计划实施的意义和目的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企业管理中人才引进与培养的重要性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当前企业面临的人才问题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报告的结构和内容概述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人才引进与培养计划的意义</a:t>
            </a:r>
            <a:endParaRPr altLang="en-US" lang="zh-CN"/>
          </a:p>
        </p:txBody>
      </p:sp>
      <p:sp>
        <p:nvSpPr>
          <p:cNvPr id="1049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适应企业发展需求，提升企业核心竞争力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优化人才结构，提高企业整体素质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激发员工潜力，促进个人职业发展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推动企业可持续发展，实现长期目标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人才引进策略</a:t>
            </a:r>
            <a:endParaRPr altLang="en-US" dirty="0" lang="zh-CN"/>
          </a:p>
        </p:txBody>
      </p:sp>
      <p:sp>
        <p:nvSpPr>
          <p:cNvPr id="10491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招聘渠道与策略</a:t>
            </a:r>
            <a:endParaRPr altLang="en-US" lang="zh-CN"/>
          </a:p>
        </p:txBody>
      </p:sp>
      <p:sp>
        <p:nvSpPr>
          <p:cNvPr id="10492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校园招聘：与高校合作，吸引优秀毕业生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内部推荐：鼓励员工推荐优秀人才，给予推荐奖励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猎头公司：与猎头公司合作，寻找高级人才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网络招聘：利用招聘网站、社交媒体等平台发布招聘信息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人才选拔标准与流程</a:t>
            </a:r>
            <a:endParaRPr altLang="en-US" lang="zh-CN"/>
          </a:p>
        </p:txBody>
      </p:sp>
      <p:sp>
        <p:nvSpPr>
          <p:cNvPr id="1049296" name="文本框 20"/>
          <p:cNvSpPr txBox="1"/>
          <p:nvPr>
            <p:custDataLst>
              <p:tags r:id="rId1"/>
            </p:custDataLst>
          </p:nvPr>
        </p:nvSpPr>
        <p:spPr>
          <a:xfrm>
            <a:off x="6781093" y="1390723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298" name="文本框 178"/>
          <p:cNvSpPr txBox="1"/>
          <p:nvPr>
            <p:custDataLst>
              <p:tags r:id="rId2"/>
            </p:custDataLst>
          </p:nvPr>
        </p:nvSpPr>
        <p:spPr>
          <a:xfrm>
            <a:off x="6294898" y="2255214"/>
            <a:ext cx="2330949" cy="143401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发布招聘信息：通过招聘网站、社交媒体等渠道发布招聘信息，吸引优秀人才前来应聘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300" name="文本框 18"/>
          <p:cNvSpPr txBox="1"/>
          <p:nvPr>
            <p:custDataLst>
              <p:tags r:id="rId3"/>
            </p:custDataLst>
          </p:nvPr>
        </p:nvSpPr>
        <p:spPr>
          <a:xfrm>
            <a:off x="1324395" y="1390723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302" name="文本框 176"/>
          <p:cNvSpPr txBox="1"/>
          <p:nvPr>
            <p:custDataLst>
              <p:tags r:id="rId4"/>
            </p:custDataLst>
          </p:nvPr>
        </p:nvSpPr>
        <p:spPr>
          <a:xfrm>
            <a:off x="838200" y="2255214"/>
            <a:ext cx="2330949" cy="143401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600" lang="zh-CN">
                <a:latin typeface="+mn-ea"/>
                <a:ea typeface="+mn-ea"/>
                <a:sym typeface="+mn-ea"/>
              </a:rPr>
              <a:t>明确岗位需求：根据企业战略和业务发展需要，确定所需人才类型和岗位职责</a:t>
            </a:r>
            <a:endParaRPr altLang="en-US" b="0" dirty="0" sz="16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304" name="文本框 19"/>
          <p:cNvSpPr txBox="1"/>
          <p:nvPr>
            <p:custDataLst>
              <p:tags r:id="rId5"/>
            </p:custDataLst>
          </p:nvPr>
        </p:nvSpPr>
        <p:spPr>
          <a:xfrm>
            <a:off x="4053069" y="1390723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306" name="文本框 177"/>
          <p:cNvSpPr txBox="1"/>
          <p:nvPr>
            <p:custDataLst>
              <p:tags r:id="rId6"/>
            </p:custDataLst>
          </p:nvPr>
        </p:nvSpPr>
        <p:spPr>
          <a:xfrm>
            <a:off x="3566224" y="2255214"/>
            <a:ext cx="2330949" cy="1434018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制定选拔标准：根据岗位需求，制定相应的选拔标准，包括学历、经验、技能、素质等方面的要求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308" name="文本框 25"/>
          <p:cNvSpPr txBox="1"/>
          <p:nvPr>
            <p:custDataLst>
              <p:tags r:id="rId7"/>
            </p:custDataLst>
          </p:nvPr>
        </p:nvSpPr>
        <p:spPr>
          <a:xfrm>
            <a:off x="8145431" y="3834049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310" name="文本框 180"/>
          <p:cNvSpPr txBox="1"/>
          <p:nvPr>
            <p:custDataLst>
              <p:tags r:id="rId8"/>
            </p:custDataLst>
          </p:nvPr>
        </p:nvSpPr>
        <p:spPr>
          <a:xfrm>
            <a:off x="7657935" y="4717391"/>
            <a:ext cx="2332750" cy="143401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600" lang="zh-CN">
                <a:latin typeface="+mn-ea"/>
                <a:ea typeface="+mn-ea"/>
                <a:sym typeface="+mn-ea"/>
              </a:rPr>
              <a:t>录用决策：根据面试和背景调查结果，做出录用决策，并通知被录用的候选人</a:t>
            </a:r>
            <a:endParaRPr altLang="en-US" b="0" dirty="0" sz="16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312" name="文本框 23"/>
          <p:cNvSpPr txBox="1"/>
          <p:nvPr>
            <p:custDataLst>
              <p:tags r:id="rId9"/>
            </p:custDataLst>
          </p:nvPr>
        </p:nvSpPr>
        <p:spPr>
          <a:xfrm>
            <a:off x="2688732" y="3834049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314" name="文本框 181"/>
          <p:cNvSpPr txBox="1"/>
          <p:nvPr>
            <p:custDataLst>
              <p:tags r:id="rId10"/>
            </p:custDataLst>
          </p:nvPr>
        </p:nvSpPr>
        <p:spPr>
          <a:xfrm>
            <a:off x="2201237" y="4717391"/>
            <a:ext cx="2332750" cy="143401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面试流程：对筛选出的候选人进行面试，包括初试、复试等环节，以评估其能力和素质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316" name="文本框 24"/>
          <p:cNvSpPr txBox="1"/>
          <p:nvPr>
            <p:custDataLst>
              <p:tags r:id="rId11"/>
            </p:custDataLst>
          </p:nvPr>
        </p:nvSpPr>
        <p:spPr>
          <a:xfrm>
            <a:off x="5416756" y="3834049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318" name="文本框 182"/>
          <p:cNvSpPr txBox="1"/>
          <p:nvPr>
            <p:custDataLst>
              <p:tags r:id="rId12"/>
            </p:custDataLst>
          </p:nvPr>
        </p:nvSpPr>
        <p:spPr>
          <a:xfrm>
            <a:off x="4929911" y="4703091"/>
            <a:ext cx="2332750" cy="143401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600" lang="zh-CN">
                <a:latin typeface="+mn-ea"/>
                <a:ea typeface="+mn-ea"/>
                <a:sym typeface="+mn-ea"/>
              </a:rPr>
              <a:t>背景调查：对通过面试的候选人进行背景调查，核实其学历、工作经历等信息</a:t>
            </a:r>
            <a:endParaRPr altLang="en-US" b="0" dirty="0" sz="1600" lang="zh-CN">
              <a:latin typeface="+mn-ea"/>
              <a:ea typeface="+mn-ea"/>
              <a:sym typeface="+mn-ea"/>
            </a:endParaRPr>
          </a:p>
        </p:txBody>
      </p:sp>
      <p:sp>
        <p:nvSpPr>
          <p:cNvPr id="1049320" name="文本框 21"/>
          <p:cNvSpPr txBox="1"/>
          <p:nvPr>
            <p:custDataLst>
              <p:tags r:id="rId13"/>
            </p:custDataLst>
          </p:nvPr>
        </p:nvSpPr>
        <p:spPr>
          <a:xfrm>
            <a:off x="9509118" y="1390723"/>
            <a:ext cx="1358152" cy="1189314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r>
              <a:rPr altLang="zh-CN" dirty="0" sz="6600" lang="en-US">
                <a:latin typeface="+mn-ea"/>
              </a:rPr>
              <a:t>04</a:t>
            </a:r>
            <a:endParaRPr altLang="zh-CN" dirty="0" sz="6600" lang="en-US">
              <a:latin typeface="+mn-ea"/>
            </a:endParaRPr>
          </a:p>
        </p:txBody>
      </p:sp>
      <p:sp>
        <p:nvSpPr>
          <p:cNvPr id="1049322" name="文本框 179"/>
          <p:cNvSpPr txBox="1"/>
          <p:nvPr>
            <p:custDataLst>
              <p:tags r:id="rId14"/>
            </p:custDataLst>
          </p:nvPr>
        </p:nvSpPr>
        <p:spPr>
          <a:xfrm>
            <a:off x="9022922" y="2179165"/>
            <a:ext cx="2330949" cy="143401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1600" lang="zh-CN">
                <a:latin typeface="+mn-ea"/>
                <a:ea typeface="+mn-ea"/>
                <a:sym typeface="+mn-ea"/>
              </a:rPr>
              <a:t>简历筛选：对收到的简历进行筛选，挑选出符合岗位要求的候选人</a:t>
            </a:r>
            <a:endParaRPr altLang="en-US" b="0" dirty="0" sz="160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人才引进后的融合与安置</a:t>
            </a:r>
            <a:endParaRPr altLang="en-US" lang="zh-CN"/>
          </a:p>
        </p:txBody>
      </p:sp>
      <p:sp>
        <p:nvSpPr>
          <p:cNvPr id="10493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制定融合计划：为新员工制定个性化的融合计划，包括培训、轮岗、导师制度等，以帮助其快速适应企业环境。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建立沟通机制：定期组织新员工座谈会或一对一沟通，了解其工作、生活情况，及时解决其遇到的问题。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开展团队建设：通过团队建设活动，促进新员工与老员工的交流与合作，增强团队凝聚力。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关注员工成长：为新员工制定个人发展计划，关注其职业成长，提供晋升机会和培训资源。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人才培养计划</a:t>
            </a:r>
            <a:endParaRPr altLang="en-US" dirty="0" lang="zh-CN"/>
          </a:p>
        </p:txBody>
      </p:sp>
      <p:sp>
        <p:nvSpPr>
          <p:cNvPr id="10494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培训需求分析</a:t>
            </a:r>
            <a:endParaRPr altLang="en-US" lang="zh-CN"/>
          </a:p>
        </p:txBody>
      </p:sp>
      <p:sp>
        <p:nvSpPr>
          <p:cNvPr id="10494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岗位技能需求：分析不同岗位所需技能和知识，确定培训内容和目标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员工素质需求：了解员工现有素质水平，找出与岗位要求的差距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企业发展需求：结合公司战略和业务发展，确定需要提升的技能和知识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市场竞争需求：分析竞争对手和行业趋势，确定需要掌握的技能和知识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培训内容与方法</a:t>
            </a:r>
            <a:endParaRPr altLang="en-US" lang="zh-CN"/>
          </a:p>
        </p:txBody>
      </p:sp>
      <p:sp>
        <p:nvSpPr>
          <p:cNvPr id="10495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培训内容：包括基础知识、专业技能、管理知识等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培训目标：提高员工的专业技能和综合素质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培训方法：采用线上和线下相结合的方式，包括课堂讲授、案例分析、实践操作等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培训效果评估：通过考试、问卷调查等方式对培训效果进行评估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培训实施与效果评估</a:t>
            </a:r>
            <a:endParaRPr altLang="en-US" lang="zh-CN"/>
          </a:p>
        </p:txBody>
      </p:sp>
      <p:sp>
        <p:nvSpPr>
          <p:cNvPr id="10496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培训计划制定：明确培训目标、内容、时间和方式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培训实施过程：组织培训、监督学习进度、解答疑问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效果评估方法：采用问卷调查、考试、实际操作评估等方法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效果评估结果：对培训效果进行定量和定性分析，总结经验教训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实施过程与成果</a:t>
            </a:r>
            <a:endParaRPr altLang="en-US" dirty="0" lang="zh-CN"/>
          </a:p>
        </p:txBody>
      </p:sp>
      <p:sp>
        <p:nvSpPr>
          <p:cNvPr id="10496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人才引进与培养计划的实施过程</a:t>
            </a:r>
            <a:endParaRPr altLang="en-US" lang="zh-CN"/>
          </a:p>
        </p:txBody>
      </p:sp>
      <p:sp>
        <p:nvSpPr>
          <p:cNvPr id="104973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制定计划：明确引进与培养目标、计划和预算</a:t>
            </a:r>
            <a:endParaRPr altLang="en-US" lang="zh-CN"/>
          </a:p>
          <a:p>
            <a:r>
              <a:rPr altLang="en-US" lang="zh-CN"/>
              <a:t>招聘与选拔：通过多种渠道招聘优秀人才，进行选拔和评估</a:t>
            </a:r>
            <a:endParaRPr altLang="en-US" lang="zh-CN"/>
          </a:p>
          <a:p>
            <a:r>
              <a:rPr altLang="en-US" lang="zh-CN"/>
              <a:t>培训与发展：制定培训计划，提高员工素质和能力</a:t>
            </a:r>
            <a:endParaRPr altLang="en-US" lang="zh-CN"/>
          </a:p>
          <a:p>
            <a:r>
              <a:rPr altLang="en-US" lang="zh-CN"/>
              <a:t>激励与留任：建立激励机制，提高员工满意度和忠诚度</a:t>
            </a:r>
            <a:endParaRPr altLang="en-US" lang="zh-CN"/>
          </a:p>
          <a:p>
            <a:r>
              <a:rPr altLang="en-US" lang="zh-CN"/>
              <a:t>监测与评估：对实施过程进行监测和评估，及时调整计划和策略  以下是用户提供的信息和标题： 我正在写一份主题为“企业管理中的人才引进与培养计划实施报告”的PPT,现在准备介绍“实施成果与影响”,请帮我生成“人才引进与培养计划的实施成果”为标题的内容 人才引进与培养计划的实施成果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我正在写一份主题为“企业管理中的人才引进与培养计划实施报告”的PPT,现在准备介绍“实施成果与影响”,请帮我生成“人才引进与培养计划的实施成果”为标题的内容</a:t>
            </a:r>
            <a:endParaRPr altLang="en-US" lang="zh-CN"/>
          </a:p>
          <a:p>
            <a:pPr lvl="1"/>
            <a:r>
              <a:rPr altLang="en-US" lang="zh-CN"/>
              <a:t>人才引进与培养计划的实施成果</a:t>
            </a:r>
            <a:endParaRPr altLang="en-US" lang="zh-CN"/>
          </a:p>
          <a:p>
            <a:r>
              <a:rPr altLang="en-US" lang="zh-CN"/>
              <a:t>人才队伍壮大：通过引进和培养，企业人才队伍不断壮大，提高了整体素质和能力</a:t>
            </a:r>
            <a:endParaRPr altLang="en-US" lang="zh-CN"/>
          </a:p>
          <a:p>
            <a:r>
              <a:rPr altLang="en-US" lang="zh-CN"/>
              <a:t>业绩提升：实施人才引进与培养计划后，企业业绩得到了显著提升，实现了可持续发展</a:t>
            </a:r>
            <a:endParaRPr altLang="en-US" lang="zh-CN"/>
          </a:p>
          <a:p>
            <a:r>
              <a:rPr altLang="en-US" lang="zh-CN"/>
              <a:t>员工满意度提高：通过培训和发展，员工满意度得到了提高，员工流失率降低</a:t>
            </a:r>
            <a:endParaRPr altLang="en-US" lang="zh-CN"/>
          </a:p>
          <a:p>
            <a:r>
              <a:rPr altLang="en-US" lang="zh-CN"/>
              <a:t>社会影响力增强：通过引进和培养优秀人才，企业社会影响力得到了增强，提高了品牌形象和市场竞争力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实施成果与亮点</a:t>
            </a:r>
            <a:endParaRPr altLang="en-US" lang="zh-CN"/>
          </a:p>
        </p:txBody>
      </p:sp>
      <p:sp>
        <p:nvSpPr>
          <p:cNvPr id="10497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人才引进数量与质量提升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人才培养计划顺利实施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员工满意度提高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业务发展与业绩提升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遇到的问题与解决方案</a:t>
            </a:r>
            <a:endParaRPr altLang="en-US" lang="zh-CN"/>
          </a:p>
        </p:txBody>
      </p:sp>
      <p:sp>
        <p:nvSpPr>
          <p:cNvPr id="10498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实施过程中出现偏差：加强监督和考核，确保计划的顺利实施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人才引进困难：通过提高薪资待遇、提供培训机会等方式吸引优秀人才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培养计划不合理：根据员工需求和企业战略调整培养计划，确保计划的有效性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遇到突发情况：及时调整计划，确保计划的顺利实施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经验总结与展望</a:t>
            </a:r>
            <a:endParaRPr altLang="en-US" dirty="0" lang="zh-CN"/>
          </a:p>
        </p:txBody>
      </p:sp>
      <p:sp>
        <p:nvSpPr>
          <p:cNvPr id="1049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经验总结</a:t>
            </a:r>
            <a:endParaRPr altLang="en-US" lang="zh-CN"/>
          </a:p>
        </p:txBody>
      </p:sp>
      <p:sp>
        <p:nvSpPr>
          <p:cNvPr id="10499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人才培养计划：制定培训计划、定期组织培训、评估培训效果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人才引进策略：多渠道招聘、专业对口、学历要求等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实施过程中的问题与挑战：人才流失、培训成本高、培养周期长等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改进措施：优化招聘流程、提高培训质量、加强员工关怀等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不足之处与改进方向</a:t>
            </a:r>
            <a:endParaRPr altLang="en-US" lang="zh-CN"/>
          </a:p>
        </p:txBody>
      </p:sp>
      <p:sp>
        <p:nvSpPr>
          <p:cNvPr id="10500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人才引进方面：缺乏有效的招聘渠道和选拔标准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人才培养方面：培训内容与实际需求不匹配，培养方式单一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人才管理方面：激励机制不完善，晋升渠道不畅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改进方向：加强招聘渠道建设，提高选拔标准；优化培训内容，多样化培养方式；完善激励机制，拓宽晋升渠道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未来发展规划与目标</a:t>
            </a:r>
            <a:endParaRPr altLang="en-US" lang="zh-CN"/>
          </a:p>
        </p:txBody>
      </p:sp>
      <p:sp>
        <p:nvSpPr>
          <p:cNvPr id="10500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确定人才引进与培养计划的具体实施方案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建立完善的人才引进与培养机制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制定人才引进与培养计划的长远规划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明确未来发展的战略目标和重点领域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2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12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2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6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6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6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6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6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6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6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0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3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7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299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2023-12-19T12:35:17Z</dcterms:created>
  <dcterms:modified xsi:type="dcterms:W3CDTF">2023-12-19T12:35:17Z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741d3106058e40e0a7d4b104487d02ae_21</vt:lpwstr>
  </property>
</Properties>
</file>