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0977" r:id="rId1"/>
    <p:sldMasterId id="2147511014" r:id="rId2"/>
  </p:sldMasterIdLst>
  <p:notesMasterIdLst>
    <p:notesMasterId r:id="rId3"/>
  </p:notesMasterIdLst>
  <p:sldIdLst>
    <p:sldId id="12921" r:id="rId4"/>
    <p:sldId id="12925" r:id="rId5"/>
    <p:sldId id="12928" r:id="rId6"/>
    <p:sldId id="12931" r:id="rId7"/>
    <p:sldId id="12934" r:id="rId8"/>
    <p:sldId id="12937" r:id="rId9"/>
    <p:sldId id="12940" r:id="rId10"/>
    <p:sldId id="12943" r:id="rId11"/>
    <p:sldId id="12946" r:id="rId12"/>
    <p:sldId id="12949" r:id="rId13"/>
    <p:sldId id="12952" r:id="rId14"/>
    <p:sldId id="12955" r:id="rId15"/>
    <p:sldId id="12958" r:id="rId16"/>
    <p:sldId id="12961" r:id="rId17"/>
    <p:sldId id="12964" r:id="rId18"/>
    <p:sldId id="12967" r:id="rId19"/>
    <p:sldId id="12970" r:id="rId20"/>
    <p:sldId id="12973" r:id="rId21"/>
    <p:sldId id="12976" r:id="rId22"/>
    <p:sldId id="12979" r:id="rId23"/>
    <p:sldId id="12982" r:id="rId24"/>
    <p:sldId id="12985" r:id="rId25"/>
    <p:sldId id="12988" r:id="rId26"/>
    <p:sldId id="12991" r:id="rId27"/>
    <p:sldId id="12994" r:id="rId28"/>
    <p:sldId id="12997" r:id="rId29"/>
    <p:sldId id="13000" r:id="rId30"/>
    <p:sldId id="13003" r:id="rId31"/>
    <p:sldId id="13006"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0978" r:id="rId1"/>
    <p:sldLayoutId id="2147510979" r:id="rId2"/>
    <p:sldLayoutId id="2147510980" r:id="rId3"/>
    <p:sldLayoutId id="2147510981" r:id="rId4"/>
    <p:sldLayoutId id="2147510982" r:id="rId5"/>
    <p:sldLayoutId id="2147510983" r:id="rId6"/>
    <p:sldLayoutId id="2147510984" r:id="rId7"/>
    <p:sldLayoutId id="2147510985" r:id="rId8"/>
    <p:sldLayoutId id="2147510986" r:id="rId9"/>
    <p:sldLayoutId id="2147510987" r:id="rId10"/>
    <p:sldLayoutId id="214751098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1015" r:id="rId1"/>
    <p:sldLayoutId id="2147511016" r:id="rId2"/>
    <p:sldLayoutId id="2147511017" r:id="rId3"/>
    <p:sldLayoutId id="2147511018" r:id="rId4"/>
    <p:sldLayoutId id="2147511019" r:id="rId5"/>
    <p:sldLayoutId id="2147511020" r:id="rId6"/>
    <p:sldLayoutId id="2147511021" r:id="rId7"/>
    <p:sldLayoutId id="2147511022" r:id="rId8"/>
    <p:sldLayoutId id="2147511023" r:id="rId9"/>
    <p:sldLayoutId id="2147511024" r:id="rId10"/>
    <p:sldLayoutId id="2147511025" r:id="rId11"/>
  </p:sldLayoutIdLs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tags" Target="../tags/tag139.xml"/><Relationship Id="rId14" Type="http://schemas.openxmlformats.org/officeDocument/2006/relationships/tags" Target="../tags/tag140.xml"/><Relationship Id="rId15" Type="http://schemas.openxmlformats.org/officeDocument/2006/relationships/tags" Target="../tags/tag141.xml"/><Relationship Id="rId16" Type="http://schemas.openxmlformats.org/officeDocument/2006/relationships/tags" Target="../tags/tag142.xml"/><Relationship Id="rId17" Type="http://schemas.openxmlformats.org/officeDocument/2006/relationships/tags" Target="../tags/tag143.xml"/><Relationship Id="rId18" Type="http://schemas.openxmlformats.org/officeDocument/2006/relationships/tags" Target="../tags/tag144.xml"/><Relationship Id="rId19" Type="http://schemas.openxmlformats.org/officeDocument/2006/relationships/tags" Target="../tags/tag145.xml"/><Relationship Id="rId20" Type="http://schemas.openxmlformats.org/officeDocument/2006/relationships/tags" Target="../tags/tag146.xml"/><Relationship Id="rId21" Type="http://schemas.openxmlformats.org/officeDocument/2006/relationships/tags" Target="../tags/tag147.xml"/><Relationship Id="rId22" Type="http://schemas.openxmlformats.org/officeDocument/2006/relationships/tags" Target="../tags/tag148.xml"/><Relationship Id="rId23" Type="http://schemas.openxmlformats.org/officeDocument/2006/relationships/tags" Target="../tags/tag149.xml"/><Relationship Id="rId24" Type="http://schemas.openxmlformats.org/officeDocument/2006/relationships/tags" Target="../tags/tag150.xml"/><Relationship Id="rId25" Type="http://schemas.openxmlformats.org/officeDocument/2006/relationships/tags" Target="../tags/tag151.xml"/><Relationship Id="rId26" Type="http://schemas.openxmlformats.org/officeDocument/2006/relationships/tags" Target="../tags/tag152.xml"/><Relationship Id="rId27" Type="http://schemas.openxmlformats.org/officeDocument/2006/relationships/tags" Target="../tags/tag153.xml"/><Relationship Id="rId28" Type="http://schemas.openxmlformats.org/officeDocument/2006/relationships/tags" Target="../tags/tag154.xml"/><Relationship Id="rId29" Type="http://schemas.openxmlformats.org/officeDocument/2006/relationships/tags" Target="../tags/tag155.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tags" Target="../tags/tag223.xml"/><Relationship Id="rId22" Type="http://schemas.openxmlformats.org/officeDocument/2006/relationships/tags" Target="../tags/tag224.xml"/><Relationship Id="rId23" Type="http://schemas.openxmlformats.org/officeDocument/2006/relationships/tags" Target="../tags/tag225.xml"/><Relationship Id="rId24" Type="http://schemas.openxmlformats.org/officeDocument/2006/relationships/tags" Target="../tags/tag226.xml"/><Relationship Id="rId25" Type="http://schemas.openxmlformats.org/officeDocument/2006/relationships/tags" Target="../tags/tag227.xml"/><Relationship Id="rId26" Type="http://schemas.openxmlformats.org/officeDocument/2006/relationships/tags" Target="../tags/tag228.xml"/><Relationship Id="rId27" Type="http://schemas.openxmlformats.org/officeDocument/2006/relationships/tags" Target="../tags/tag229.xml"/><Relationship Id="rId28" Type="http://schemas.openxmlformats.org/officeDocument/2006/relationships/tags" Target="../tags/tag230.xml"/><Relationship Id="rId29" Type="http://schemas.openxmlformats.org/officeDocument/2006/relationships/tags" Target="../tags/tag231.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tags" Target="../tags/tag262.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tags" Target="../tags/tag386.xml"/><Relationship Id="rId14" Type="http://schemas.openxmlformats.org/officeDocument/2006/relationships/tags" Target="../tags/tag387.xml"/><Relationship Id="rId15" Type="http://schemas.openxmlformats.org/officeDocument/2006/relationships/tags" Target="../tags/tag388.xml"/><Relationship Id="rId16" Type="http://schemas.openxmlformats.org/officeDocument/2006/relationships/tags" Target="../tags/tag389.xml"/><Relationship Id="rId17" Type="http://schemas.openxmlformats.org/officeDocument/2006/relationships/tags" Target="../tags/tag390.xml"/><Relationship Id="rId18" Type="http://schemas.openxmlformats.org/officeDocument/2006/relationships/tags" Target="../tags/tag391.xml"/><Relationship Id="rId19" Type="http://schemas.openxmlformats.org/officeDocument/2006/relationships/tags" Target="../tags/tag392.xml"/><Relationship Id="rId20" Type="http://schemas.openxmlformats.org/officeDocument/2006/relationships/tags" Target="../tags/tag393.xml"/><Relationship Id="rId21" Type="http://schemas.openxmlformats.org/officeDocument/2006/relationships/tags" Target="../tags/tag394.xml"/><Relationship Id="rId22" Type="http://schemas.openxmlformats.org/officeDocument/2006/relationships/tags" Target="../tags/tag395.xml"/><Relationship Id="rId23" Type="http://schemas.openxmlformats.org/officeDocument/2006/relationships/tags" Target="../tags/tag396.xml"/><Relationship Id="rId24" Type="http://schemas.openxmlformats.org/officeDocument/2006/relationships/tags" Target="../tags/tag397.xml"/><Relationship Id="rId25" Type="http://schemas.openxmlformats.org/officeDocument/2006/relationships/tags" Target="../tags/tag398.xml"/><Relationship Id="rId26" Type="http://schemas.openxmlformats.org/officeDocument/2006/relationships/tags" Target="../tags/tag399.xml"/><Relationship Id="rId27" Type="http://schemas.openxmlformats.org/officeDocument/2006/relationships/tags" Target="../tags/tag400.xml"/><Relationship Id="rId28" Type="http://schemas.openxmlformats.org/officeDocument/2006/relationships/tags" Target="../tags/tag401.xml"/><Relationship Id="rId29" Type="http://schemas.openxmlformats.org/officeDocument/2006/relationships/tags" Target="../tags/tag402.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normAutofit fontScale="93704"/>
          </a:bodyPr>
          <a:p>
            <a:r>
              <a:rPr altLang="en-US" dirty="0" lang="zh-CN"/>
              <a:t>农业市场分析与2024年投资前景预测</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稻壳公司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农业市场概述</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农业市场主要影响因素分析</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农业市场发展趋势与展望</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2024年农业投资前景预测</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成功案例分析</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结论与建议</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农业市场概述</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农业市场定义与分类</a:t>
            </a:r>
            <a:endParaRPr altLang="en-US" lang="zh-CN"/>
          </a:p>
        </p:txBody>
      </p:sp>
      <p:sp>
        <p:nvSpPr>
          <p:cNvPr id="1048852" name="矩形 31"/>
          <p:cNvSpPr/>
          <p:nvPr>
            <p:custDataLst>
              <p:tags r:id="rId1"/>
            </p:custDataLst>
          </p:nvPr>
        </p:nvSpPr>
        <p:spPr>
          <a:xfrm>
            <a:off x="838200" y="2009390"/>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农业市场的定义：农业市场是农产品和农业生产资料的交换场所，是农业产业链中的重要环节。</a:t>
            </a:r>
            <a:endParaRPr altLang="en-US" dirty="0" sz="1200" lang="zh-CN" spc="150">
              <a:solidFill>
                <a:schemeClr val="tx1">
                  <a:lumMod val="65000"/>
                  <a:lumOff val="35000"/>
                </a:schemeClr>
              </a:solidFill>
              <a:latin typeface="+mn-ea"/>
              <a:sym typeface="+mn-ea"/>
            </a:endParaRPr>
          </a:p>
        </p:txBody>
      </p:sp>
      <p:sp>
        <p:nvSpPr>
          <p:cNvPr id="1048854" name="矩形 4"/>
          <p:cNvSpPr/>
          <p:nvPr>
            <p:custDataLst>
              <p:tags r:id="rId2"/>
            </p:custDataLst>
          </p:nvPr>
        </p:nvSpPr>
        <p:spPr>
          <a:xfrm>
            <a:off x="838200" y="3910786"/>
            <a:ext cx="10517145" cy="16218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农业市场的分类：根据农产品的种类和交易方式，农业市场可以分为传统市场、现代市场和网络市场等。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88" name="标题 1"/>
          <p:cNvSpPr>
            <a:spLocks noGrp="1"/>
          </p:cNvSpPr>
          <p:nvPr>
            <p:ph type="title"/>
          </p:nvPr>
        </p:nvSpPr>
        <p:spPr/>
        <p:txBody>
          <a:bodyPr/>
          <a:p>
            <a:r>
              <a:rPr altLang="en-US" lang="zh-CN"/>
              <a:t>农业市场发展历程</a:t>
            </a:r>
            <a:endParaRPr altLang="en-US" lang="zh-CN"/>
          </a:p>
        </p:txBody>
      </p:sp>
      <p:sp>
        <p:nvSpPr>
          <p:cNvPr id="104889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农业市场概述：农业市场是农产品生产者与消费者之间进行交易的场所，是农业生产专业化和商品化的必然产物。</a:t>
            </a:r>
            <a:endParaRPr altLang="en-US" dirty="0" sz="1200" lang="zh-CN" spc="150">
              <a:solidFill>
                <a:schemeClr val="tx1">
                  <a:lumMod val="65000"/>
                  <a:lumOff val="35000"/>
                </a:schemeClr>
              </a:solidFill>
              <a:latin typeface="+mn-ea"/>
              <a:sym typeface="+mn-ea"/>
            </a:endParaRPr>
          </a:p>
        </p:txBody>
      </p:sp>
      <p:sp>
        <p:nvSpPr>
          <p:cNvPr id="104889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农业市场发展历程：农业市场经历了从传统市场到现代市场的演变过程，随着科技和经济的发展，农业市场逐渐向规模化、专业化和信息化方向发展。</a:t>
            </a:r>
            <a:endParaRPr altLang="en-US" dirty="0" sz="1200" lang="zh-CN" spc="150">
              <a:solidFill>
                <a:schemeClr val="tx1">
                  <a:lumMod val="65000"/>
                  <a:lumOff val="35000"/>
                </a:schemeClr>
              </a:solidFill>
              <a:latin typeface="+mn-ea"/>
              <a:sym typeface="+mn-ea"/>
            </a:endParaRPr>
          </a:p>
        </p:txBody>
      </p:sp>
      <p:sp>
        <p:nvSpPr>
          <p:cNvPr id="104889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农业市场现状：目前，全球农业市场呈现出区域化和一体化的趋势，市场竞争激烈，农产品价格波动大。</a:t>
            </a:r>
            <a:endParaRPr altLang="en-US" dirty="0" sz="1200" lang="zh-CN" spc="150">
              <a:solidFill>
                <a:schemeClr val="tx1">
                  <a:lumMod val="65000"/>
                  <a:lumOff val="35000"/>
                </a:schemeClr>
              </a:solidFill>
              <a:latin typeface="+mn-ea"/>
              <a:sym typeface="+mn-ea"/>
            </a:endParaRPr>
          </a:p>
        </p:txBody>
      </p:sp>
      <p:sp>
        <p:nvSpPr>
          <p:cNvPr id="104889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农业市场发展趋势：未来，农业市场将更加注重可持续发展和环保，数字化和智能化技术的应用将加速农业市场的转型升级。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0" name="标题 1"/>
          <p:cNvSpPr>
            <a:spLocks noGrp="1"/>
          </p:cNvSpPr>
          <p:nvPr>
            <p:ph type="title"/>
          </p:nvPr>
        </p:nvSpPr>
        <p:spPr/>
        <p:txBody>
          <a:bodyPr/>
          <a:p>
            <a:r>
              <a:rPr altLang="en-US" lang="zh-CN"/>
              <a:t>农业市场现状与特点</a:t>
            </a:r>
            <a:endParaRPr altLang="en-US" lang="zh-CN"/>
          </a:p>
        </p:txBody>
      </p:sp>
      <p:sp>
        <p:nvSpPr>
          <p:cNvPr id="104893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3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3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3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4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4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4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农业市场特点：农业市场具有地域性、季节性、多样性等特点，不同地区、不同品种的农产品价格差异较大。</a:t>
            </a:r>
            <a:endParaRPr altLang="en-US" dirty="0" sz="1700" lang="zh-CN">
              <a:latin typeface="+mn-ea"/>
              <a:ea typeface="+mn-ea"/>
            </a:endParaRPr>
          </a:p>
        </p:txBody>
      </p:sp>
      <p:sp>
        <p:nvSpPr>
          <p:cNvPr id="104895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7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农业市场发展趋势：随着经济的发展和人民生活水平的提高，农业市场的需求将不断增长，同时，农业科技和现代农业经营模式的推广和应用也将推动农业市场的升级和转型。</a:t>
            </a:r>
            <a:endParaRPr altLang="en-US" dirty="0" sz="2400" lang="zh-CN">
              <a:latin typeface="+mn-ea"/>
              <a:ea typeface="+mn-ea"/>
            </a:endParaRPr>
          </a:p>
        </p:txBody>
      </p:sp>
      <p:sp>
        <p:nvSpPr>
          <p:cNvPr id="104895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农业市场概述：农业市场是农产品生产和销售的主要场所，是整个市场经济体系的重要组成部分。</a:t>
            </a:r>
            <a:endParaRPr altLang="en-US" dirty="0" sz="1700" lang="zh-CN">
              <a:latin typeface="+mn-ea"/>
              <a:ea typeface="+mn-ea"/>
            </a:endParaRPr>
          </a:p>
        </p:txBody>
      </p:sp>
      <p:sp>
        <p:nvSpPr>
          <p:cNvPr id="104895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农业市场现状：当前，我国农业市场面临着诸多挑战，如农产品价格波动大、生产成本高、农民收入增长乏力等。</a:t>
            </a:r>
            <a:endParaRPr altLang="en-US" dirty="0" sz="17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88" name="标题"/>
          <p:cNvSpPr>
            <a:spLocks noGrp="1"/>
          </p:cNvSpPr>
          <p:nvPr>
            <p:ph type="title"/>
            <p:custDataLst>
              <p:tags r:id="rId1"/>
            </p:custDataLst>
          </p:nvPr>
        </p:nvSpPr>
        <p:spPr>
          <a:xfrm>
            <a:off x="825361" y="3133103"/>
            <a:ext cx="6367550" cy="1743697"/>
          </a:xfrm>
        </p:spPr>
        <p:txBody>
          <a:bodyPr/>
          <a:p>
            <a:r>
              <a:rPr altLang="en-US" lang="zh-CN"/>
              <a:t>农业市场主要影响因素分析</a:t>
            </a:r>
            <a:endParaRPr altLang="en-US" lang="zh-CN"/>
          </a:p>
        </p:txBody>
      </p:sp>
      <p:sp>
        <p:nvSpPr>
          <p:cNvPr id="104899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2" name="标题 1"/>
          <p:cNvSpPr>
            <a:spLocks noGrp="1"/>
          </p:cNvSpPr>
          <p:nvPr>
            <p:ph type="title"/>
          </p:nvPr>
        </p:nvSpPr>
        <p:spPr/>
        <p:txBody>
          <a:bodyPr/>
          <a:p>
            <a:r>
              <a:rPr altLang="en-US" lang="zh-CN"/>
              <a:t>政策因素</a:t>
            </a:r>
            <a:endParaRPr altLang="en-US" lang="zh-CN"/>
          </a:p>
        </p:txBody>
      </p:sp>
      <p:sp>
        <p:nvSpPr>
          <p:cNvPr id="104901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农业政策对市场的影响</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政策对农业市场价格的影响</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政策对农业产业链的影响</a:t>
            </a:r>
            <a:endParaRPr altLang="en-US" dirty="0" sz="1200" lang="zh-CN" spc="150">
              <a:solidFill>
                <a:schemeClr val="tx1">
                  <a:lumMod val="65000"/>
                  <a:lumOff val="35000"/>
                </a:schemeClr>
              </a:solidFill>
              <a:latin typeface="+mn-ea"/>
              <a:sym typeface="+mn-ea"/>
            </a:endParaRPr>
          </a:p>
        </p:txBody>
      </p:sp>
      <p:sp>
        <p:nvSpPr>
          <p:cNvPr id="104905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政策对农业生产的鼓励和限制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0" name="标题 1"/>
          <p:cNvSpPr>
            <a:spLocks noGrp="1"/>
          </p:cNvSpPr>
          <p:nvPr>
            <p:ph type="title"/>
          </p:nvPr>
        </p:nvSpPr>
        <p:spPr/>
        <p:txBody>
          <a:bodyPr/>
          <a:p>
            <a:r>
              <a:rPr altLang="en-US" lang="zh-CN"/>
              <a:t>技术因素</a:t>
            </a:r>
            <a:endParaRPr altLang="en-US" lang="zh-CN"/>
          </a:p>
        </p:txBody>
      </p:sp>
      <p:sp>
        <p:nvSpPr>
          <p:cNvPr id="10490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农业科技发展：提高生产效率和农产品质量</a:t>
            </a:r>
            <a:endParaRPr altLang="en-US" dirty="0" sz="2000" lang="zh-CN" spc="150">
              <a:solidFill>
                <a:schemeClr val="tx1">
                  <a:lumMod val="75000"/>
                  <a:lumOff val="25000"/>
                </a:schemeClr>
              </a:solidFill>
              <a:latin typeface="+mn-ea"/>
              <a:sym typeface="+mn-ea"/>
            </a:endParaRPr>
          </a:p>
        </p:txBody>
      </p:sp>
      <p:sp>
        <p:nvSpPr>
          <p:cNvPr id="10490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农业信息化：促进信息交流和资源共享</a:t>
            </a:r>
            <a:endParaRPr altLang="en-US" dirty="0" sz="2000" lang="zh-CN" spc="150">
              <a:solidFill>
                <a:schemeClr val="tx1">
                  <a:lumMod val="75000"/>
                  <a:lumOff val="25000"/>
                </a:schemeClr>
              </a:solidFill>
              <a:latin typeface="+mn-ea"/>
              <a:sym typeface="+mn-ea"/>
            </a:endParaRPr>
          </a:p>
        </p:txBody>
      </p:sp>
      <p:sp>
        <p:nvSpPr>
          <p:cNvPr id="10491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农业机械化：降低劳动成本和提高生产效率</a:t>
            </a:r>
            <a:endParaRPr altLang="en-US" dirty="0" sz="2000" lang="zh-CN" spc="150">
              <a:solidFill>
                <a:schemeClr val="tx1">
                  <a:lumMod val="75000"/>
                  <a:lumOff val="25000"/>
                </a:schemeClr>
              </a:solidFill>
              <a:latin typeface="+mn-ea"/>
              <a:sym typeface="+mn-ea"/>
            </a:endParaRPr>
          </a:p>
        </p:txBody>
      </p:sp>
      <p:sp>
        <p:nvSpPr>
          <p:cNvPr id="104910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农业生物技术：培育新品种和增强抗逆性</a:t>
            </a:r>
            <a:endParaRPr altLang="en-US" dirty="0" sz="2000" lang="zh-CN" spc="150">
              <a:solidFill>
                <a:schemeClr val="tx1">
                  <a:lumMod val="75000"/>
                  <a:lumOff val="25000"/>
                </a:schemeClr>
              </a:solidFill>
              <a:latin typeface="+mn-ea"/>
              <a:sym typeface="+mn-ea"/>
            </a:endParaRPr>
          </a:p>
        </p:txBody>
      </p:sp>
      <p:sp>
        <p:nvSpPr>
          <p:cNvPr id="10491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市场需求因素</a:t>
            </a:r>
            <a:endParaRPr altLang="en-US" lang="zh-CN"/>
          </a:p>
        </p:txBody>
      </p:sp>
      <p:sp>
        <p:nvSpPr>
          <p:cNvPr id="104915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食品安全和健康意识的提高</a:t>
            </a:r>
            <a:endParaRPr altLang="en-US" dirty="0" sz="2400" lang="zh-CN">
              <a:latin typeface="+mn-ea"/>
              <a:ea typeface="+mn-ea"/>
            </a:endParaRPr>
          </a:p>
        </p:txBody>
      </p:sp>
      <p:sp>
        <p:nvSpPr>
          <p:cNvPr id="104916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农业科技创新和智能化发展</a:t>
            </a:r>
            <a:endParaRPr altLang="en-US" dirty="0" sz="2400" lang="zh-CN">
              <a:latin typeface="+mn-ea"/>
              <a:ea typeface="+mn-ea"/>
            </a:endParaRPr>
          </a:p>
        </p:txBody>
      </p:sp>
      <p:sp>
        <p:nvSpPr>
          <p:cNvPr id="104917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人口增长和消费水平提升</a:t>
            </a:r>
            <a:endParaRPr altLang="en-US" dirty="0" sz="2400" lang="zh-CN">
              <a:latin typeface="+mn-ea"/>
              <a:ea typeface="+mn-ea"/>
            </a:endParaRPr>
          </a:p>
        </p:txBody>
      </p:sp>
      <p:sp>
        <p:nvSpPr>
          <p:cNvPr id="104917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城市化进程加速</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竞争因素</a:t>
            </a:r>
            <a:endParaRPr altLang="en-US" lang="zh-CN"/>
          </a:p>
        </p:txBody>
      </p:sp>
      <p:sp>
        <p:nvSpPr>
          <p:cNvPr id="10492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农产品价格波动：影响农业市场的竞争程度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农业政策：影响农业市场的竞争格局</a:t>
            </a:r>
            <a:endParaRPr dirty="0" sz="2000" err="1">
              <a:solidFill>
                <a:schemeClr val="tx1">
                  <a:lumMod val="75000"/>
                  <a:lumOff val="25000"/>
                </a:schemeClr>
              </a:solidFill>
              <a:latin typeface="+mn-ea"/>
              <a:ea typeface="+mn-ea"/>
              <a:cs typeface="+mn-ea"/>
              <a:sym typeface="+mn-lt"/>
            </a:endParaRPr>
          </a:p>
        </p:txBody>
      </p:sp>
      <p:sp>
        <p:nvSpPr>
          <p:cNvPr id="10492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农产品质量安全：影响农业企业的市场竞争力</a:t>
            </a:r>
            <a:endParaRPr dirty="0" sz="2000" err="1">
              <a:solidFill>
                <a:schemeClr val="tx1">
                  <a:lumMod val="75000"/>
                  <a:lumOff val="25000"/>
                </a:schemeClr>
              </a:solidFill>
              <a:latin typeface="+mn-ea"/>
              <a:ea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农业生产成本：影响农业企业的盈利能力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0" name="标题"/>
          <p:cNvSpPr>
            <a:spLocks noGrp="1"/>
          </p:cNvSpPr>
          <p:nvPr>
            <p:ph type="title"/>
            <p:custDataLst>
              <p:tags r:id="rId1"/>
            </p:custDataLst>
          </p:nvPr>
        </p:nvSpPr>
        <p:spPr>
          <a:xfrm>
            <a:off x="825361" y="3133103"/>
            <a:ext cx="6367550" cy="1743697"/>
          </a:xfrm>
        </p:spPr>
        <p:txBody>
          <a:bodyPr/>
          <a:p>
            <a:r>
              <a:rPr altLang="en-US" lang="zh-CN"/>
              <a:t>农业市场发展趋势与展望</a:t>
            </a:r>
            <a:endParaRPr altLang="en-US" lang="zh-CN"/>
          </a:p>
        </p:txBody>
      </p:sp>
      <p:sp>
        <p:nvSpPr>
          <p:cNvPr id="104928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农业市场未来发展方向</a:t>
            </a:r>
            <a:endParaRPr altLang="en-US" lang="zh-CN"/>
          </a:p>
        </p:txBody>
      </p:sp>
      <p:sp>
        <p:nvSpPr>
          <p:cNvPr id="104930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智能化农业：利用先进技术提高生产效率</a:t>
            </a:r>
            <a:endParaRPr altLang="en-US" dirty="0" sz="1200" lang="zh-CN" spc="150">
              <a:solidFill>
                <a:schemeClr val="tx1">
                  <a:lumMod val="65000"/>
                  <a:lumOff val="35000"/>
                </a:schemeClr>
              </a:solidFill>
              <a:latin typeface="+mn-ea"/>
              <a:sym typeface="+mn-ea"/>
            </a:endParaRPr>
          </a:p>
        </p:txBody>
      </p:sp>
      <p:sp>
        <p:nvSpPr>
          <p:cNvPr id="104934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农业电商：线上线下结合，拓展销售渠道</a:t>
            </a:r>
            <a:endParaRPr altLang="en-US" dirty="0" sz="1200" lang="zh-CN" spc="150">
              <a:solidFill>
                <a:schemeClr val="tx1">
                  <a:lumMod val="65000"/>
                  <a:lumOff val="35000"/>
                </a:schemeClr>
              </a:solidFill>
              <a:latin typeface="+mn-ea"/>
              <a:sym typeface="+mn-ea"/>
            </a:endParaRPr>
          </a:p>
        </p:txBody>
      </p:sp>
      <p:sp>
        <p:nvSpPr>
          <p:cNvPr id="104934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精准农业：根据土壤和气候条件进行精细化种植</a:t>
            </a:r>
            <a:endParaRPr altLang="en-US" dirty="0" sz="1200" lang="zh-CN" spc="150">
              <a:solidFill>
                <a:schemeClr val="tx1">
                  <a:lumMod val="65000"/>
                  <a:lumOff val="35000"/>
                </a:schemeClr>
              </a:solidFill>
              <a:latin typeface="+mn-ea"/>
              <a:sym typeface="+mn-ea"/>
            </a:endParaRPr>
          </a:p>
        </p:txBody>
      </p:sp>
      <p:sp>
        <p:nvSpPr>
          <p:cNvPr id="104934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生态农业：注重环保和可持续发展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农业市场未来发展重点</a:t>
            </a:r>
            <a:endParaRPr altLang="en-US" lang="zh-CN"/>
          </a:p>
        </p:txBody>
      </p:sp>
      <p:sp>
        <p:nvSpPr>
          <p:cNvPr id="10493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农业产业链整合：打通产销环节，提高农产品附加值</a:t>
            </a:r>
            <a:endParaRPr altLang="zh-CN" dirty="0" lang="en-US">
              <a:solidFill>
                <a:schemeClr val="dk1">
                  <a:lumMod val="80000"/>
                  <a:lumOff val="20000"/>
                </a:schemeClr>
              </a:solidFill>
              <a:latin typeface="+mn-ea"/>
              <a:sym typeface="+mn-ea"/>
            </a:endParaRPr>
          </a:p>
        </p:txBody>
      </p:sp>
      <p:sp>
        <p:nvSpPr>
          <p:cNvPr id="10493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智能化农业：利用先进技术提高农业生产效率</a:t>
            </a:r>
            <a:endParaRPr altLang="en-US" dirty="0" lang="zh-CN">
              <a:solidFill>
                <a:schemeClr val="dk1">
                  <a:lumMod val="80000"/>
                  <a:lumOff val="20000"/>
                </a:schemeClr>
              </a:solidFill>
              <a:latin typeface="+mn-ea"/>
              <a:sym typeface="+mn-ea"/>
            </a:endParaRPr>
          </a:p>
        </p:txBody>
      </p:sp>
      <p:sp>
        <p:nvSpPr>
          <p:cNvPr id="10494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绿色农业：注重环保和可持续发展，提高农产品质量</a:t>
            </a:r>
            <a:endParaRPr altLang="en-US" dirty="0" lang="zh-CN">
              <a:solidFill>
                <a:schemeClr val="dk1">
                  <a:lumMod val="80000"/>
                  <a:lumOff val="20000"/>
                </a:schemeClr>
              </a:solidFill>
              <a:latin typeface="+mn-ea"/>
              <a:sym typeface="+mn-ea"/>
            </a:endParaRPr>
          </a:p>
        </p:txBody>
      </p:sp>
      <p:sp>
        <p:nvSpPr>
          <p:cNvPr id="10494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农业科技创新：推动农业科技进步，提高农业生产效益</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农业市场未来发展机遇与挑战</a:t>
            </a:r>
            <a:endParaRPr altLang="en-US" lang="zh-CN"/>
          </a:p>
        </p:txBody>
      </p:sp>
      <p:sp>
        <p:nvSpPr>
          <p:cNvPr id="1049450"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2"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54" name="文本框 31"/>
          <p:cNvSpPr txBox="1"/>
          <p:nvPr>
            <p:custDataLst>
              <p:tags r:id="rId3"/>
            </p:custDataLst>
          </p:nvPr>
        </p:nvSpPr>
        <p:spPr>
          <a:xfrm>
            <a:off x="919296" y="2252134"/>
            <a:ext cx="1750395" cy="3312112"/>
          </a:xfrm>
          <a:prstGeom prst="rect"/>
          <a:noFill/>
        </p:spPr>
        <p:txBody>
          <a:bodyPr anchor="t" anchorCtr="0" rtlCol="0" wrap="square">
            <a:normAutofit fontScale="90000"/>
          </a:bodyPr>
          <a:p>
            <a:pPr algn="just" fontAlgn="auto">
              <a:lnSpc>
                <a:spcPct val="120000"/>
              </a:lnSpc>
            </a:pPr>
            <a:r>
              <a:rPr altLang="en-US" dirty="0" sz="2000" lang="zh-CN" spc="200">
                <a:solidFill>
                  <a:schemeClr val="tx1">
                    <a:lumMod val="85000"/>
                    <a:lumOff val="15000"/>
                  </a:schemeClr>
                </a:solidFill>
                <a:latin typeface="+mn-ea"/>
                <a:sym typeface="+mn-ea"/>
              </a:rPr>
              <a:t>农业科技：随着科技的不断进步，农业将迎来更多的发展机遇，如智能化、精准化等技术的应用将提高农业生产效率。</a:t>
            </a:r>
            <a:endParaRPr altLang="en-US" dirty="0" sz="2000" lang="zh-CN" spc="200">
              <a:solidFill>
                <a:schemeClr val="tx1">
                  <a:lumMod val="85000"/>
                  <a:lumOff val="15000"/>
                </a:schemeClr>
              </a:solidFill>
              <a:latin typeface="+mn-ea"/>
              <a:sym typeface="+mn-ea"/>
            </a:endParaRPr>
          </a:p>
        </p:txBody>
      </p:sp>
      <p:sp>
        <p:nvSpPr>
          <p:cNvPr id="1049456"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8"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0"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可持续发展：随着环保意识的提高，农业的可持续发展将成为未来的重要趋势，包括生态农业、有机农业等。</a:t>
            </a:r>
            <a:endParaRPr altLang="en-US" dirty="0" lang="zh-CN" spc="200">
              <a:solidFill>
                <a:schemeClr val="tx1">
                  <a:lumMod val="85000"/>
                  <a:lumOff val="15000"/>
                </a:schemeClr>
              </a:solidFill>
              <a:latin typeface="+mn-ea"/>
              <a:sym typeface="+mn-ea"/>
            </a:endParaRPr>
          </a:p>
        </p:txBody>
      </p:sp>
      <p:sp>
        <p:nvSpPr>
          <p:cNvPr id="1049462"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4"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6"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市场需求：随着人口的增长和消费水平的提高，农业市场的需求将不断增长，为农业发展带来更多机遇。</a:t>
            </a:r>
            <a:endParaRPr altLang="en-US" dirty="0" lang="zh-CN" spc="200">
              <a:solidFill>
                <a:schemeClr val="tx1">
                  <a:lumMod val="85000"/>
                  <a:lumOff val="15000"/>
                </a:schemeClr>
              </a:solidFill>
              <a:latin typeface="+mn-ea"/>
              <a:sym typeface="+mn-ea"/>
            </a:endParaRPr>
          </a:p>
        </p:txBody>
      </p:sp>
      <p:sp>
        <p:nvSpPr>
          <p:cNvPr id="1049468"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0"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72" name="文本框 10"/>
          <p:cNvSpPr txBox="1"/>
          <p:nvPr>
            <p:custDataLst>
              <p:tags r:id="rId12"/>
            </p:custDataLst>
          </p:nvPr>
        </p:nvSpPr>
        <p:spPr>
          <a:xfrm>
            <a:off x="7372189" y="2252134"/>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政策支持：政府对农业的支持力度将不断加大，为农业发展提供更多的政策保障。</a:t>
            </a:r>
            <a:endParaRPr altLang="en-US" dirty="0" lang="zh-CN" spc="200">
              <a:solidFill>
                <a:schemeClr val="tx1">
                  <a:lumMod val="85000"/>
                  <a:lumOff val="15000"/>
                </a:schemeClr>
              </a:solidFill>
              <a:latin typeface="+mn-ea"/>
              <a:sym typeface="+mn-ea"/>
            </a:endParaRPr>
          </a:p>
        </p:txBody>
      </p:sp>
      <p:sp>
        <p:nvSpPr>
          <p:cNvPr id="1049474"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6"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78" name="文本框 11"/>
          <p:cNvSpPr txBox="1"/>
          <p:nvPr>
            <p:custDataLst>
              <p:tags r:id="rId15"/>
            </p:custDataLst>
          </p:nvPr>
        </p:nvSpPr>
        <p:spPr>
          <a:xfrm>
            <a:off x="9523356" y="2253963"/>
            <a:ext cx="1750395" cy="33134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竞争与挑战：农业市场竞争激烈，企业需要不断提升自身实力，应对各种挑战，如自然灾害、市场波动等。</a:t>
            </a:r>
            <a:endParaRPr altLang="en-US" dirty="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2" name="标题"/>
          <p:cNvSpPr>
            <a:spLocks noGrp="1"/>
          </p:cNvSpPr>
          <p:nvPr>
            <p:ph type="title"/>
            <p:custDataLst>
              <p:tags r:id="rId1"/>
            </p:custDataLst>
          </p:nvPr>
        </p:nvSpPr>
        <p:spPr>
          <a:xfrm>
            <a:off x="825361" y="3133103"/>
            <a:ext cx="6367550" cy="1743697"/>
          </a:xfrm>
        </p:spPr>
        <p:txBody>
          <a:bodyPr/>
          <a:p>
            <a:r>
              <a:rPr altLang="en-US" lang="zh-CN"/>
              <a:t>2024年农业投资前景预测</a:t>
            </a:r>
            <a:endParaRPr altLang="en-US" lang="zh-CN"/>
          </a:p>
        </p:txBody>
      </p:sp>
      <p:sp>
        <p:nvSpPr>
          <p:cNvPr id="104951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投资环境分析</a:t>
            </a:r>
            <a:endParaRPr altLang="en-US" lang="zh-CN"/>
          </a:p>
        </p:txBody>
      </p:sp>
      <p:sp>
        <p:nvSpPr>
          <p:cNvPr id="10495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社会环境：人口结构变化、消费习惯转变等因素对农业投资的影响</a:t>
            </a:r>
            <a:endParaRPr altLang="en-US" dirty="0" sz="2400" lang="zh-CN">
              <a:latin typeface="+mn-ea"/>
              <a:ea typeface="+mn-ea"/>
            </a:endParaRPr>
          </a:p>
        </p:txBody>
      </p:sp>
      <p:sp>
        <p:nvSpPr>
          <p:cNvPr id="10495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技术环境：农业科技的发展，如智能化、机械化的应用，对农业投资的影响</a:t>
            </a:r>
            <a:endParaRPr altLang="en-US" dirty="0" sz="2400" lang="zh-CN">
              <a:latin typeface="+mn-ea"/>
              <a:ea typeface="+mn-ea"/>
            </a:endParaRPr>
          </a:p>
        </p:txBody>
      </p:sp>
      <p:sp>
        <p:nvSpPr>
          <p:cNvPr id="10495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政策环境：国家对农业的支持政策，如补贴、税收优惠等</a:t>
            </a:r>
            <a:endParaRPr altLang="en-US" dirty="0" sz="2400" lang="zh-CN">
              <a:latin typeface="+mn-ea"/>
              <a:ea typeface="+mn-ea"/>
            </a:endParaRPr>
          </a:p>
        </p:txBody>
      </p:sp>
      <p:sp>
        <p:nvSpPr>
          <p:cNvPr id="10495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经济环境：农业与经济发展的关系，市场需求和经济增长对农业的影响</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4" name="标题 1"/>
          <p:cNvSpPr>
            <a:spLocks noGrp="1"/>
          </p:cNvSpPr>
          <p:nvPr>
            <p:ph type="title"/>
          </p:nvPr>
        </p:nvSpPr>
        <p:spPr/>
        <p:txBody>
          <a:bodyPr/>
          <a:p>
            <a:r>
              <a:rPr altLang="en-US" lang="zh-CN"/>
              <a:t>投资机会分析</a:t>
            </a:r>
            <a:endParaRPr altLang="en-US" lang="zh-CN"/>
          </a:p>
        </p:txBody>
      </p:sp>
      <p:sp>
        <p:nvSpPr>
          <p:cNvPr id="104959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0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农业科技：随着科技的不断进步，农业科技领域将出现更多投资机会</a:t>
            </a:r>
            <a:endParaRPr altLang="en-US" dirty="0" sz="2000" lang="zh-CN" spc="200">
              <a:solidFill>
                <a:schemeClr val="tx1">
                  <a:lumMod val="85000"/>
                  <a:lumOff val="15000"/>
                </a:schemeClr>
              </a:solidFill>
              <a:latin typeface="+mn-ea"/>
              <a:sym typeface="+mn-ea"/>
            </a:endParaRPr>
          </a:p>
        </p:txBody>
      </p:sp>
      <p:sp>
        <p:nvSpPr>
          <p:cNvPr id="104960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0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可持续农业：随着消费者对环保和健康的关注度提高，可持续农业将成为投资热点</a:t>
            </a:r>
            <a:endParaRPr altLang="en-US" dirty="0" sz="2000" lang="zh-CN" spc="200">
              <a:solidFill>
                <a:schemeClr val="tx1">
                  <a:lumMod val="85000"/>
                  <a:lumOff val="15000"/>
                </a:schemeClr>
              </a:solidFill>
              <a:latin typeface="+mn-ea"/>
              <a:sym typeface="+mn-ea"/>
            </a:endParaRPr>
          </a:p>
        </p:txBody>
      </p:sp>
      <p:sp>
        <p:nvSpPr>
          <p:cNvPr id="104960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农产品加工：农产品加工行业将受益于消费升级和食品安全需求的提高</a:t>
            </a:r>
            <a:endParaRPr altLang="en-US" dirty="0" sz="2000" lang="zh-CN" spc="200">
              <a:solidFill>
                <a:schemeClr val="tx1">
                  <a:lumMod val="85000"/>
                  <a:lumOff val="15000"/>
                </a:schemeClr>
              </a:solidFill>
              <a:latin typeface="+mn-ea"/>
              <a:sym typeface="+mn-ea"/>
            </a:endParaRPr>
          </a:p>
        </p:txBody>
      </p:sp>
      <p:sp>
        <p:nvSpPr>
          <p:cNvPr id="104961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农业金融：农业金融创新将为投资者提供更多元化的投资选择和更高效的投资回报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投资风险分析</a:t>
            </a:r>
            <a:endParaRPr altLang="en-US" lang="zh-CN"/>
          </a:p>
        </p:txBody>
      </p:sp>
      <p:sp>
        <p:nvSpPr>
          <p:cNvPr id="10496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政策风险：政府对农业的支持政策可能发生变化，影响投资回报</a:t>
            </a:r>
            <a:endParaRPr altLang="zh-CN" dirty="0" lang="en-US">
              <a:solidFill>
                <a:schemeClr val="dk1">
                  <a:lumMod val="80000"/>
                  <a:lumOff val="20000"/>
                </a:schemeClr>
              </a:solidFill>
              <a:latin typeface="+mn-ea"/>
              <a:sym typeface="+mn-ea"/>
            </a:endParaRPr>
          </a:p>
        </p:txBody>
      </p:sp>
      <p:sp>
        <p:nvSpPr>
          <p:cNvPr id="10496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气候变化：农业生产受天气影响大，极端天气可能导致减产</a:t>
            </a:r>
            <a:endParaRPr altLang="en-US" dirty="0" lang="zh-CN">
              <a:solidFill>
                <a:schemeClr val="dk1">
                  <a:lumMod val="80000"/>
                  <a:lumOff val="20000"/>
                </a:schemeClr>
              </a:solidFill>
              <a:latin typeface="+mn-ea"/>
              <a:sym typeface="+mn-ea"/>
            </a:endParaRPr>
          </a:p>
        </p:txBody>
      </p:sp>
      <p:sp>
        <p:nvSpPr>
          <p:cNvPr id="10496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市场竞争：农产品价格波动大，市场竞争激烈</a:t>
            </a:r>
            <a:endParaRPr altLang="en-US" dirty="0" lang="zh-CN">
              <a:solidFill>
                <a:schemeClr val="dk1">
                  <a:lumMod val="80000"/>
                  <a:lumOff val="20000"/>
                </a:schemeClr>
              </a:solidFill>
              <a:latin typeface="+mn-ea"/>
              <a:sym typeface="+mn-ea"/>
            </a:endParaRPr>
          </a:p>
        </p:txBody>
      </p:sp>
      <p:sp>
        <p:nvSpPr>
          <p:cNvPr id="10496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技术风险：农业技术的更新换代可能对传统农业生产方式造成冲击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8" name="标题 1"/>
          <p:cNvSpPr>
            <a:spLocks noGrp="1"/>
          </p:cNvSpPr>
          <p:nvPr>
            <p:ph type="title"/>
          </p:nvPr>
        </p:nvSpPr>
        <p:spPr/>
        <p:txBody>
          <a:bodyPr/>
          <a:p>
            <a:r>
              <a:rPr altLang="en-US" lang="zh-CN"/>
              <a:t>投资建议与策略</a:t>
            </a:r>
            <a:endParaRPr altLang="en-US" lang="zh-CN"/>
          </a:p>
        </p:txBody>
      </p:sp>
      <p:sp>
        <p:nvSpPr>
          <p:cNvPr id="10497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关注政策动向，把握投资机会</a:t>
            </a:r>
            <a:endParaRPr altLang="en-US" dirty="0" sz="2000" lang="zh-CN" spc="150">
              <a:solidFill>
                <a:schemeClr val="tx1">
                  <a:lumMod val="85000"/>
                  <a:lumOff val="15000"/>
                </a:schemeClr>
              </a:solidFill>
              <a:latin typeface="+mn-ea"/>
              <a:sym typeface="+mn-ea"/>
            </a:endParaRPr>
          </a:p>
        </p:txBody>
      </p:sp>
      <p:sp>
        <p:nvSpPr>
          <p:cNvPr id="10497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多元化投资，分散风险</a:t>
            </a:r>
            <a:endParaRPr altLang="en-US" dirty="0" sz="2000" lang="zh-CN" spc="150">
              <a:solidFill>
                <a:schemeClr val="tx1">
                  <a:lumMod val="85000"/>
                  <a:lumOff val="15000"/>
                </a:schemeClr>
              </a:solidFill>
              <a:latin typeface="+mn-ea"/>
              <a:sym typeface="+mn-ea"/>
            </a:endParaRPr>
          </a:p>
        </p:txBody>
      </p:sp>
      <p:sp>
        <p:nvSpPr>
          <p:cNvPr id="10497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深入调研，选择具有潜力的农业项目</a:t>
            </a:r>
            <a:endParaRPr altLang="en-US" dirty="0" sz="2000" lang="zh-CN" spc="150">
              <a:solidFill>
                <a:schemeClr val="tx1">
                  <a:lumMod val="85000"/>
                  <a:lumOff val="15000"/>
                </a:schemeClr>
              </a:solidFill>
              <a:latin typeface="+mn-ea"/>
              <a:sym typeface="+mn-ea"/>
            </a:endParaRPr>
          </a:p>
        </p:txBody>
      </p:sp>
      <p:sp>
        <p:nvSpPr>
          <p:cNvPr id="10497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注重技术和管理创新，提升竞争力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6" name="标题"/>
          <p:cNvSpPr>
            <a:spLocks noGrp="1"/>
          </p:cNvSpPr>
          <p:nvPr>
            <p:ph type="title"/>
            <p:custDataLst>
              <p:tags r:id="rId1"/>
            </p:custDataLst>
          </p:nvPr>
        </p:nvSpPr>
        <p:spPr>
          <a:xfrm>
            <a:off x="825361" y="3133103"/>
            <a:ext cx="6367550" cy="1743697"/>
          </a:xfrm>
        </p:spPr>
        <p:txBody>
          <a:bodyPr/>
          <a:p>
            <a:r>
              <a:rPr altLang="en-US" lang="zh-CN"/>
              <a:t>成功案例分析</a:t>
            </a:r>
            <a:endParaRPr altLang="en-US" lang="zh-CN"/>
          </a:p>
        </p:txBody>
      </p:sp>
      <p:sp>
        <p:nvSpPr>
          <p:cNvPr id="104977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0" name="标题 1"/>
          <p:cNvSpPr>
            <a:spLocks noGrp="1"/>
          </p:cNvSpPr>
          <p:nvPr>
            <p:ph type="title"/>
          </p:nvPr>
        </p:nvSpPr>
        <p:spPr/>
        <p:txBody>
          <a:bodyPr/>
          <a:p>
            <a:r>
              <a:rPr altLang="en-US" lang="zh-CN"/>
              <a:t>成功企业或项目介绍</a:t>
            </a:r>
            <a:endParaRPr altLang="en-US" lang="zh-CN"/>
          </a:p>
        </p:txBody>
      </p:sp>
      <p:sp>
        <p:nvSpPr>
          <p:cNvPr id="104980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案例名称：某有机蔬菜种植企业</a:t>
            </a:r>
            <a:endParaRPr altLang="en-US" dirty="0" sz="1200" lang="zh-CN" spc="150">
              <a:solidFill>
                <a:schemeClr val="tx1">
                  <a:lumMod val="65000"/>
                  <a:lumOff val="35000"/>
                </a:schemeClr>
              </a:solidFill>
              <a:latin typeface="+mn-ea"/>
              <a:sym typeface="+mn-ea"/>
            </a:endParaRPr>
          </a:p>
        </p:txBody>
      </p:sp>
      <p:sp>
        <p:nvSpPr>
          <p:cNvPr id="104980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案例简介：该企业通过有机种植技术，实现了蔬菜品质和产量的提升，获得了市场的认可和消费者的青睐。</a:t>
            </a:r>
            <a:endParaRPr altLang="en-US" dirty="0" sz="1200" lang="zh-CN" spc="150">
              <a:solidFill>
                <a:schemeClr val="tx1">
                  <a:lumMod val="65000"/>
                  <a:lumOff val="35000"/>
                </a:schemeClr>
              </a:solidFill>
              <a:latin typeface="+mn-ea"/>
              <a:sym typeface="+mn-ea"/>
            </a:endParaRPr>
          </a:p>
        </p:txBody>
      </p:sp>
      <p:sp>
        <p:nvSpPr>
          <p:cNvPr id="104980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成功因素：技术创新、品牌建设、市场营销等。</a:t>
            </a:r>
            <a:endParaRPr altLang="en-US" dirty="0" sz="1200" lang="zh-CN" spc="150">
              <a:solidFill>
                <a:schemeClr val="tx1">
                  <a:lumMod val="65000"/>
                  <a:lumOff val="35000"/>
                </a:schemeClr>
              </a:solidFill>
              <a:latin typeface="+mn-ea"/>
              <a:sym typeface="+mn-ea"/>
            </a:endParaRPr>
          </a:p>
        </p:txBody>
      </p:sp>
      <p:sp>
        <p:nvSpPr>
          <p:cNvPr id="104980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对行业的启示：注重品质和品牌建设，加强技术创新和市场推广，提高产品的附加值和市场竞争力。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2" name="标题 1"/>
          <p:cNvSpPr>
            <a:spLocks noGrp="1"/>
          </p:cNvSpPr>
          <p:nvPr>
            <p:ph type="title"/>
          </p:nvPr>
        </p:nvSpPr>
        <p:spPr/>
        <p:txBody>
          <a:bodyPr/>
          <a:p>
            <a:r>
              <a:rPr altLang="en-US" lang="zh-CN"/>
              <a:t>成功经验总结与借鉴</a:t>
            </a:r>
            <a:endParaRPr altLang="en-US" lang="zh-CN"/>
          </a:p>
        </p:txBody>
      </p:sp>
      <p:sp>
        <p:nvSpPr>
          <p:cNvPr id="104984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4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4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借鉴意义：对未来农业发展的启示</a:t>
            </a:r>
            <a:endParaRPr altLang="en-US" dirty="0" sz="1200" lang="zh-CN" spc="150">
              <a:solidFill>
                <a:srgbClr val="FFFFFF"/>
              </a:solidFill>
              <a:latin typeface="+mn-ea"/>
              <a:sym typeface="+mn-ea"/>
            </a:endParaRPr>
          </a:p>
        </p:txBody>
      </p:sp>
      <p:sp>
        <p:nvSpPr>
          <p:cNvPr id="104985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经验教训总结：失败原因、改进措施</a:t>
            </a:r>
            <a:endParaRPr altLang="en-US" dirty="0" sz="1200" lang="zh-CN" spc="150">
              <a:solidFill>
                <a:schemeClr val="tx1">
                  <a:lumMod val="65000"/>
                  <a:lumOff val="35000"/>
                </a:schemeClr>
              </a:solidFill>
              <a:latin typeface="+mn-ea"/>
              <a:sym typeface="+mn-ea"/>
            </a:endParaRPr>
          </a:p>
        </p:txBody>
      </p:sp>
      <p:sp>
        <p:nvSpPr>
          <p:cNvPr id="104986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成功因素分析：技术、市场、政策等</a:t>
            </a:r>
            <a:endParaRPr altLang="en-US" dirty="0" sz="1200" lang="zh-CN" spc="150">
              <a:solidFill>
                <a:srgbClr val="FFFFFF"/>
              </a:solidFill>
              <a:latin typeface="+mn-ea"/>
              <a:sym typeface="+mn-ea"/>
            </a:endParaRPr>
          </a:p>
        </p:txBody>
      </p:sp>
      <p:sp>
        <p:nvSpPr>
          <p:cNvPr id="104986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成功案例选择：具有代表性、可复制性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成功案例对未来的启示</a:t>
            </a:r>
            <a:endParaRPr altLang="en-US" lang="zh-CN"/>
          </a:p>
        </p:txBody>
      </p:sp>
      <p:sp>
        <p:nvSpPr>
          <p:cNvPr id="10499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未来发展展望：该企业将继续加大科技研发投入，拓展国际市场，提高品牌知名度和美誉度，实现可持续发展。</a:t>
            </a:r>
            <a:endParaRPr altLang="zh-CN" dirty="0" lang="en-US">
              <a:solidFill>
                <a:schemeClr val="dk1">
                  <a:lumMod val="80000"/>
                  <a:lumOff val="20000"/>
                </a:schemeClr>
              </a:solidFill>
              <a:latin typeface="+mn-ea"/>
              <a:sym typeface="+mn-ea"/>
            </a:endParaRPr>
          </a:p>
        </p:txBody>
      </p:sp>
      <p:sp>
        <p:nvSpPr>
          <p:cNvPr id="10499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成功案例介绍：某农业企业通过精准市场定位和科技创新，实现了快速发展和盈利。</a:t>
            </a:r>
            <a:endParaRPr altLang="en-US" dirty="0" lang="zh-CN">
              <a:solidFill>
                <a:schemeClr val="dk1">
                  <a:lumMod val="80000"/>
                  <a:lumOff val="20000"/>
                </a:schemeClr>
              </a:solidFill>
              <a:latin typeface="+mn-ea"/>
              <a:sym typeface="+mn-ea"/>
            </a:endParaRPr>
          </a:p>
        </p:txBody>
      </p:sp>
      <p:sp>
        <p:nvSpPr>
          <p:cNvPr id="10499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成功原因分析：该企业注重市场需求和消费者体验，不断优化产品和服务，同时积极拓展销售渠道和市场份额。</a:t>
            </a:r>
            <a:endParaRPr altLang="en-US" dirty="0" lang="zh-CN">
              <a:solidFill>
                <a:schemeClr val="dk1">
                  <a:lumMod val="80000"/>
                  <a:lumOff val="20000"/>
                </a:schemeClr>
              </a:solidFill>
              <a:latin typeface="+mn-ea"/>
              <a:sym typeface="+mn-ea"/>
            </a:endParaRPr>
          </a:p>
        </p:txBody>
      </p:sp>
      <p:sp>
        <p:nvSpPr>
          <p:cNvPr id="10499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对其他企业的启示：企业应关注市场需求和消费者体验，加强科技创新和人才培养，注重品牌建设和市场营销，同时保持开放合作的态度，与其他企业共同发展。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0" name="标题"/>
          <p:cNvSpPr>
            <a:spLocks noGrp="1"/>
          </p:cNvSpPr>
          <p:nvPr>
            <p:ph type="title"/>
            <p:custDataLst>
              <p:tags r:id="rId1"/>
            </p:custDataLst>
          </p:nvPr>
        </p:nvSpPr>
        <p:spPr>
          <a:xfrm>
            <a:off x="825361" y="3133103"/>
            <a:ext cx="6367550" cy="1743697"/>
          </a:xfrm>
        </p:spPr>
        <p:txBody>
          <a:bodyPr/>
          <a:p>
            <a:r>
              <a:rPr altLang="en-US" lang="zh-CN"/>
              <a:t>结论与建议</a:t>
            </a:r>
            <a:endParaRPr altLang="en-US" lang="zh-CN"/>
          </a:p>
        </p:txBody>
      </p:sp>
      <p:sp>
        <p:nvSpPr>
          <p:cNvPr id="104997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4" name="标题 1"/>
          <p:cNvSpPr>
            <a:spLocks noGrp="1"/>
          </p:cNvSpPr>
          <p:nvPr>
            <p:ph type="title"/>
          </p:nvPr>
        </p:nvSpPr>
        <p:spPr/>
        <p:txBody>
          <a:bodyPr/>
          <a:p>
            <a:r>
              <a:rPr altLang="en-US" lang="zh-CN"/>
              <a:t>对农业市场的总结</a:t>
            </a:r>
            <a:endParaRPr altLang="en-US" lang="zh-CN"/>
          </a:p>
        </p:txBody>
      </p:sp>
      <p:sp>
        <p:nvSpPr>
          <p:cNvPr id="10499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农业市场的发展趋势</a:t>
            </a:r>
            <a:endParaRPr altLang="en-US" dirty="0" sz="2400" lang="zh-CN">
              <a:latin typeface="+mn-ea"/>
              <a:ea typeface="+mn-ea"/>
            </a:endParaRPr>
          </a:p>
        </p:txBody>
      </p:sp>
      <p:sp>
        <p:nvSpPr>
          <p:cNvPr id="10500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对农业市场的建议</a:t>
            </a:r>
            <a:endParaRPr altLang="en-US" dirty="0" sz="2400" lang="zh-CN">
              <a:latin typeface="+mn-ea"/>
              <a:ea typeface="+mn-ea"/>
            </a:endParaRPr>
          </a:p>
        </p:txBody>
      </p:sp>
      <p:sp>
        <p:nvSpPr>
          <p:cNvPr id="10500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农业市场发展现状</a:t>
            </a:r>
            <a:endParaRPr altLang="en-US" dirty="0" sz="2400" lang="zh-CN">
              <a:latin typeface="+mn-ea"/>
              <a:ea typeface="+mn-ea"/>
            </a:endParaRPr>
          </a:p>
        </p:txBody>
      </p:sp>
      <p:sp>
        <p:nvSpPr>
          <p:cNvPr id="10500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农业市场存在的问题</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对投资者的建议</a:t>
            </a:r>
            <a:endParaRPr altLang="en-US" lang="zh-CN"/>
          </a:p>
        </p:txBody>
      </p:sp>
      <p:sp>
        <p:nvSpPr>
          <p:cNvPr id="10500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关注农业市场动态，及时调整投资策略</a:t>
            </a:r>
            <a:endParaRPr altLang="en-US" dirty="0" sz="1200" lang="zh-CN" spc="150">
              <a:solidFill>
                <a:schemeClr val="tx1">
                  <a:lumMod val="65000"/>
                  <a:lumOff val="35000"/>
                </a:schemeClr>
              </a:solidFill>
              <a:latin typeface="+mn-ea"/>
              <a:sym typeface="+mn-ea"/>
            </a:endParaRPr>
          </a:p>
        </p:txBody>
      </p:sp>
      <p:sp>
        <p:nvSpPr>
          <p:cNvPr id="10500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多元化投资，降低风险</a:t>
            </a:r>
            <a:endParaRPr altLang="en-US" dirty="0" sz="1200" lang="zh-CN" spc="150">
              <a:solidFill>
                <a:schemeClr val="tx1">
                  <a:lumMod val="65000"/>
                  <a:lumOff val="35000"/>
                </a:schemeClr>
              </a:solidFill>
              <a:latin typeface="+mn-ea"/>
              <a:sym typeface="+mn-ea"/>
            </a:endParaRPr>
          </a:p>
        </p:txBody>
      </p:sp>
      <p:sp>
        <p:nvSpPr>
          <p:cNvPr id="10500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加强与政府、企业的合作，共同推动农业发展</a:t>
            </a:r>
            <a:endParaRPr altLang="en-US" dirty="0" sz="1200" lang="zh-CN" spc="150">
              <a:solidFill>
                <a:schemeClr val="tx1">
                  <a:lumMod val="65000"/>
                  <a:lumOff val="35000"/>
                </a:schemeClr>
              </a:solidFill>
              <a:latin typeface="+mn-ea"/>
              <a:sym typeface="+mn-ea"/>
            </a:endParaRPr>
          </a:p>
        </p:txBody>
      </p:sp>
      <p:sp>
        <p:nvSpPr>
          <p:cNvPr id="10500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注重技术创新和人才培养，提升竞争力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对未来发展的展望</a:t>
            </a:r>
            <a:endParaRPr altLang="en-US" lang="zh-CN"/>
          </a:p>
        </p:txBody>
      </p:sp>
      <p:sp>
        <p:nvSpPr>
          <p:cNvPr id="10500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农业市场将继续保持增长趋势，但增速将放缓</a:t>
            </a:r>
            <a:endParaRPr altLang="en-US" dirty="0" sz="1200" lang="zh-CN" spc="150">
              <a:solidFill>
                <a:schemeClr val="tx1">
                  <a:lumMod val="65000"/>
                  <a:lumOff val="35000"/>
                </a:schemeClr>
              </a:solidFill>
              <a:latin typeface="+mn-ea"/>
              <a:sym typeface="+mn-ea"/>
            </a:endParaRPr>
          </a:p>
        </p:txBody>
      </p:sp>
      <p:sp>
        <p:nvSpPr>
          <p:cNvPr id="10501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农产品国际贸易将呈现多元化和竞争加剧的趋势</a:t>
            </a:r>
            <a:endParaRPr altLang="en-US" dirty="0" sz="1200" lang="zh-CN" spc="150">
              <a:solidFill>
                <a:schemeClr val="tx1">
                  <a:lumMod val="65000"/>
                  <a:lumOff val="35000"/>
                </a:schemeClr>
              </a:solidFill>
              <a:latin typeface="+mn-ea"/>
              <a:sym typeface="+mn-ea"/>
            </a:endParaRPr>
          </a:p>
        </p:txBody>
      </p:sp>
      <p:sp>
        <p:nvSpPr>
          <p:cNvPr id="10501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可持续发展将成为农业领域的核心议题</a:t>
            </a:r>
            <a:endParaRPr altLang="en-US" dirty="0" sz="1200" lang="zh-CN" spc="150">
              <a:solidFill>
                <a:schemeClr val="tx1">
                  <a:lumMod val="65000"/>
                  <a:lumOff val="35000"/>
                </a:schemeClr>
              </a:solidFill>
              <a:latin typeface="+mn-ea"/>
              <a:sym typeface="+mn-ea"/>
            </a:endParaRPr>
          </a:p>
        </p:txBody>
      </p:sp>
      <p:sp>
        <p:nvSpPr>
          <p:cNvPr id="10501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技术创新将成为农业发展的重要驱动力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2" name="公司名"/>
          <p:cNvSpPr>
            <a:spLocks noGrp="1"/>
          </p:cNvSpPr>
          <p:nvPr>
            <p:ph type="body" sz="quarter" idx="13"/>
            <p:custDataLst>
              <p:tags r:id="rId1"/>
            </p:custDataLst>
          </p:nvPr>
        </p:nvSpPr>
        <p:spPr>
          <a:xfrm>
            <a:off x="838799" y="356515"/>
            <a:ext cx="9740301" cy="504000"/>
          </a:xfrm>
        </p:spPr>
        <p:txBody>
          <a:bodyPr/>
          <a:p>
            <a:r>
              <a:rPr altLang="en-US" lang="zh-CN"/>
              <a:t>稻壳学院</a:t>
            </a:r>
            <a:endParaRPr altLang="en-US" lang="zh-CN"/>
          </a:p>
        </p:txBody>
      </p:sp>
      <p:sp>
        <p:nvSpPr>
          <p:cNvPr id="1050174"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a:t>
            </a:r>
            <a:endParaRPr altLang="en-US" lang="zh-CN"/>
          </a:p>
        </p:txBody>
      </p:sp>
      <p:sp>
        <p:nvSpPr>
          <p:cNvPr id="1050176"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2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0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6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20.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5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06.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2024-01-03T15:12:08Z</dcterms:created>
  <dcterms:modified xsi:type="dcterms:W3CDTF">2024-01-03T15:12:08Z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ada8a41354ad437da5261c2e34dc78c9_21</vt:lpwstr>
  </property>
</Properties>
</file>