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16" r:id="rId1"/>
    <p:sldMasterId id="2147488653" r:id="rId2"/>
  </p:sldMasterIdLst>
  <p:notesMasterIdLst>
    <p:notesMasterId r:id="rId3"/>
  </p:notesMasterIdLst>
  <p:sldIdLst>
    <p:sldId id="2499" r:id="rId4"/>
    <p:sldId id="2504" r:id="rId5"/>
    <p:sldId id="2508" r:id="rId6"/>
    <p:sldId id="2511" r:id="rId7"/>
    <p:sldId id="2514" r:id="rId8"/>
    <p:sldId id="2517" r:id="rId9"/>
    <p:sldId id="2520" r:id="rId10"/>
    <p:sldId id="2523" r:id="rId11"/>
    <p:sldId id="2526" r:id="rId12"/>
    <p:sldId id="2529" r:id="rId13"/>
    <p:sldId id="2532" r:id="rId14"/>
    <p:sldId id="2535" r:id="rId15"/>
    <p:sldId id="2538" r:id="rId16"/>
    <p:sldId id="2541" r:id="rId17"/>
    <p:sldId id="2544" r:id="rId18"/>
    <p:sldId id="2547" r:id="rId19"/>
    <p:sldId id="2550" r:id="rId20"/>
    <p:sldId id="2553" r:id="rId21"/>
    <p:sldId id="2556" r:id="rId22"/>
    <p:sldId id="2559" r:id="rId23"/>
    <p:sldId id="2562" r:id="rId24"/>
    <p:sldId id="2565" r:id="rId25"/>
    <p:sldId id="2568" r:id="rId26"/>
    <p:sldId id="2571" r:id="rId27"/>
    <p:sldId id="2574" r:id="rId28"/>
    <p:sldId id="2577" r:id="rId29"/>
    <p:sldId id="258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17" r:id="rId1"/>
    <p:sldLayoutId id="2147488618" r:id="rId2"/>
    <p:sldLayoutId id="2147488619" r:id="rId3"/>
    <p:sldLayoutId id="2147488620" r:id="rId4"/>
    <p:sldLayoutId id="2147488621" r:id="rId5"/>
    <p:sldLayoutId id="2147488622" r:id="rId6"/>
    <p:sldLayoutId id="2147488623" r:id="rId7"/>
    <p:sldLayoutId id="2147488624" r:id="rId8"/>
    <p:sldLayoutId id="2147488625" r:id="rId9"/>
    <p:sldLayoutId id="2147488626" r:id="rId10"/>
    <p:sldLayoutId id="21474886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54" r:id="rId1"/>
    <p:sldLayoutId id="2147488655" r:id="rId2"/>
    <p:sldLayoutId id="2147488656" r:id="rId3"/>
    <p:sldLayoutId id="2147488657" r:id="rId4"/>
    <p:sldLayoutId id="2147488658" r:id="rId5"/>
    <p:sldLayoutId id="2147488659" r:id="rId6"/>
    <p:sldLayoutId id="2147488660" r:id="rId7"/>
    <p:sldLayoutId id="2147488661" r:id="rId8"/>
    <p:sldLayoutId id="2147488662" r:id="rId9"/>
    <p:sldLayoutId id="2147488663" r:id="rId10"/>
    <p:sldLayoutId id="214748866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tags" Target="../tags/tag782.xml"/><Relationship Id="rId18" Type="http://schemas.openxmlformats.org/officeDocument/2006/relationships/tags" Target="../tags/tag783.xml"/><Relationship Id="rId19" Type="http://schemas.openxmlformats.org/officeDocument/2006/relationships/tags" Target="../tags/tag784.xml"/><Relationship Id="rId20" Type="http://schemas.openxmlformats.org/officeDocument/2006/relationships/tags" Target="../tags/tag78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tags" Target="../tags/tag825.xml"/><Relationship Id="rId14" Type="http://schemas.openxmlformats.org/officeDocument/2006/relationships/tags" Target="../tags/tag826.xml"/><Relationship Id="rId15" Type="http://schemas.openxmlformats.org/officeDocument/2006/relationships/tags" Target="../tags/tag827.xml"/><Relationship Id="rId16" Type="http://schemas.openxmlformats.org/officeDocument/2006/relationships/tags" Target="../tags/tag828.xml"/><Relationship Id="rId17" Type="http://schemas.openxmlformats.org/officeDocument/2006/relationships/tags" Target="../tags/tag829.xml"/><Relationship Id="rId18" Type="http://schemas.openxmlformats.org/officeDocument/2006/relationships/tags" Target="../tags/tag830.xml"/><Relationship Id="rId19" Type="http://schemas.openxmlformats.org/officeDocument/2006/relationships/tags" Target="../tags/tag831.xml"/><Relationship Id="rId20" Type="http://schemas.openxmlformats.org/officeDocument/2006/relationships/tags" Target="../tags/tag83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tags" Target="../tags/tag845.xml"/><Relationship Id="rId14" Type="http://schemas.openxmlformats.org/officeDocument/2006/relationships/tags" Target="../tags/tag846.xml"/><Relationship Id="rId15" Type="http://schemas.openxmlformats.org/officeDocument/2006/relationships/tags" Target="../tags/tag847.xml"/><Relationship Id="rId16" Type="http://schemas.openxmlformats.org/officeDocument/2006/relationships/tags" Target="../tags/tag84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tags" Target="../tags/tag868.xml"/><Relationship Id="rId6" Type="http://schemas.openxmlformats.org/officeDocument/2006/relationships/tags" Target="../tags/tag869.xml"/><Relationship Id="rId7" Type="http://schemas.openxmlformats.org/officeDocument/2006/relationships/tags" Target="../tags/tag870.xml"/><Relationship Id="rId8" Type="http://schemas.openxmlformats.org/officeDocument/2006/relationships/tags" Target="../tags/tag871.xml"/><Relationship Id="rId9" Type="http://schemas.openxmlformats.org/officeDocument/2006/relationships/tags" Target="../tags/tag872.xml"/><Relationship Id="rId10" Type="http://schemas.openxmlformats.org/officeDocument/2006/relationships/tags" Target="../tags/tag873.xml"/><Relationship Id="rId11" Type="http://schemas.openxmlformats.org/officeDocument/2006/relationships/tags" Target="../tags/tag874.xml"/><Relationship Id="rId12" Type="http://schemas.openxmlformats.org/officeDocument/2006/relationships/tags" Target="../tags/tag87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tags" Target="../tags/tag915.xml"/><Relationship Id="rId14" Type="http://schemas.openxmlformats.org/officeDocument/2006/relationships/tags" Target="../tags/tag916.xml"/><Relationship Id="rId15" Type="http://schemas.openxmlformats.org/officeDocument/2006/relationships/tags" Target="../tags/tag917.xml"/><Relationship Id="rId16" Type="http://schemas.openxmlformats.org/officeDocument/2006/relationships/tags" Target="../tags/tag918.xml"/><Relationship Id="rId17" Type="http://schemas.openxmlformats.org/officeDocument/2006/relationships/tags" Target="../tags/tag919.xml"/><Relationship Id="rId18" Type="http://schemas.openxmlformats.org/officeDocument/2006/relationships/tags" Target="../tags/tag920.xml"/><Relationship Id="rId19" Type="http://schemas.openxmlformats.org/officeDocument/2006/relationships/tags" Target="../tags/tag921.xml"/><Relationship Id="rId20" Type="http://schemas.openxmlformats.org/officeDocument/2006/relationships/tags" Target="../tags/tag92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tags" Target="../tags/tag92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tags" Target="../tags/tag946.xml"/><Relationship Id="rId10" Type="http://schemas.openxmlformats.org/officeDocument/2006/relationships/tags" Target="../tags/tag947.xml"/><Relationship Id="rId11" Type="http://schemas.openxmlformats.org/officeDocument/2006/relationships/tags" Target="../tags/tag948.xml"/><Relationship Id="rId12" Type="http://schemas.openxmlformats.org/officeDocument/2006/relationships/tags" Target="../tags/tag94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tags" Target="../tags/tag953.xml"/><Relationship Id="rId5" Type="http://schemas.openxmlformats.org/officeDocument/2006/relationships/tags" Target="../tags/tag954.xml"/><Relationship Id="rId6" Type="http://schemas.openxmlformats.org/officeDocument/2006/relationships/tags" Target="../tags/tag955.xml"/><Relationship Id="rId7" Type="http://schemas.openxmlformats.org/officeDocument/2006/relationships/tags" Target="../tags/tag956.xml"/><Relationship Id="rId8" Type="http://schemas.openxmlformats.org/officeDocument/2006/relationships/tags" Target="../tags/tag957.xml"/><Relationship Id="rId9" Type="http://schemas.openxmlformats.org/officeDocument/2006/relationships/tags" Target="../tags/tag958.xml"/><Relationship Id="rId10" Type="http://schemas.openxmlformats.org/officeDocument/2006/relationships/tags" Target="../tags/tag959.xml"/><Relationship Id="rId11" Type="http://schemas.openxmlformats.org/officeDocument/2006/relationships/tags" Target="../tags/tag960.xml"/><Relationship Id="rId12" Type="http://schemas.openxmlformats.org/officeDocument/2006/relationships/tags" Target="../tags/tag9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tags" Target="../tags/tag965.xml"/><Relationship Id="rId5" Type="http://schemas.openxmlformats.org/officeDocument/2006/relationships/tags" Target="../tags/tag966.xml"/><Relationship Id="rId6" Type="http://schemas.openxmlformats.org/officeDocument/2006/relationships/tags" Target="../tags/tag967.xml"/><Relationship Id="rId7" Type="http://schemas.openxmlformats.org/officeDocument/2006/relationships/tags" Target="../tags/tag968.xml"/><Relationship Id="rId8" Type="http://schemas.openxmlformats.org/officeDocument/2006/relationships/tags" Target="../tags/tag969.xml"/><Relationship Id="rId9" Type="http://schemas.openxmlformats.org/officeDocument/2006/relationships/tags" Target="../tags/tag970.xml"/><Relationship Id="rId10" Type="http://schemas.openxmlformats.org/officeDocument/2006/relationships/tags" Target="../tags/tag971.xml"/><Relationship Id="rId11" Type="http://schemas.openxmlformats.org/officeDocument/2006/relationships/tags" Target="../tags/tag972.xml"/><Relationship Id="rId12" Type="http://schemas.openxmlformats.org/officeDocument/2006/relationships/tags" Target="../tags/tag9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4.xml"/><Relationship Id="rId2" Type="http://schemas.openxmlformats.org/officeDocument/2006/relationships/tags" Target="../tags/tag975.xml"/><Relationship Id="rId3" Type="http://schemas.openxmlformats.org/officeDocument/2006/relationships/tags" Target="../tags/tag9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2024年电子商务与支付行业市场展望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电子商务与支付行业概述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2024年电子商务市场展望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2024年支付行业市场展望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电子商务与支付行业的融合发展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政策环境与监管要求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风险与挑战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电子商务与支付行业概述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电子商务与支付行业的定义与关系</a:t>
            </a:r>
            <a:endParaRPr altLang="en-US" lang="zh-CN"/>
          </a:p>
        </p:txBody>
      </p:sp>
      <p:sp>
        <p:nvSpPr>
          <p:cNvPr id="1051012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电子商务定义：指利用互联网、移动设备等技术，实现商品或服务的交易、支付等商业活动。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016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018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行业概述：电子商务与支付行业在互联网技术的推动下迅速发展，成为现代商业的重要组成部分，对经济增长和社会发展具有重要意义。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支付行业定义：提供支付服务的金融机构和非银行支付机构，包括电子支付、移动支付等。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024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026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电子商务与支付行业的关系：电子商务需要支付行业提供交易结算、风险控制等服务，支付行业则依赖于电子商务的发展扩大市场规模。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电子商务与支付行业的发展历程</a:t>
            </a:r>
            <a:endParaRPr altLang="en-US" lang="zh-CN"/>
          </a:p>
        </p:txBody>
      </p:sp>
      <p:sp>
        <p:nvSpPr>
          <p:cNvPr id="10513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电子商务的兴起：20世纪90年代，互联网技术的发展催生了电子商务的兴起，改变了传统商业模式。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电子商务的蓬勃发展：进入21世纪，电子商务行业快速发展，成为全球经济的热点领域。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移动支付的崛起：随着智能手机的普及，移动支付逐渐成为主流支付方式，为电子商务的发展提供了便利。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电子商务与支付行业的融合：电子商务与支付行业的紧密结合，推动了行业的快速发展，提高了交易效率和用户体验。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电子商务与支付行业市场规模</a:t>
            </a:r>
            <a:endParaRPr altLang="en-US" lang="zh-CN"/>
          </a:p>
        </p:txBody>
      </p:sp>
      <p:sp>
        <p:nvSpPr>
          <p:cNvPr id="10516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2024年全球电子商务市场规模预计达到4.2万亿美元，增长率为14.5%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2024年中国电子商务市场规模预计达到16.5万亿元人民币，增长率为14.5%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2024年全球支付市场规模预计达到32.8万亿美元，增长率为8.8%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2024年中国支付市场规模预计达到37.8万亿元人民币，增长率为10.3%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2024年电子商务市场展望</a:t>
            </a:r>
            <a:endParaRPr altLang="en-US" lang="zh-CN"/>
          </a:p>
        </p:txBody>
      </p:sp>
      <p:sp>
        <p:nvSpPr>
          <p:cNvPr id="10519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电子商务市场的发展趋势</a:t>
            </a:r>
            <a:endParaRPr altLang="en-US" lang="zh-CN"/>
          </a:p>
        </p:txBody>
      </p:sp>
      <p:sp>
        <p:nvSpPr>
          <p:cNvPr id="1052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移动化趋势：随着智能手机的普及，越来越多的消费者通过移动设备进行网购。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跨境电商发展：随着全球化的加速和国际贸易壁垒的逐步消除，跨境电商将迎来更大的发展空间。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个性化需求驱动：消费者对个性化需求的追求，将促使电商企业提供更加定制化的服务和产品。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社交电商崛起：社交媒体平台成为新的电商渠道，通过社交网络进行商品推广和销售。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电子商务市场的竞争格局</a:t>
            </a:r>
            <a:endParaRPr altLang="en-US" lang="zh-CN"/>
          </a:p>
        </p:txBody>
      </p:sp>
      <p:sp>
        <p:nvSpPr>
          <p:cNvPr id="10527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电子商务平台的竞争：阿里巴巴、京东等巨头占据主导地位，但拼多多、唯品会等平台也在迅速崛起。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7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跨境电商的发展：随着全球化的加速和消费者需求的多样化，跨境电商逐渐成为竞争的新热点。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7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移动电商的崛起：移动支付的普及和智能手机的普及，使得移动电商成为新的增长点。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7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垂直电商的兴起：针对特定行业或领域的垂直电商，在满足消费者个性化需求方面具有优势。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电子商务市场的创新方向</a:t>
            </a:r>
            <a:endParaRPr altLang="en-US" lang="zh-CN"/>
          </a:p>
        </p:txBody>
      </p:sp>
      <p:sp>
        <p:nvSpPr>
          <p:cNvPr id="1053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跨境电商的发展机遇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物联网和智能物流的融合发展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社交电商和内容电商的崛起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2024年支付行业市场展望</a:t>
            </a:r>
            <a:endParaRPr altLang="en-US" lang="zh-CN"/>
          </a:p>
        </p:txBody>
      </p:sp>
      <p:sp>
        <p:nvSpPr>
          <p:cNvPr id="105334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支付行业的发展趋势</a:t>
            </a:r>
            <a:endParaRPr altLang="en-US" lang="zh-CN"/>
          </a:p>
        </p:txBody>
      </p:sp>
      <p:sp>
        <p:nvSpPr>
          <p:cNvPr id="1053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移动支付的普及和便捷性将进一步提高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跨境支付的需求和市场规模将不断扩大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人工智能和大数据技术将提升支付行业的智能化水平和服务质量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数字货币和区块链技术将对支付行业产生重要影响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支付行业的竞争格局</a:t>
            </a:r>
            <a:endParaRPr altLang="en-US" lang="zh-CN"/>
          </a:p>
        </p:txBody>
      </p:sp>
      <p:sp>
        <p:nvSpPr>
          <p:cNvPr id="10541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竞争策略：各家支付机构在产品创新、用户体验、安全保障等方面展开激烈竞争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主要竞争者：支付宝、微信支付、银联等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竞争格局：支付宝和微信支付占据主导地位，银联等传统支付方式紧随其后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未来展望：随着技术的不断进步和市场的变化，支付行业的竞争格局也将不断演变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支付行业的创新方向</a:t>
            </a:r>
            <a:endParaRPr altLang="en-US" lang="zh-CN"/>
          </a:p>
        </p:txBody>
      </p:sp>
      <p:sp>
        <p:nvSpPr>
          <p:cNvPr id="10544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移动支付：随着智能手机的普及，移动支付将成为主流支付方式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区块链技术：区块链技术将为支付行业带来更高效、更安全、更透明的新支付方式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人工智能：人工智能技术将应用于风险控制、反欺诈等领域，提升支付安全性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跨境支付：随着全球化的发展，跨境支付将成为支付行业的重要增长点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电子商务与支付行业的融合发展</a:t>
            </a:r>
            <a:endParaRPr altLang="en-US" lang="zh-CN"/>
          </a:p>
        </p:txBody>
      </p:sp>
      <p:sp>
        <p:nvSpPr>
          <p:cNvPr id="1054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电子商务与支付行业融合的必要性</a:t>
            </a:r>
            <a:endParaRPr altLang="en-US" lang="zh-CN"/>
          </a:p>
        </p:txBody>
      </p:sp>
      <p:sp>
        <p:nvSpPr>
          <p:cNvPr id="10552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提高支付效率和安全性：通过技术手段整合支付流程，降低交易风险，提升用户体验。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2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促进业务创新：融合发展使得电子商务与支付行业能够更好地服务于实体经济，推动产业升级和消费升级。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2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降低运营成本：通过集中化、标准化的运营模式，降低电子商务与支付行业的运营成本，提高整体效益。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2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提升用户黏性：为用户提供更加便捷、安全的支付方式，增加用户黏性和忠诚度，促进业务持续发展。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电子商务与支付行业融合的实践案例</a:t>
            </a:r>
            <a:endParaRPr altLang="en-US" lang="zh-CN"/>
          </a:p>
        </p:txBody>
      </p:sp>
      <p:sp>
        <p:nvSpPr>
          <p:cNvPr id="10555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5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支付宝与淘宝的融合：支付宝作为中国最大的第三方支付平台，与淘宝网实现了无缝对接，为消费者提供便捷的支付体验。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5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5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微信支付与社交电商的融合：微信支付通过与微商、拼多多等社交电商的合作，实现了线上线下的全覆盖，推动了社交电商的快速发展。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5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5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京东支付与京东商城的融合：京东支付作为京东商城的自有支付品牌，为消费者提供了一站式的购物体验，提升了京东商城的用户粘性。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5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5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银联云闪付与线下零售的融合：银联云闪付通过与线下零售商的合作，实现了线下支付的创新，提升了消费者的购物体验。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电子商务与支付行业融合的未来展望</a:t>
            </a:r>
            <a:endParaRPr altLang="en-US" lang="zh-CN"/>
          </a:p>
        </p:txBody>
      </p:sp>
      <p:sp>
        <p:nvSpPr>
          <p:cNvPr id="10558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8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移动支付的普及和跨境支付的发展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8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电子商务平台与金融服务的深度融合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8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人工智能和大数据在支付行业的广泛应用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8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区块链技术在电子商务与支付行业的创新应用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政策环境与监管要求</a:t>
            </a:r>
            <a:endParaRPr altLang="en-US" lang="zh-CN"/>
          </a:p>
        </p:txBody>
      </p:sp>
      <p:sp>
        <p:nvSpPr>
          <p:cNvPr id="10561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政策环境对电子商务与支付行业的影响</a:t>
            </a:r>
            <a:endParaRPr altLang="en-US" lang="zh-CN"/>
          </a:p>
        </p:txBody>
      </p:sp>
      <p:sp>
        <p:nvSpPr>
          <p:cNvPr id="10566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政策环境对电子商务与支付行业的规范和引导作用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政策环境对行业创新的影响和推动作用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政策环境对行业安全和稳定的影响和保障作用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政策环境对行业发展的促进和限制因素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监管要求对电子商务与支付行业的影响</a:t>
            </a:r>
            <a:endParaRPr altLang="en-US" lang="zh-CN"/>
          </a:p>
        </p:txBody>
      </p:sp>
      <p:sp>
        <p:nvSpPr>
          <p:cNvPr id="10569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监管要求对电商平台的合规性要求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监管对支付行业的安全性和效率要求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监管政策对行业创新和发展的推动作用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电子商务与支付行业合规发展的建议</a:t>
            </a:r>
            <a:endParaRPr altLang="en-US" lang="zh-CN"/>
          </a:p>
        </p:txBody>
      </p:sp>
      <p:sp>
        <p:nvSpPr>
          <p:cNvPr id="10572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加强风险控制，防范金融风险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遵守相关法律法规，确保合规经营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建立完善的内部控制体系，提高企业治理水平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加强与监管机构的沟通与合作，及时了解政策动态并调整经营策略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风险与挑战</a:t>
            </a:r>
            <a:endParaRPr altLang="en-US" lang="zh-CN"/>
          </a:p>
        </p:txBody>
      </p:sp>
      <p:sp>
        <p:nvSpPr>
          <p:cNvPr id="10575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电子商务与支付行业的风险点分析</a:t>
            </a:r>
            <a:endParaRPr altLang="en-US" lang="zh-CN"/>
          </a:p>
        </p:txBody>
      </p:sp>
      <p:sp>
        <p:nvSpPr>
          <p:cNvPr id="10579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网络安全风险：保护用户数据和交易信息的安全是首要任务。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欺诈风险：随着电子商务的普及，欺诈行为也日益增多。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法律与合规风险：电子商务和支付行业需要遵守各种法律法规，以确保合规运营。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竞争风险：随着市场的不断变化，电子商务和支付企业需要不断创新以保持竞争力。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应对风险与挑战的策略建议</a:t>
            </a:r>
            <a:endParaRPr altLang="en-US" lang="zh-CN"/>
          </a:p>
        </p:txBody>
      </p:sp>
      <p:sp>
        <p:nvSpPr>
          <p:cNvPr id="10582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2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建立完善的风险管理体系，提高风险防范意识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加强技术研发和安全保障，提升支付安全性能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建立多元化的销售渠道和供应链体系，降低对单一平台的依赖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积极应对监管政策变化，加强合规经营意识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行业自律与规范发展的重要性</a:t>
            </a:r>
            <a:endParaRPr altLang="en-US" lang="zh-CN"/>
          </a:p>
        </p:txBody>
      </p:sp>
      <p:sp>
        <p:nvSpPr>
          <p:cNvPr id="10586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电子商务与支付行业面临的风险与挑战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行业自律的必要性：确保公平竞争和消费者权益保护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规范发展的重要性：促进行业的长期稳定和可持续发展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行业自律与规范发展对防范风险、应对挑战的作用和意义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1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1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2024-01-06T08:59:05Z</dcterms:created>
  <dcterms:modified xsi:type="dcterms:W3CDTF">2024-01-06T08:59:05Z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1bc947bd25e64b35910a0947c01a44f8_21</vt:lpwstr>
  </property>
</Properties>
</file>