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01" r:id="rId1"/>
    <p:sldMasterId id="2147492138" r:id="rId2"/>
  </p:sldMasterIdLst>
  <p:notesMasterIdLst>
    <p:notesMasterId r:id="rId3"/>
  </p:notesMasterIdLst>
  <p:sldIdLst>
    <p:sldId id="3933" r:id="rId4"/>
    <p:sldId id="3936" r:id="rId5"/>
    <p:sldId id="3939" r:id="rId6"/>
    <p:sldId id="3942" r:id="rId7"/>
    <p:sldId id="3945" r:id="rId8"/>
    <p:sldId id="3948" r:id="rId9"/>
    <p:sldId id="3951" r:id="rId10"/>
    <p:sldId id="3954" r:id="rId11"/>
    <p:sldId id="3957" r:id="rId12"/>
    <p:sldId id="3960" r:id="rId13"/>
    <p:sldId id="3963" r:id="rId14"/>
    <p:sldId id="3966" r:id="rId15"/>
    <p:sldId id="3969" r:id="rId16"/>
    <p:sldId id="3972" r:id="rId17"/>
    <p:sldId id="3975" r:id="rId18"/>
    <p:sldId id="3978" r:id="rId19"/>
    <p:sldId id="3981" r:id="rId20"/>
    <p:sldId id="3984" r:id="rId21"/>
    <p:sldId id="3987" r:id="rId22"/>
    <p:sldId id="3990" r:id="rId23"/>
    <p:sldId id="3993" r:id="rId24"/>
    <p:sldId id="3996" r:id="rId25"/>
    <p:sldId id="3999" r:id="rId26"/>
    <p:sldId id="4002" r:id="rId27"/>
    <p:sldId id="4005" r:id="rId28"/>
    <p:sldId id="4008" r:id="rId29"/>
    <p:sldId id="401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02" r:id="rId1"/>
    <p:sldLayoutId id="2147492103" r:id="rId2"/>
    <p:sldLayoutId id="2147492104" r:id="rId3"/>
    <p:sldLayoutId id="2147492105" r:id="rId4"/>
    <p:sldLayoutId id="2147492106" r:id="rId5"/>
    <p:sldLayoutId id="2147492107" r:id="rId6"/>
    <p:sldLayoutId id="2147492108" r:id="rId7"/>
    <p:sldLayoutId id="2147492109" r:id="rId8"/>
    <p:sldLayoutId id="2147492110" r:id="rId9"/>
    <p:sldLayoutId id="2147492111" r:id="rId10"/>
    <p:sldLayoutId id="21474921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39" r:id="rId1"/>
    <p:sldLayoutId id="2147492140" r:id="rId2"/>
    <p:sldLayoutId id="2147492141" r:id="rId3"/>
    <p:sldLayoutId id="2147492142" r:id="rId4"/>
    <p:sldLayoutId id="2147492143" r:id="rId5"/>
    <p:sldLayoutId id="2147492144" r:id="rId6"/>
    <p:sldLayoutId id="2147492145" r:id="rId7"/>
    <p:sldLayoutId id="2147492146" r:id="rId8"/>
    <p:sldLayoutId id="2147492147" r:id="rId9"/>
    <p:sldLayoutId id="2147492148" r:id="rId10"/>
    <p:sldLayoutId id="21474921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tags" Target="../tags/tag375.xml"/><Relationship Id="rId20" Type="http://schemas.openxmlformats.org/officeDocument/2006/relationships/tags" Target="../tags/tag37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初中教育中的互动式学习研究与实践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互动式学习的理论基础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初中教育中互动式学习的实践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互动式学习在初中教育中的研究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互动式学习在初中教育中的推广策略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互动式学习的理论基础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互动式学习的定义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互动式学习有多种形式，如小组讨论、角色扮演、案例分析等，可以根据不同的学科和教学内容进行选择和应用。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互动式学习是一种强调师生互动、学生互动的教学方式，通过多种形式的交流和合作，促进学生对知识的主动探索和建构。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互动式学习旨在培养学生的自主学习能力、合作精神和创新思维，提高学生的学习效果和综合素质。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互动式学习需要教师转变传统的教学观念，注重学生的主体地位，引导学生积极参与课堂活动，营造良好的学习氛围。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互动式学习的理论基础</a:t>
            </a:r>
            <a:endParaRPr altLang="en-US" lang="zh-CN"/>
          </a:p>
        </p:txBody>
      </p:sp>
      <p:sp>
        <p:nvSpPr>
          <p:cNvPr id="10491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建构主义学习理论：强调学习是学习者主动建构知识的过程，教师提供引导和支持，促进学习者之间的合作与交流。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人本主义学习理论：强调学习应以学习者为中心，关注学习者的内在需求和情感体验，促进学习者全面发展。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社会互动学习理论：认为学习是社会互动的过程，学习者通过与他人的交流合作，共同建构知识体系，形成社会认知网络。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认知灵活性理论：强调学习应促进学习者认知结构的灵活性和多样性，通过多种方式呈现知识，促进学习者对知识的理解和应用。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互动式学习的优势</a:t>
            </a:r>
            <a:endParaRPr altLang="en-US" lang="zh-CN"/>
          </a:p>
        </p:txBody>
      </p:sp>
      <p:sp>
        <p:nvSpPr>
          <p:cNvPr id="10491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促进师生互动和交流，提升教学质量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提高学生学习兴趣和积极性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增强学生自主学习和合作学习能力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互动式学习的应用场景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课堂环境：教师与学生之间的互动，促进知识传递和吸收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小组讨论：学生之间的互动，培养合作精神和沟通能力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在线学习平台：学习者与资源之间的互动，提高学习效果和兴趣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企业培训：员工与培训内容之间的互动，提升培训效果和员工能力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初中教育中互动式学习的实践</a:t>
            </a:r>
            <a:endParaRPr altLang="en-US" lang="zh-CN"/>
          </a:p>
        </p:txBody>
      </p:sp>
      <p:sp>
        <p:nvSpPr>
          <p:cNvPr id="10493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互动式学习在初中教育中的应用现状</a:t>
            </a:r>
            <a:endParaRPr altLang="en-US" lang="zh-CN"/>
          </a:p>
        </p:txBody>
      </p:sp>
      <p:sp>
        <p:nvSpPr>
          <p:cNvPr id="1049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互动式学习在初中课堂中的应用情况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互动式学习在初中课程设计中的应用情况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互动式学习在初中教育评价中的应用情况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互动式学习在初中教师专业发展中的应用情况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互动式学习在初中教育中的实践案例</a:t>
            </a:r>
            <a:endParaRPr altLang="en-US" lang="zh-CN"/>
          </a:p>
        </p:txBody>
      </p:sp>
      <p:sp>
        <p:nvSpPr>
          <p:cNvPr id="10494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案例四：项目式学习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案例三：课堂辩论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案例二：角色扮演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案例一：小组讨论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互动式学习在初中教育中的实践效果</a:t>
            </a:r>
            <a:endParaRPr altLang="en-US" lang="zh-CN"/>
          </a:p>
        </p:txBody>
      </p:sp>
      <p:sp>
        <p:nvSpPr>
          <p:cNvPr id="10495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促进教师与学生之间的交流与互动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提高学生的学习兴趣和参与度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培养学生的合作精神和沟通能力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提升学生的学习成绩和综合素质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互动式学习在初中教育中的挑战与对策</a:t>
            </a:r>
            <a:endParaRPr altLang="en-US" lang="zh-CN"/>
          </a:p>
        </p:txBody>
      </p:sp>
      <p:sp>
        <p:nvSpPr>
          <p:cNvPr id="10496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挑战：如何激发学生的学习兴趣，提高课堂参与度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对策：采用多样化的教学方法和手段，如小组讨论、角色扮演等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挑战：如何平衡教师主导和学生主体的关系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对对策：建立平等和谐的师生关系，鼓励学生积极参与课堂讨论和活动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互动式学习在初中教育中的研究</a:t>
            </a:r>
            <a:endParaRPr altLang="en-US" lang="zh-CN"/>
          </a:p>
        </p:txBody>
      </p:sp>
      <p:sp>
        <p:nvSpPr>
          <p:cNvPr id="1049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互动式学习在初中教育中的研究现状</a:t>
            </a:r>
            <a:endParaRPr altLang="en-US" lang="zh-CN"/>
          </a:p>
        </p:txBody>
      </p:sp>
      <p:sp>
        <p:nvSpPr>
          <p:cNvPr id="10497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互动式学习在初中教育中得到了广泛的关注和应用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互动式学习在初中教育中的研究主要集中在课堂互动、在线互动等方面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互动式学习在初中教育中的实践主要涉及教学方法、教学资源等方面的创新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互动式学习在初中教育中的研究和实践仍存在一些挑战和问题，需要进一步探讨和解决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互动式学习在初中教育中的研究方法</a:t>
            </a:r>
            <a:endParaRPr altLang="en-US" lang="zh-CN"/>
          </a:p>
        </p:txBody>
      </p:sp>
      <p:sp>
        <p:nvSpPr>
          <p:cNvPr id="10498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案例分析法：选取典型案例进行分析，深入探讨互动式学习的实践效果。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文献综述法：对相关文献进行梳理和分析，了解研究现状和发展趋势。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问卷调查法：通过问卷调查了解学生的学习需求和教师的教学方法。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实验研究法：通过实验对比传统学习和互动式学习的效果，为研究提供实证支持。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互动式学习在初中教育中的研究成果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培养合作精神：互动式学习有助于培养学生的团队合作精神，增强学生的沟通协调能力。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提高学生参与度：通过互动式学习，学生能够更加积极地参与到课堂学习中，提高学习效果。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促进个性化发展：互动式学习能够根据学生的不同需求和特点，提供个性化的学习方案，促进学生个性化发展。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提高创新能力：在互动式学习中，学生需要主动思考、发现问题并寻找解决方案，这有助于培养学生的创新思维和创新能力。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互动式学习在初中教育中的研究展望</a:t>
            </a:r>
            <a:endParaRPr altLang="en-US" lang="zh-CN"/>
          </a:p>
        </p:txBody>
      </p:sp>
      <p:sp>
        <p:nvSpPr>
          <p:cNvPr id="10499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未来发展方向：结合科技手段，提高互动式学习的效果和效率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研究的重点领域：如何更好地适应不同学生的需求，提高学生的学习动力和兴趣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跨学科合作：加强与其他学科的交流与合作，共同推进互动式学习在初中教育中的研究与实践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评估与改进：建立科学的评估机制，不断优化和改进互动式学习的方式和方法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互动式学习在初中教育中的推广策略</a:t>
            </a:r>
            <a:endParaRPr altLang="en-US" lang="zh-CN"/>
          </a:p>
        </p:txBody>
      </p:sp>
      <p:sp>
        <p:nvSpPr>
          <p:cNvPr id="10500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推广互动式学习的必要性</a:t>
            </a:r>
            <a:endParaRPr altLang="en-US" lang="zh-CN"/>
          </a:p>
        </p:txBody>
      </p:sp>
      <p:sp>
        <p:nvSpPr>
          <p:cNvPr id="10500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提高学生的学习兴趣和参与度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促进教师与学生之间的交流与互动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适应教育改革和发展的需要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培养学生的合作精神和沟通能力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推广互动式学习的策略与措施</a:t>
            </a:r>
            <a:endParaRPr altLang="en-US" lang="zh-CN"/>
          </a:p>
        </p:txBody>
      </p:sp>
      <p:sp>
        <p:nvSpPr>
          <p:cNvPr id="10501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制定推广计划：明确推广目标、时间表和预算，确保推广活动的有序进行。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培训教师：为教师提供互动式学习的培训课程，提高教师的专业素养和教学能力。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开展试点项目：选择部分学校或班级作为试点，探索互动式学习的实施方法和效果，为后续推广提供经验和借鉴。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建立评估机制：制定评估标准和方法，对互动式学习的实施效果进行定期评估，及时发现问题并改进。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推广互动式学习的实施方案</a:t>
            </a:r>
            <a:endParaRPr altLang="en-US" lang="zh-CN"/>
          </a:p>
        </p:txBody>
      </p:sp>
      <p:sp>
        <p:nvSpPr>
          <p:cNvPr id="10502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制定推广计划：确定推广的目标、时间表和预算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培训教师：提供互动式学习的培训课程，提高教师的教学技能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开展试点：选择部分学校或班级作为试点，积累经验并逐步推广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建立评估机制：制定评估标准和方法，对互动式学习的效果进行评估和反馈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推广互动式学习的保障机制</a:t>
            </a:r>
            <a:endParaRPr altLang="en-US" lang="zh-CN"/>
          </a:p>
        </p:txBody>
      </p:sp>
      <p:sp>
        <p:nvSpPr>
          <p:cNvPr id="10503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政策支持：政府出台相关政策，鼓励学校采用互动式学习方式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教师培训：加强对教师的培训，提高教师的互动式教学能力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家长参与：鼓励家长参与互动式学习，形成家校共育的良好氛围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资金投入：增加教育经费，为学校提供必要的硬件和软件支持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4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4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互动式学习在初中教育中能够提高学生的参与度和学习效果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互动式学习有助于培养学生的合作精神和沟通能力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针对不同学科和年级，需要采用适当的互动式学习方法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教师需要转变角色，从单纯的知识传授者转变为引导者和合作者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对初中教育的建议</a:t>
            </a:r>
            <a:endParaRPr altLang="en-US" lang="zh-CN"/>
          </a:p>
        </p:txBody>
      </p:sp>
      <p:sp>
        <p:nvSpPr>
          <p:cNvPr id="10505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提倡互动式学习，提高学生的参与度和兴趣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优化课程设置，注重学生的个性化需求和全面发展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建立科学的评价体系，全面客观地评价学生的学习成果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对未来研究的建议</a:t>
            </a:r>
            <a:endParaRPr altLang="en-US" lang="zh-CN"/>
          </a:p>
        </p:txBody>
      </p:sp>
      <p:sp>
        <p:nvSpPr>
          <p:cNvPr id="1050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进一步探讨互动式学习在初中教育中的影响机制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开展更多实证研究，以检验互动式学习的效果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针对不同学科和年级，制定个性化的互动式学习方案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加强教师培训，提高教师在互动式学习中的引导作用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7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04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6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2024-01-01T09:21:12Z</dcterms:created>
  <dcterms:modified xsi:type="dcterms:W3CDTF">2024-01-01T09:21:12Z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7549c96977ba4f818e16dcf86da0c034_21</vt:lpwstr>
  </property>
</Properties>
</file>