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20" r:id="rId1"/>
    <p:sldMasterId id="2147494057" r:id="rId2"/>
  </p:sldMasterIdLst>
  <p:notesMasterIdLst>
    <p:notesMasterId r:id="rId3"/>
  </p:notesMasterIdLst>
  <p:sldIdLst>
    <p:sldId id="5236" r:id="rId4"/>
    <p:sldId id="5239" r:id="rId5"/>
    <p:sldId id="5242" r:id="rId6"/>
    <p:sldId id="5245" r:id="rId7"/>
    <p:sldId id="5251" r:id="rId9"/>
    <p:sldId id="5254" r:id="rId10"/>
    <p:sldId id="5257" r:id="rId11"/>
    <p:sldId id="5260" r:id="rId12"/>
    <p:sldId id="5266" r:id="rId14"/>
    <p:sldId id="5269" r:id="rId15"/>
    <p:sldId id="5272" r:id="rId16"/>
    <p:sldId id="5275" r:id="rId17"/>
    <p:sldId id="5278" r:id="rId18"/>
    <p:sldId id="5284" r:id="rId20"/>
    <p:sldId id="5287" r:id="rId21"/>
    <p:sldId id="5290" r:id="rId22"/>
    <p:sldId id="5293" r:id="rId23"/>
    <p:sldId id="5299" r:id="rId25"/>
    <p:sldId id="5302" r:id="rId26"/>
    <p:sldId id="5305" r:id="rId27"/>
    <p:sldId id="5308" r:id="rId28"/>
    <p:sldId id="5314" r:id="rId30"/>
    <p:sldId id="5317" r:id="rId31"/>
    <p:sldId id="5320" r:id="rId32"/>
    <p:sldId id="5323" r:id="rId33"/>
    <p:sldId id="5326" r:id="rId34"/>
    <p:sldId id="5332" r:id="rId36"/>
    <p:sldId id="5335" r:id="rId37"/>
    <p:sldId id="5338" r:id="rId38"/>
    <p:sldId id="5341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21" r:id="rId1"/>
    <p:sldLayoutId id="2147494022" r:id="rId2"/>
    <p:sldLayoutId id="2147494023" r:id="rId3"/>
    <p:sldLayoutId id="2147494024" r:id="rId4"/>
    <p:sldLayoutId id="2147494025" r:id="rId5"/>
    <p:sldLayoutId id="2147494026" r:id="rId6"/>
    <p:sldLayoutId id="2147494027" r:id="rId7"/>
    <p:sldLayoutId id="2147494028" r:id="rId8"/>
    <p:sldLayoutId id="2147494029" r:id="rId9"/>
    <p:sldLayoutId id="2147494030" r:id="rId10"/>
    <p:sldLayoutId id="21474940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58" r:id="rId1"/>
    <p:sldLayoutId id="2147494059" r:id="rId2"/>
    <p:sldLayoutId id="2147494060" r:id="rId3"/>
    <p:sldLayoutId id="2147494061" r:id="rId4"/>
    <p:sldLayoutId id="2147494062" r:id="rId5"/>
    <p:sldLayoutId id="2147494063" r:id="rId6"/>
    <p:sldLayoutId id="2147494064" r:id="rId7"/>
    <p:sldLayoutId id="2147494065" r:id="rId8"/>
    <p:sldLayoutId id="2147494066" r:id="rId9"/>
    <p:sldLayoutId id="2147494067" r:id="rId10"/>
    <p:sldLayoutId id="21474940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企业管理的国际市场拓展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国际市场拓展的策略和路径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国际市场拓展的背景和意义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国际市场拓展的实践与案例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国际市场拓展的挑战与机遇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国际市场拓展对企业管理的启示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国际市场拓展的背景和意义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全球化趋势下的市场拓展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全球化趋势下，企业需要拓展国际市场以获取更多商机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国际市场拓展有助于企业提高品牌知名度和竞争力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全球化趋势下，企业需要适应不同国家和地区的文化差异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国际市场拓展有助于企业实现多元化发展，降低经营风险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国际市场对企业管理的要求</a:t>
            </a:r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适应全球化趋势：企业需要具备全球化的视野和思维，以适应国际市场的竞争。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遵守国际法律法规：企业需要遵守不同国家的法律法规，确保合规经营。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建立国际化团队：企业需要建立一支具备跨文化交流能力的国际化团队，以适应不同国家的市场和文化环境。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创新商业模式：企业需要创新商业模式，以适应国际市场的需求和变化。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建立品牌形象：企业需要建立具有国际影响力的品牌形象，提高品牌知名度和美誉度。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拓展国际市场的意义和价值</a:t>
            </a:r>
            <a:endParaRPr altLang="en-US" lang="zh-CN"/>
          </a:p>
        </p:txBody>
      </p:sp>
      <p:sp>
        <p:nvSpPr>
          <p:cNvPr id="10492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拓展国际市场可以促进企业技术创新和产品升级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拓展国际市场可以增加企业收入和市场份额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拓展国际市场可以提升企业品牌知名度和影响力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拓展国际市场可以增强企业的国际竞争力和可持续发展能力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国际市场拓展的策略和路径</a:t>
            </a:r>
            <a:endParaRPr altLang="en-US" dirty="0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市场调研与目标市场选择</a:t>
            </a:r>
            <a:endParaRPr altLang="en-US" lang="zh-CN"/>
          </a:p>
        </p:txBody>
      </p:sp>
      <p:sp>
        <p:nvSpPr>
          <p:cNvPr id="10493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市场调研：了解目标市场的需求、竞争状况、法律法规等信息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进入模式选择：选择合适的进入模式，如直接投资、合资合作等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营销策略制定：根据目标市场的特点，制定相应的营销策略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目标市场选择：根据市场调研结果，选择具有潜力的目标市场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品牌推广与营销策略</a:t>
            </a:r>
            <a:endParaRPr altLang="en-US" lang="zh-CN"/>
          </a:p>
        </p:txBody>
      </p:sp>
      <p:sp>
        <p:nvSpPr>
          <p:cNvPr id="10494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品牌定位：明确品牌在目标市场的定位，包括产品特点、目标客户群体等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营销策略：制定适合目标市场的营销策略，包括产品定价、促销活动、渠道选择等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品牌传播：通过广告、公关、社交媒体等多种渠道进行品牌传播，提高品牌知名度和美誉度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客户关系管理：建立良好的客户关系管理系统，提高客户满意度和忠诚度，促进品牌推广和销售增长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合作伙伴的选择与合作模式</a:t>
            </a:r>
            <a:endParaRPr altLang="en-US" lang="zh-CN"/>
          </a:p>
        </p:txBody>
      </p:sp>
      <p:sp>
        <p:nvSpPr>
          <p:cNvPr id="10494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合作伙伴的选择：评估潜在合作伙伴的信誉、能力、资源等因素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合作协议的签订：明确双方的权利和义务，确保合作顺利进行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合作关系的维护：建立有效的沟通机制，及时解决合作中出现的问题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合作模式：选择合适的合作模式，如合资、战略联盟、OEM等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495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风险识别：识别国际市场拓展中可能面临的风险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应对策略：制定相应的应对策略，降低或消除风险的影响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持续监控：对国际市场拓展过程中的风险进行持续监控，及时调整应对策略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风险评估：对识别出的风险进行评估，确定其可能性和影响程度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国际市场拓展的实践与案例</a:t>
            </a:r>
            <a:endParaRPr altLang="en-US" dirty="0" lang="zh-CN"/>
          </a:p>
        </p:txBody>
      </p:sp>
      <p:sp>
        <p:nvSpPr>
          <p:cNvPr id="1049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成功拓展国际市场的企业案例</a:t>
            </a:r>
            <a:endParaRPr altLang="en-US" lang="zh-CN"/>
          </a:p>
        </p:txBody>
      </p:sp>
      <p:sp>
        <p:nvSpPr>
          <p:cNvPr id="10497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华为：成功进入欧洲市场，通过技术创新和品牌建设实现国际化战略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阿里巴巴：通过电子商务平台的全球化布局，成功拓展国际市场，实现全球化战略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腾讯：通过社交媒体的全球化布局，成功拓展国际市场，实现全球化战略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小米：通过智能手机和智能家居产品的全球化布局，成功拓展国际市场，实现全球化战略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失败拓展国际市场的企业教训</a:t>
            </a:r>
            <a:endParaRPr altLang="en-US" lang="zh-CN"/>
          </a:p>
        </p:txBody>
      </p:sp>
      <p:sp>
        <p:nvSpPr>
          <p:cNvPr id="10497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品牌定位和营销策略不当：企业在拓展国际市场时，应明确自身的品牌定位和营销策略，以吸引目标客户群体。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缺乏市场调研和风险评估：企业在拓展国际市场前，应充分了解目标市场的需求、竞争状况和法律法规，并评估潜在的风险和挑战。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缺乏跨文化沟通和合作能力：企业在拓展国际市场时，应具备跨文化沟通和合作能力，以适应不同文化背景下的商业环境。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缺乏灵活性和适应性：企业在拓展国际市场时，应具备灵活性和适应性，以应对不断变化的市场环境和客户需求。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实践中的经验与教训总结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经验总结：归纳成功的关键要素和策略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成功案例分析：分享国际市场拓展的成功经验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失败案例分析：总结失败的原因和教训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教训总结：提出改进措施和未来发展建议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国际市场拓展的挑战与机遇</a:t>
            </a:r>
            <a:endParaRPr altLang="en-US" dirty="0" lang="zh-CN"/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面临的挑战与困难分析</a:t>
            </a:r>
            <a:endParaRPr altLang="en-US" lang="zh-CN"/>
          </a:p>
        </p:txBody>
      </p:sp>
      <p:sp>
        <p:nvSpPr>
          <p:cNvPr id="1049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竞争压力：国际市场竞争激烈，企业需要面对来自其他企业的竞争压力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语言障碍：不同国家的语言可能影响企业与当地市场的沟通与交流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文化差异：不同国家之间的文化差异可能影响企业管理方式和市场拓展策略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法律法规：不同国家的法律法规可能限制企业在国际市场的拓展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面临的机遇与市场前景展望</a:t>
            </a:r>
            <a:endParaRPr altLang="en-US" lang="zh-CN"/>
          </a:p>
        </p:txBody>
      </p:sp>
      <p:sp>
        <p:nvSpPr>
          <p:cNvPr id="10500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全球化趋势下的市场需求增长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多元化的国际市场机会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技术创新推动市场拓展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应对挑战的策略与方法探讨</a:t>
            </a:r>
            <a:endParaRPr altLang="en-US" lang="zh-CN"/>
          </a:p>
        </p:txBody>
      </p:sp>
      <p:sp>
        <p:nvSpPr>
          <p:cNvPr id="105010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了解目标市场：对目标国际市场进行深入调研，了解当地文化、消费习惯和市场需求。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制定合适的市场策略：根据目标市场的特点，制定有针对性的产品、价格、渠道和促销策略。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建立良好的合作关系：与当地企业或合作伙伴建立良好的关系，共同开拓市场，降低风险。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灵活应对市场变化：关注国际市场的动态变化，及时调整市场策略，保持企业的竞争力。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加强人才培养：培养具有国际视野和跨文化沟通能力的人才，为企业国际市场拓展提供有力支持。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国际市场拓展对企业管理的启示</a:t>
            </a:r>
            <a:endParaRPr altLang="en-US" dirty="0" lang="zh-CN"/>
          </a:p>
        </p:txBody>
      </p:sp>
      <p:sp>
        <p:nvSpPr>
          <p:cNvPr id="10501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对企业战略管理的启示</a:t>
            </a:r>
            <a:endParaRPr altLang="en-US" lang="zh-CN"/>
          </a:p>
        </p:txBody>
      </p:sp>
      <p:sp>
        <p:nvSpPr>
          <p:cNvPr id="10502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制定全球化战略：企业需要制定全球化战略，以适应国际市场的需求和变化。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强化品牌建设：企业需要加强品牌建设，提高品牌知名度和美誉度，以增加在国际市场上的竞争力。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优化供应链管理：企业需要优化供应链管理，确保产品质量和交货期，以满足国际市场的需求。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加强跨文化沟通：企业需要加强跨文化沟通，了解不同文化背景下的客户需求和消费习惯，以更好地满足市场需求。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对企业组织管理的启示</a:t>
            </a:r>
            <a:endParaRPr altLang="en-US" lang="zh-CN"/>
          </a:p>
        </p:txBody>
      </p:sp>
      <p:sp>
        <p:nvSpPr>
          <p:cNvPr id="10503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建立全球化视野：关注国际市场动态，了解不同文化背景下的市场需求和竞争态势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优化组织结构：根据国际市场的特点，调整企业组织结构，提高决策效率和响应速度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强化跨文化沟通：加强与国际合作伙伴的沟通与协作，促进文化交流与融合，降低合作风险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培养国际化人才：重视国际化人才的培养和引进，提高企业员工的跨文化适应能力和创新能力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对企业人力资源管理的启示</a:t>
            </a:r>
            <a:endParaRPr altLang="en-US" lang="zh-CN"/>
          </a:p>
        </p:txBody>
      </p:sp>
      <p:sp>
        <p:nvSpPr>
          <p:cNvPr id="10503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建立全球化人才观：企业需要建立全球化的人才观，积极寻找和吸引具有国际背景和经验的优秀人才，为企业的国际市场拓展提供有力的人才保障。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重视跨文化沟通：在国际市场拓展中，企业需要与不同文化背景的员工进行沟通，因此需要重视跨文化沟通技巧和能力的培养。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培训和发展员工：企业需要重视员工的培训和发展，提高员工的跨文化适应能力和工作能力，为企业的国际市场拓展提供稳定的人力资源支持。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建立激励机制：企业需要建立合理的激励机制，鼓励员工积极参与国际市场拓展，提高员工的工作积极性和效率。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对企业文化建设的启示</a:t>
            </a:r>
            <a:endParaRPr altLang="en-US" lang="zh-CN"/>
          </a:p>
        </p:txBody>
      </p:sp>
      <p:sp>
        <p:nvSpPr>
          <p:cNvPr id="10504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国际化视野：培养企业员工的全球观念，增强对不同文化的理解和包容。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跨文化沟通：加强企业内部和外部的沟通，建立有效的跨文化沟通机制，以减少文化冲突。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品牌形象：注重品牌形象的塑造，通过国际化拓展提升企业品牌知名度和美誉度。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社会责任：积极履行社会责任，关注环保、公益等方面，树立企业的良好形象。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未来国际市场拓展的趋势与展望</a:t>
            </a:r>
            <a:endParaRPr altLang="en-US" dirty="0" lang="zh-CN"/>
          </a:p>
        </p:txBody>
      </p:sp>
      <p:sp>
        <p:nvSpPr>
          <p:cNvPr id="10504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未来国际市场的趋势分析</a:t>
            </a:r>
            <a:endParaRPr altLang="en-US" lang="zh-CN"/>
          </a:p>
        </p:txBody>
      </p:sp>
      <p:sp>
        <p:nvSpPr>
          <p:cNvPr id="10505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全球化趋势：随着全球化的加速，企业需要关注全球市场的发展趋势，制定全球化战略，以拓展国际市场。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技术创新：随着科技的不断进步，企业需要关注技术创新，利用先进技术提高产品质量和降低成本，以增强国际市场的竞争力。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绿色环保趋势：随着环保意识的提高，企业需要关注环保问题，推广绿色生产，以符合国际市场的环保要求。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多元化市场趋势：企业需要关注不同市场的文化差异和消费需求，制定多元化的市场策略，以满足不同市场的需求。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企业未来拓展的方向与重点</a:t>
            </a:r>
            <a:endParaRPr altLang="en-US" lang="zh-CN"/>
          </a:p>
        </p:txBody>
      </p:sp>
      <p:sp>
        <p:nvSpPr>
          <p:cNvPr id="10506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拓展方向：多元化市场拓展，包括地域、行业和产品等方面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拓展重点：加强品牌建设，提高品牌知名度和美誉度；加强技术创新，提高产品竞争力和附加值；加强人才培养和引进，提高企业综合素质和国际化水平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拓展策略：制定科学合理的市场拓展计划和策略，加强市场调研和分析，了解市场需求和竞争态势；加强与合作伙伴的沟通和协作，共同开拓市场；加强风险管理和应对能力，确保企业稳健发展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前景：随着全球化的加速推进和市场竞争的日益激烈，企业未来拓展的趋势将更加多元化和复杂化。企业需要不断创新和完善自身的管理模式和经营策略，以适应不断变化的市场需求和竞争环境。同时，企业也需要加强与国际市场的交流和合作，共同推动全球经济的发展和繁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未来拓展的机遇与挑战预测</a:t>
            </a:r>
            <a:endParaRPr altLang="en-US" lang="zh-CN"/>
          </a:p>
        </p:txBody>
      </p:sp>
      <p:sp>
        <p:nvSpPr>
          <p:cNvPr id="10506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挑战：文化差异，法律法规限制，国际贸易摩擦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机遇：新兴市场的崛起，全球化趋势的推动，技术创新的发展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应对策略：加强跨文化交流，了解当地法律法规，积极应对国际贸易变化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未来展望：拓展国际市场，提高品牌影响力，实现可持续发展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5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8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2023-12-19T14:38:30Z</dcterms:created>
  <dcterms:modified xsi:type="dcterms:W3CDTF">2023-12-19T14:38:30Z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61090e089f34481e8e36a3af60b0f77c_21</vt:lpwstr>
  </property>
</Properties>
</file>