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ableStyles" Target="tableStyles.xml"/><Relationship Id="rId29" Type="http://schemas.openxmlformats.org/officeDocument/2006/relationships/tags" Target="tags/tag40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tags" Target="../tags/tag73.xml"/><Relationship Id="rId13" Type="http://schemas.openxmlformats.org/officeDocument/2006/relationships/tags" Target="../tags/tag74.xml"/><Relationship Id="rId14" Type="http://schemas.openxmlformats.org/officeDocument/2006/relationships/tags" Target="../tags/tag75.xml"/><Relationship Id="rId15" Type="http://schemas.openxmlformats.org/officeDocument/2006/relationships/tags" Target="../tags/tag76.xml"/><Relationship Id="rId16" Type="http://schemas.openxmlformats.org/officeDocument/2006/relationships/tags" Target="../tags/tag77.xml"/><Relationship Id="rId17" Type="http://schemas.openxmlformats.org/officeDocument/2006/relationships/tags" Target="../tags/tag78.xml"/><Relationship Id="rId18" Type="http://schemas.openxmlformats.org/officeDocument/2006/relationships/tags" Target="../tags/tag79.xml"/><Relationship Id="rId19" Type="http://schemas.openxmlformats.org/officeDocument/2006/relationships/tags" Target="../tags/tag80.xml"/><Relationship Id="rId20" Type="http://schemas.openxmlformats.org/officeDocument/2006/relationships/tags" Target="../tags/tag81.xml"/><Relationship Id="rId21" Type="http://schemas.openxmlformats.org/officeDocument/2006/relationships/tags" Target="../tags/tag82.xml"/><Relationship Id="rId22" Type="http://schemas.openxmlformats.org/officeDocument/2006/relationships/tags" Target="../tags/tag83.xml"/><Relationship Id="rId23" Type="http://schemas.openxmlformats.org/officeDocument/2006/relationships/tags" Target="../tags/tag84.xml"/><Relationship Id="rId24" Type="http://schemas.openxmlformats.org/officeDocument/2006/relationships/tags" Target="../tags/tag85.xml"/><Relationship Id="rId25" Type="http://schemas.openxmlformats.org/officeDocument/2006/relationships/tags" Target="../tags/tag86.xml"/><Relationship Id="rId26" Type="http://schemas.openxmlformats.org/officeDocument/2006/relationships/tags" Target="../tags/tag87.xml"/><Relationship Id="rId27" Type="http://schemas.openxmlformats.org/officeDocument/2006/relationships/tags" Target="../tags/tag88.xml"/><Relationship Id="rId28" Type="http://schemas.openxmlformats.org/officeDocument/2006/relationships/tags" Target="../tags/tag89.xml"/><Relationship Id="rId29" Type="http://schemas.openxmlformats.org/officeDocument/2006/relationships/tags" Target="../tags/tag90.xml"/><Relationship Id="rId30" Type="http://schemas.openxmlformats.org/officeDocument/2006/relationships/tags" Target="../tags/tag9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tags" Target="../tags/tag187.xml"/><Relationship Id="rId22" Type="http://schemas.openxmlformats.org/officeDocument/2006/relationships/tags" Target="../tags/tag18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2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3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4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5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6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7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7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8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9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20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 dirty="0"/>
            </a:p>
            <a:p>
              <a:pPr algn="ctr"/>
              <a:endParaRPr lang="zh-CN" altLang="en-US" dirty="0"/>
            </a:p>
          </p:txBody>
        </p:sp>
        <p:sp>
          <p:nvSpPr>
            <p:cNvPr id="36" name="任意多边形: 形状 35"/>
            <p:cNvSpPr/>
            <p:nvPr>
              <p:custDataLst>
                <p:tags r:id="rId21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 dirty="0"/>
            </a:p>
            <a:p>
              <a:pPr algn="ctr"/>
              <a:endParaRPr lang="zh-CN" altLang="en-US" dirty="0"/>
            </a:p>
          </p:txBody>
        </p:sp>
        <p:sp>
          <p:nvSpPr>
            <p:cNvPr id="37" name="任意多边形: 形状 36"/>
            <p:cNvSpPr/>
            <p:nvPr>
              <p:custDataLst>
                <p:tags r:id="rId22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 dirty="0"/>
            </a:p>
            <a:p>
              <a:pPr algn="ctr"/>
              <a:endParaRPr lang="zh-CN" altLang="en-US" dirty="0"/>
            </a:p>
          </p:txBody>
        </p:sp>
        <p:sp>
          <p:nvSpPr>
            <p:cNvPr id="38" name="任意多边形: 形状 37"/>
            <p:cNvSpPr/>
            <p:nvPr>
              <p:custDataLst>
                <p:tags r:id="rId23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 dirty="0"/>
            </a:p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4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 dirty="0"/>
              <a:t>单击此处编辑母版</a:t>
            </a:r>
            <a:br>
              <a:rPr lang="en-US" altLang="zh-CN" dirty="0"/>
            </a:br>
            <a:r>
              <a:rPr lang="zh-CN" altLang="en-US" dirty="0"/>
              <a:t>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8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9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30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3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4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3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4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3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4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5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副标题</a:t>
            </a:r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2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3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4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5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7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8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9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10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1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dirty="0"/>
              <a:t>单击编辑母版标题样式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23" name="椭圆 22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10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1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2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30" name="任意多边形: 形状 29"/>
          <p:cNvSpPr/>
          <p:nvPr userDrawn="1">
            <p:custDataLst>
              <p:tags r:id="rId13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31" name="任意多边形: 形状 30"/>
          <p:cNvSpPr/>
          <p:nvPr userDrawn="1">
            <p:custDataLst>
              <p:tags r:id="rId14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32" name="任意多边形: 形状 31"/>
          <p:cNvSpPr/>
          <p:nvPr userDrawn="1">
            <p:custDataLst>
              <p:tags r:id="rId15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2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tags" Target="../tags/tag236.xml"/><Relationship Id="rId22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 dirty="0"/>
              <a:t>初中双减政策对家庭教育的影响研究</a:t>
            </a:r>
            <a:endParaRPr lang="zh-CN" altLang="en-US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 dirty="0"/>
              <a:t>YOUR LOGO</a:t>
            </a:r>
            <a:endParaRPr lang="zh-CN" altLang="en-US" dirty="0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 dirty="0"/>
              <a:t>汇报时间：</a:t>
            </a:r>
            <a:r>
              <a:rPr lang="en-US" altLang="zh-CN" dirty="0"/>
              <a:t>20XX/XX/XX</a:t>
            </a:r>
            <a:endParaRPr lang="en-US" altLang="zh-CN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序号"/>
          <p:cNvSpPr txBox="1"/>
          <p:nvPr>
            <p:custDataLst>
              <p:tags r:id="rId1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2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4"/>
                </a:solidFill>
                <a:latin typeface="+mj-ea"/>
                <a:ea typeface="+mj-ea"/>
              </a:rPr>
              <a:t>双减政策的背景和目的</a:t>
            </a:r>
            <a:endParaRPr lang="zh-CN" altLang="en-US" sz="2800" b="1" spc="3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3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4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4"/>
                </a:solidFill>
                <a:latin typeface="+mj-ea"/>
                <a:ea typeface="+mj-ea"/>
              </a:rPr>
              <a:t>双减政策对家庭教育的具体影响</a:t>
            </a:r>
            <a:endParaRPr lang="zh-CN" altLang="en-US" sz="2800" b="1" spc="3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5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6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4"/>
                </a:solidFill>
                <a:latin typeface="+mj-ea"/>
                <a:ea typeface="+mj-ea"/>
              </a:rPr>
              <a:t>双减政策下家庭教育的应对策略</a:t>
            </a:r>
            <a:endParaRPr lang="zh-CN" altLang="en-US" sz="2800" b="1" spc="3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7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8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4"/>
                </a:solidFill>
                <a:latin typeface="+mj-ea"/>
                <a:ea typeface="+mj-ea"/>
              </a:rPr>
              <a:t>双减政策实施中存在的问题和挑战</a:t>
            </a:r>
            <a:endParaRPr lang="zh-CN" altLang="en-US" sz="2800" b="1" spc="3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 dirty="0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1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2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4"/>
                </a:solidFill>
                <a:latin typeface="+mj-ea"/>
                <a:ea typeface="+mj-ea"/>
              </a:rPr>
              <a:t>完善双减政策的建议和展望</a:t>
            </a:r>
            <a:endParaRPr lang="zh-CN" altLang="en-US" sz="2800" b="1" spc="3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 dirty="0"/>
              <a:t>双减政策的背景和目的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 dirty="0"/>
              <a:t>PART ONE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双减政策的出台背景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促进教育公平和均衡发展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培养全面发展的人才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降低家庭教育支出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双减政策的目标和意义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推进教育公平，提高教育质量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深化教育改革，推动教育现代化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培养创新精神和实践能力，促进学生个性化发展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 dirty="0"/>
              <a:t>双减政策对家庭教育的具体影响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 dirty="0"/>
              <a:t>PART TWO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减轻家庭作业负担的影响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提高自主学习能力：家庭作业的减少，让学生有更多时间自主安排学习，培养其自主学习能力。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减少作业量：双减政策下，学校减少家庭作业的布置，减轻了学生的学业负担。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促进亲子关系：家庭作业的减少，让学生有更多时间与家长互动，增进亲子关系。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减轻家长辅导压力：双减政策下，家庭作业的减少，减轻了家长辅导孩子的压力。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减少考试压力对家庭教育的影响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减轻学业负担：减少考试压力有助于降低学生的学习压力，减少家庭作业量，让家庭生活更加和谐。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提高家庭教育质量：减轻考试压力可以让学生有更多时间参与家庭活动，增强家庭成员之间的互动和沟通。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培养全面发展：减少考试压力可以让学生有更多时间去发展自己的兴趣爱好和特长，促进全面发展。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增强学生自信心：减轻考试压力可以让学生更加自信，减少焦虑和压力，有利于学生的心理健康。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促进学生的全面发展对家庭教育的影响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提升学生自主能力，培养责任感和自信心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减轻学业压力，促进学生身心健康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增加学生课外活动时间，培养兴趣爱好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促进家长与孩子的互动，增强家庭关系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 dirty="0"/>
              <a:t>双减政策下家庭教育的应对策略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 dirty="0"/>
              <a:t>PART THREE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家长如何引导孩子合理安排时间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制定学习计划：帮助孩子制定每日学习计划，确保完成学校作业和自主学习任务。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培养兴趣爱好：鼓励孩子发展兴趣爱好，提高综合素质，平衡学习与娱乐。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建立良好习惯：培养孩子良好的学习习惯和时间管理能力，如定时复习、合理规划作息时间等。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沟通与陪伴：加强与孩子的沟通，了解其学习情况和心理需求，给予支持和鼓励。</a:t>
            </a:r>
            <a:endParaRPr lang="zh-CN" altLang="en-US" sz="16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家长如何提高孩子的自主学习能力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制定学习计划：帮助孩子制定合理的学习计划，明确学习目标，规划学习时间。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激发学习兴趣：通过多样化的学习方式，如阅读、实验、观察等，激发孩子对知识的兴趣和好奇心。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培养学习习惯：督促孩子养成良好的学习习惯，如定时复习、独立完成作业等，提高学习效率。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引导自我反思：鼓励孩子对自己的学习进行反思和总结，发现不足并及时改进。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家长如何与学校合作共同促进孩子发展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关注孩子个性化发展：家长和老师应关注孩子的个性化需求，根据孩子的兴趣、特长制定个性化的教育方案。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建立有效的沟通机制：家长和学校应定期交流，了解孩子在学校的表现和需求，共同制定教育计划。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参与学校教育活动：家长可以积极参与学校的课外活动、家长会等，与老师、学校领导面对面交流，为孩子的成长提供更多支持。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共同培养孩子的良好习惯：家长和老师应共同培养孩子的良好学习习惯、生活习惯等，帮助孩子树立正确的价值观和人生观。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 dirty="0"/>
              <a:t>双减政策实施中存在的问题和挑战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 dirty="0"/>
              <a:t>PART FOUR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家庭教育负担不减反增的问题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家长对孩子的期望值过高，过度追求成绩和升学率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家庭作业量未得到有效控制，家长辅导负担重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课外辅导班和兴趣班过多，家长难以选择和平衡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家庭教育观念和方法不科学，缺乏专业指导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学校减负后教育质量如何保障的问题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缺乏有效的教育评估机制：双减政策实施后，学校和教师面临更大的压力，需要更加注重学生的个性化发展，但缺乏有效的评估机制来衡量教育质量。</a:t>
            </a: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教师专业素养参差不齐：双减政策对教师的专业素养提出了更高的要求，但不同地区、不同学校的教师水平存在差异，难以保证教育质量的稳定。</a:t>
            </a: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学生自主学习能力不足：双减政策减轻了学生的课业负担，但同时也减少了学生的学习时间和学习内容，可能导致学生自主学习能力不足，影响教育质量。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家庭教育缺失：双减政策实施后，学生的课余时间增多，家庭教育的重要性更加凸显。然而，部分家庭可能缺乏有效的教育方法和资源，影响学生的全面发展。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如何平衡减轻负担和提高教学质量的关系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优化课程设置，精选教学内容，注重培养学生的学习能力和综合素质。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创新教学方式，利用信息技术手段，提高课堂教学效果和学生学习兴趣。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加强教师培训，提高教师的教学水平和专业素养，为教学质量提供保障。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建立科学评价体系，注重过程评价和学生个体差异评价，激发学生的学习动力和创造力。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 dirty="0"/>
              <a:t>完善双减政策的建议和展望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 dirty="0"/>
              <a:t>PART FIVE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完善相关政策法规，保障双减政策的实施效果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加大对违规行为的处罚力度，提高违法成本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制定具体的实施细则和监督机制，确保政策的有效执行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建立政策评估机制，定期对双减政策的效果进行评估和调整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加强政策宣传和培训，提高家长和学校的政策意识和执行力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加强学校和家庭之间的沟通与合作，形成教育合力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建立有效的沟通渠道，加强学校与家庭之间的信息交流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组织家长参与学校的教育教学活动，促进家校共育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建立家庭教育指导体系，提高家长的教育素养和家庭教育能力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鼓励社会力量参与家庭教育，形成多元化的教育合力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鼓励社会力量参与，丰富教育资源供给，满足学生多样化需求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"/>
            </p:custDataLst>
          </p:nvPr>
        </p:nvSpPr>
        <p:spPr>
          <a:xfrm>
            <a:off x="838200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841886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1082706" y="2367855"/>
            <a:ext cx="2815535" cy="3062518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鼓励社会力量参与：引导和鼓励企业、社会组织和个人参与教育资源的供给，提供更多样化的教育服务。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>
            <a:off x="4443742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4447428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4688862" y="2367855"/>
            <a:ext cx="2814798" cy="306385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丰富教育资源供给：通过政策引导、资金支持等方式，增加优质教育资源的供给，提高教育质量。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8049898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8052969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8295018" y="2367855"/>
            <a:ext cx="2814798" cy="3063858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满足学生多样化需求：关注学生的个性化需求，提供多样化的教育服务，满足不同学生的发展需要。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lstStyle/>
          <a:p>
            <a:r>
              <a:rPr lang="en-US" altLang="zh-CN" dirty="0"/>
              <a:t>THANK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endParaRPr lang="zh-CN" altLang="en-US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lstStyle/>
          <a:p>
            <a:r>
              <a:rPr lang="en-US" altLang="zh-CN" dirty="0"/>
              <a:t>YOUR</a:t>
            </a:r>
            <a:r>
              <a:rPr lang="zh-CN" altLang="en-US" dirty="0"/>
              <a:t> 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lstStyle/>
          <a:p>
            <a:r>
              <a:rPr lang="zh-CN" altLang="en-US" dirty="0"/>
              <a:t>汇报时间：</a:t>
            </a:r>
            <a:r>
              <a:rPr lang="en-US" altLang="zh-CN" dirty="0"/>
              <a:t>20XX/XX/XX</a:t>
            </a:r>
            <a:endParaRPr lang="en-US" altLang="zh-CN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TYPE" val="f"/>
  <p:tag name="KSO_WM_UNIT_INDEX" val="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TYPE" val="f"/>
  <p:tag name="KSO_WM_UNIT_INDEX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&#10;标题内容"/>
</p:tagLst>
</file>

<file path=ppt/tags/tag196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97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98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99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5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5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8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5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5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8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5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5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8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5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5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8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5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  <p:tag name="KSO_WM_UNIT_TEXT_FILL_FORE_SCHEMECOLOR_INDEX" val="2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5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  <p:tag name="KSO_WM_UNIT_TEXT_FILL_FORE_SCHEMECOLOR_INDEX" val="2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5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5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8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SLIDE_ID" val="custom2023097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21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25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9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TEMPLATE_CATEGORY" val="custom"/>
  <p:tag name="KSO_WM_TEMPLATE_INDEX" val="20230979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327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367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TEMPLATE_CATEGORY" val="custom"/>
  <p:tag name="KSO_WM_TEMPLATE_INDEX" val="20230979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2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2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2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2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2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2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2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2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2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ags/tag403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2341</Words>
  <Application>WPS 演示</Application>
  <PresentationFormat>宽屏</PresentationFormat>
  <Paragraphs>214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Office 主题​​</vt:lpstr>
      <vt:lpstr>初中双减政策对家庭教育的影响研究</vt:lpstr>
      <vt:lpstr>目录</vt:lpstr>
      <vt:lpstr>双减政策的背景和目的</vt:lpstr>
      <vt:lpstr>双减政策的出台背景</vt:lpstr>
      <vt:lpstr>双减政策的目标和意义</vt:lpstr>
      <vt:lpstr>双减政策对家庭教育的具体影响</vt:lpstr>
      <vt:lpstr>减轻家庭作业负担的影响</vt:lpstr>
      <vt:lpstr>减少考试压力对家庭教育的影响</vt:lpstr>
      <vt:lpstr>促进学生的全面发展对家庭教育的影响</vt:lpstr>
      <vt:lpstr>双减政策下家庭教育的应对策略</vt:lpstr>
      <vt:lpstr>家长如何引导孩子合理安排时间</vt:lpstr>
      <vt:lpstr>家长如何提高孩子的自主学习能力</vt:lpstr>
      <vt:lpstr>家长如何与学校合作共同促进孩子发展</vt:lpstr>
      <vt:lpstr>双减政策实施中存在的问题和挑战</vt:lpstr>
      <vt:lpstr>家庭教育负担不减反增的问题</vt:lpstr>
      <vt:lpstr>学校减负后教育质量如何保障的问题</vt:lpstr>
      <vt:lpstr>如何平衡减轻负担和提高教学质量的关系</vt:lpstr>
      <vt:lpstr>完善双减政策的建议和展望</vt:lpstr>
      <vt:lpstr>完善相关政策法规，保障双减政策的实施效果</vt:lpstr>
      <vt:lpstr>加强学校和家庭之间的沟通与合作，形成教育合力</vt:lpstr>
      <vt:lpstr>鼓励社会力量参与，丰富教育资源供给，满足学生多样化需求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2023-12-29T07:06:21Z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3C04947270EB46579B1338CC7A849632_11</vt:lpwstr>
  </property>
</Properties>
</file>