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4.svg" ContentType="image/svg+xml"/>
  <Override PartName="/ppt/media/image16.svg" ContentType="image/svg+xml"/>
  <Override PartName="/ppt/media/image18.svg" ContentType="image/svg+xml"/>
  <Override PartName="/ppt/media/image3.svg" ContentType="image/svg+xml"/>
  <Override PartName="/ppt/media/image5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117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4.xml"/><Relationship Id="rId7" Type="http://schemas.openxmlformats.org/officeDocument/2006/relationships/image" Target="../media/image3.svg"/><Relationship Id="rId6" Type="http://schemas.openxmlformats.org/officeDocument/2006/relationships/image" Target="../media/image2.png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5" Type="http://schemas.openxmlformats.org/officeDocument/2006/relationships/tags" Target="../tags/tag15.xml"/><Relationship Id="rId24" Type="http://schemas.openxmlformats.org/officeDocument/2006/relationships/tags" Target="../tags/tag14.xml"/><Relationship Id="rId23" Type="http://schemas.openxmlformats.org/officeDocument/2006/relationships/tags" Target="../tags/tag13.xml"/><Relationship Id="rId22" Type="http://schemas.openxmlformats.org/officeDocument/2006/relationships/tags" Target="../tags/tag12.xml"/><Relationship Id="rId21" Type="http://schemas.openxmlformats.org/officeDocument/2006/relationships/tags" Target="../tags/tag11.xml"/><Relationship Id="rId20" Type="http://schemas.openxmlformats.org/officeDocument/2006/relationships/tags" Target="../tags/tag10.xml"/><Relationship Id="rId2" Type="http://schemas.openxmlformats.org/officeDocument/2006/relationships/tags" Target="../tags/tag1.xml"/><Relationship Id="rId19" Type="http://schemas.openxmlformats.org/officeDocument/2006/relationships/tags" Target="../tags/tag9.xml"/><Relationship Id="rId18" Type="http://schemas.openxmlformats.org/officeDocument/2006/relationships/image" Target="../media/image9.png"/><Relationship Id="rId17" Type="http://schemas.openxmlformats.org/officeDocument/2006/relationships/tags" Target="../tags/tag8.xml"/><Relationship Id="rId16" Type="http://schemas.openxmlformats.org/officeDocument/2006/relationships/image" Target="../media/image8.png"/><Relationship Id="rId15" Type="http://schemas.openxmlformats.org/officeDocument/2006/relationships/tags" Target="../tags/tag7.xml"/><Relationship Id="rId14" Type="http://schemas.openxmlformats.org/officeDocument/2006/relationships/image" Target="../media/image7.png"/><Relationship Id="rId13" Type="http://schemas.openxmlformats.org/officeDocument/2006/relationships/tags" Target="../tags/tag6.xml"/><Relationship Id="rId12" Type="http://schemas.openxmlformats.org/officeDocument/2006/relationships/image" Target="../media/image6.png"/><Relationship Id="rId11" Type="http://schemas.openxmlformats.org/officeDocument/2006/relationships/tags" Target="../tags/tag5.xml"/><Relationship Id="rId10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image" Target="../media/image11.png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image" Target="../media/image10.png"/><Relationship Id="rId2" Type="http://schemas.openxmlformats.org/officeDocument/2006/relationships/tags" Target="../tags/tag21.xml"/><Relationship Id="rId14" Type="http://schemas.openxmlformats.org/officeDocument/2006/relationships/image" Target="../media/image7.png"/><Relationship Id="rId13" Type="http://schemas.openxmlformats.org/officeDocument/2006/relationships/tags" Target="../tags/tag29.xml"/><Relationship Id="rId12" Type="http://schemas.openxmlformats.org/officeDocument/2006/relationships/image" Target="../media/image9.png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0" Type="http://schemas.openxmlformats.org/officeDocument/2006/relationships/tags" Target="../tags/tag41.xml"/><Relationship Id="rId2" Type="http://schemas.openxmlformats.org/officeDocument/2006/relationships/tags" Target="../tags/tag30.xml"/><Relationship Id="rId19" Type="http://schemas.openxmlformats.org/officeDocument/2006/relationships/image" Target="../media/image9.png"/><Relationship Id="rId18" Type="http://schemas.openxmlformats.org/officeDocument/2006/relationships/tags" Target="../tags/tag40.xml"/><Relationship Id="rId17" Type="http://schemas.openxmlformats.org/officeDocument/2006/relationships/image" Target="../media/image10.png"/><Relationship Id="rId16" Type="http://schemas.openxmlformats.org/officeDocument/2006/relationships/tags" Target="../tags/tag39.xml"/><Relationship Id="rId15" Type="http://schemas.openxmlformats.org/officeDocument/2006/relationships/image" Target="../media/image16.svg"/><Relationship Id="rId14" Type="http://schemas.openxmlformats.org/officeDocument/2006/relationships/image" Target="../media/image15.png"/><Relationship Id="rId13" Type="http://schemas.openxmlformats.org/officeDocument/2006/relationships/tags" Target="../tags/tag38.xml"/><Relationship Id="rId12" Type="http://schemas.openxmlformats.org/officeDocument/2006/relationships/image" Target="../media/image14.svg"/><Relationship Id="rId11" Type="http://schemas.openxmlformats.org/officeDocument/2006/relationships/image" Target="../media/image13.png"/><Relationship Id="rId10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77.xml"/><Relationship Id="rId7" Type="http://schemas.openxmlformats.org/officeDocument/2006/relationships/image" Target="../media/image1.png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3" Type="http://schemas.openxmlformats.org/officeDocument/2006/relationships/tags" Target="../tags/tag84.xml"/><Relationship Id="rId22" Type="http://schemas.openxmlformats.org/officeDocument/2006/relationships/tags" Target="../tags/tag83.xml"/><Relationship Id="rId21" Type="http://schemas.openxmlformats.org/officeDocument/2006/relationships/image" Target="../media/image18.svg"/><Relationship Id="rId20" Type="http://schemas.openxmlformats.org/officeDocument/2006/relationships/image" Target="../media/image17.png"/><Relationship Id="rId2" Type="http://schemas.openxmlformats.org/officeDocument/2006/relationships/tags" Target="../tags/tag72.xml"/><Relationship Id="rId19" Type="http://schemas.openxmlformats.org/officeDocument/2006/relationships/tags" Target="../tags/tag82.xml"/><Relationship Id="rId18" Type="http://schemas.openxmlformats.org/officeDocument/2006/relationships/image" Target="../media/image9.png"/><Relationship Id="rId17" Type="http://schemas.openxmlformats.org/officeDocument/2006/relationships/tags" Target="../tags/tag81.xml"/><Relationship Id="rId16" Type="http://schemas.openxmlformats.org/officeDocument/2006/relationships/image" Target="../media/image8.png"/><Relationship Id="rId15" Type="http://schemas.openxmlformats.org/officeDocument/2006/relationships/tags" Target="../tags/tag80.xml"/><Relationship Id="rId14" Type="http://schemas.openxmlformats.org/officeDocument/2006/relationships/image" Target="../media/image7.png"/><Relationship Id="rId13" Type="http://schemas.openxmlformats.org/officeDocument/2006/relationships/tags" Target="../tags/tag79.xml"/><Relationship Id="rId12" Type="http://schemas.openxmlformats.org/officeDocument/2006/relationships/image" Target="../media/image6.png"/><Relationship Id="rId11" Type="http://schemas.openxmlformats.org/officeDocument/2006/relationships/tags" Target="../tags/tag78.xml"/><Relationship Id="rId10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 rot="1080000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>
                  <a:alpha val="2000"/>
                </a:schemeClr>
              </a:gs>
              <a:gs pos="76000">
                <a:schemeClr val="accent4">
                  <a:alpha val="13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4746625"/>
            <a:ext cx="12192000" cy="2111375"/>
          </a:xfrm>
          <a:custGeom>
            <a:avLst/>
            <a:gdLst>
              <a:gd name="connsiteX0" fmla="*/ 0 w 12192000"/>
              <a:gd name="connsiteY0" fmla="*/ 0 h 2111380"/>
              <a:gd name="connsiteX1" fmla="*/ 12192000 w 12192000"/>
              <a:gd name="connsiteY1" fmla="*/ 0 h 2111380"/>
              <a:gd name="connsiteX2" fmla="*/ 12192000 w 12192000"/>
              <a:gd name="connsiteY2" fmla="*/ 2111380 h 2111380"/>
              <a:gd name="connsiteX3" fmla="*/ 0 w 12192000"/>
              <a:gd name="connsiteY3" fmla="*/ 2111380 h 211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111380">
                <a:moveTo>
                  <a:pt x="0" y="0"/>
                </a:moveTo>
                <a:lnTo>
                  <a:pt x="12192000" y="0"/>
                </a:lnTo>
                <a:lnTo>
                  <a:pt x="12192000" y="2111380"/>
                </a:lnTo>
                <a:lnTo>
                  <a:pt x="0" y="2111380"/>
                </a:lnTo>
                <a:close/>
              </a:path>
            </a:pathLst>
          </a:custGeom>
        </p:spPr>
      </p:pic>
      <p:pic>
        <p:nvPicPr>
          <p:cNvPr id="20" name="图形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85610" y="3250565"/>
            <a:ext cx="3997960" cy="3023235"/>
          </a:xfrm>
          <a:prstGeom prst="rect">
            <a:avLst/>
          </a:prstGeom>
        </p:spPr>
      </p:pic>
      <p:pic>
        <p:nvPicPr>
          <p:cNvPr id="21" name="图形 2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62125" y="5757545"/>
            <a:ext cx="8667750" cy="110045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5017770"/>
            <a:ext cx="6097270" cy="1840230"/>
          </a:xfrm>
          <a:custGeom>
            <a:avLst/>
            <a:gdLst>
              <a:gd name="connsiteX0" fmla="*/ 0 w 6097071"/>
              <a:gd name="connsiteY0" fmla="*/ 0 h 1840076"/>
              <a:gd name="connsiteX1" fmla="*/ 6097071 w 6097071"/>
              <a:gd name="connsiteY1" fmla="*/ 0 h 1840076"/>
              <a:gd name="connsiteX2" fmla="*/ 6097071 w 6097071"/>
              <a:gd name="connsiteY2" fmla="*/ 1840076 h 1840076"/>
              <a:gd name="connsiteX3" fmla="*/ 0 w 6097071"/>
              <a:gd name="connsiteY3" fmla="*/ 1840076 h 1840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7071" h="1840076">
                <a:moveTo>
                  <a:pt x="0" y="0"/>
                </a:moveTo>
                <a:lnTo>
                  <a:pt x="6097071" y="0"/>
                </a:lnTo>
                <a:lnTo>
                  <a:pt x="6097071" y="1840076"/>
                </a:lnTo>
                <a:lnTo>
                  <a:pt x="0" y="1840076"/>
                </a:ln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/>
          <a:stretch>
            <a:fillRect/>
          </a:stretch>
        </p:blipFill>
        <p:spPr>
          <a:xfrm>
            <a:off x="6936740" y="0"/>
            <a:ext cx="5255260" cy="6272530"/>
          </a:xfrm>
          <a:custGeom>
            <a:avLst/>
            <a:gdLst>
              <a:gd name="connsiteX0" fmla="*/ 0 w 5255480"/>
              <a:gd name="connsiteY0" fmla="*/ 0 h 6272837"/>
              <a:gd name="connsiteX1" fmla="*/ 5255480 w 5255480"/>
              <a:gd name="connsiteY1" fmla="*/ 0 h 6272837"/>
              <a:gd name="connsiteX2" fmla="*/ 5255480 w 5255480"/>
              <a:gd name="connsiteY2" fmla="*/ 6272837 h 6272837"/>
              <a:gd name="connsiteX3" fmla="*/ 0 w 5255480"/>
              <a:gd name="connsiteY3" fmla="*/ 6272837 h 627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5480" h="6272837">
                <a:moveTo>
                  <a:pt x="0" y="0"/>
                </a:moveTo>
                <a:lnTo>
                  <a:pt x="5255480" y="0"/>
                </a:lnTo>
                <a:lnTo>
                  <a:pt x="5255480" y="6272837"/>
                </a:lnTo>
                <a:lnTo>
                  <a:pt x="0" y="6272837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8077200" y="5206365"/>
            <a:ext cx="4114800" cy="1651635"/>
          </a:xfrm>
          <a:custGeom>
            <a:avLst/>
            <a:gdLst>
              <a:gd name="connsiteX0" fmla="*/ 0 w 4114498"/>
              <a:gd name="connsiteY0" fmla="*/ 0 h 1651737"/>
              <a:gd name="connsiteX1" fmla="*/ 4114498 w 4114498"/>
              <a:gd name="connsiteY1" fmla="*/ 0 h 1651737"/>
              <a:gd name="connsiteX2" fmla="*/ 4114498 w 4114498"/>
              <a:gd name="connsiteY2" fmla="*/ 1651737 h 1651737"/>
              <a:gd name="connsiteX3" fmla="*/ 0 w 4114498"/>
              <a:gd name="connsiteY3" fmla="*/ 1651737 h 1651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498" h="1651737">
                <a:moveTo>
                  <a:pt x="0" y="0"/>
                </a:moveTo>
                <a:lnTo>
                  <a:pt x="4114498" y="0"/>
                </a:lnTo>
                <a:lnTo>
                  <a:pt x="4114498" y="1651737"/>
                </a:lnTo>
                <a:lnTo>
                  <a:pt x="0" y="1651737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rcRect/>
          <a:stretch>
            <a:fillRect/>
          </a:stretch>
        </p:blipFill>
        <p:spPr>
          <a:xfrm>
            <a:off x="0" y="5759450"/>
            <a:ext cx="1383665" cy="1098550"/>
          </a:xfrm>
          <a:custGeom>
            <a:avLst/>
            <a:gdLst>
              <a:gd name="connsiteX0" fmla="*/ 0 w 1383912"/>
              <a:gd name="connsiteY0" fmla="*/ 0 h 1098478"/>
              <a:gd name="connsiteX1" fmla="*/ 1383912 w 1383912"/>
              <a:gd name="connsiteY1" fmla="*/ 0 h 1098478"/>
              <a:gd name="connsiteX2" fmla="*/ 1383912 w 1383912"/>
              <a:gd name="connsiteY2" fmla="*/ 1098478 h 1098478"/>
              <a:gd name="connsiteX3" fmla="*/ 0 w 1383912"/>
              <a:gd name="connsiteY3" fmla="*/ 1098478 h 10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3912" h="1098478">
                <a:moveTo>
                  <a:pt x="0" y="0"/>
                </a:moveTo>
                <a:lnTo>
                  <a:pt x="1383912" y="0"/>
                </a:lnTo>
                <a:lnTo>
                  <a:pt x="1383912" y="1098478"/>
                </a:lnTo>
                <a:lnTo>
                  <a:pt x="0" y="1098478"/>
                </a:lnTo>
                <a:close/>
              </a:path>
            </a:pathLst>
          </a:custGeom>
        </p:spPr>
      </p:pic>
      <p:sp>
        <p:nvSpPr>
          <p:cNvPr id="70" name="任意多边形: 形状 69"/>
          <p:cNvSpPr>
            <a:spLocks noChangeAspect="1"/>
          </p:cNvSpPr>
          <p:nvPr>
            <p:custDataLst>
              <p:tags r:id="rId19"/>
            </p:custDataLst>
          </p:nvPr>
        </p:nvSpPr>
        <p:spPr>
          <a:xfrm>
            <a:off x="4018280" y="5836920"/>
            <a:ext cx="1117600" cy="182880"/>
          </a:xfrm>
          <a:custGeom>
            <a:avLst/>
            <a:gdLst>
              <a:gd name="connsiteX0" fmla="*/ 1089660 w 1117600"/>
              <a:gd name="connsiteY0" fmla="*/ 127000 h 182880"/>
              <a:gd name="connsiteX1" fmla="*/ 1117600 w 1117600"/>
              <a:gd name="connsiteY1" fmla="*/ 154940 h 182880"/>
              <a:gd name="connsiteX2" fmla="*/ 1089660 w 1117600"/>
              <a:gd name="connsiteY2" fmla="*/ 182880 h 182880"/>
              <a:gd name="connsiteX3" fmla="*/ 1061720 w 1117600"/>
              <a:gd name="connsiteY3" fmla="*/ 154940 h 182880"/>
              <a:gd name="connsiteX4" fmla="*/ 1089660 w 1117600"/>
              <a:gd name="connsiteY4" fmla="*/ 127000 h 182880"/>
              <a:gd name="connsiteX5" fmla="*/ 956945 w 1117600"/>
              <a:gd name="connsiteY5" fmla="*/ 127000 h 182880"/>
              <a:gd name="connsiteX6" fmla="*/ 984885 w 1117600"/>
              <a:gd name="connsiteY6" fmla="*/ 154940 h 182880"/>
              <a:gd name="connsiteX7" fmla="*/ 956945 w 1117600"/>
              <a:gd name="connsiteY7" fmla="*/ 182880 h 182880"/>
              <a:gd name="connsiteX8" fmla="*/ 929005 w 1117600"/>
              <a:gd name="connsiteY8" fmla="*/ 154940 h 182880"/>
              <a:gd name="connsiteX9" fmla="*/ 956945 w 1117600"/>
              <a:gd name="connsiteY9" fmla="*/ 127000 h 182880"/>
              <a:gd name="connsiteX10" fmla="*/ 824230 w 1117600"/>
              <a:gd name="connsiteY10" fmla="*/ 127000 h 182880"/>
              <a:gd name="connsiteX11" fmla="*/ 852170 w 1117600"/>
              <a:gd name="connsiteY11" fmla="*/ 154940 h 182880"/>
              <a:gd name="connsiteX12" fmla="*/ 824230 w 1117600"/>
              <a:gd name="connsiteY12" fmla="*/ 182880 h 182880"/>
              <a:gd name="connsiteX13" fmla="*/ 796290 w 1117600"/>
              <a:gd name="connsiteY13" fmla="*/ 154940 h 182880"/>
              <a:gd name="connsiteX14" fmla="*/ 824230 w 1117600"/>
              <a:gd name="connsiteY14" fmla="*/ 127000 h 182880"/>
              <a:gd name="connsiteX15" fmla="*/ 691515 w 1117600"/>
              <a:gd name="connsiteY15" fmla="*/ 127000 h 182880"/>
              <a:gd name="connsiteX16" fmla="*/ 719455 w 1117600"/>
              <a:gd name="connsiteY16" fmla="*/ 154940 h 182880"/>
              <a:gd name="connsiteX17" fmla="*/ 691515 w 1117600"/>
              <a:gd name="connsiteY17" fmla="*/ 182880 h 182880"/>
              <a:gd name="connsiteX18" fmla="*/ 663575 w 1117600"/>
              <a:gd name="connsiteY18" fmla="*/ 154940 h 182880"/>
              <a:gd name="connsiteX19" fmla="*/ 691515 w 1117600"/>
              <a:gd name="connsiteY19" fmla="*/ 127000 h 182880"/>
              <a:gd name="connsiteX20" fmla="*/ 558800 w 1117600"/>
              <a:gd name="connsiteY20" fmla="*/ 127000 h 182880"/>
              <a:gd name="connsiteX21" fmla="*/ 586740 w 1117600"/>
              <a:gd name="connsiteY21" fmla="*/ 154940 h 182880"/>
              <a:gd name="connsiteX22" fmla="*/ 558800 w 1117600"/>
              <a:gd name="connsiteY22" fmla="*/ 182880 h 182880"/>
              <a:gd name="connsiteX23" fmla="*/ 530860 w 1117600"/>
              <a:gd name="connsiteY23" fmla="*/ 154940 h 182880"/>
              <a:gd name="connsiteX24" fmla="*/ 558800 w 1117600"/>
              <a:gd name="connsiteY24" fmla="*/ 127000 h 182880"/>
              <a:gd name="connsiteX25" fmla="*/ 426085 w 1117600"/>
              <a:gd name="connsiteY25" fmla="*/ 127000 h 182880"/>
              <a:gd name="connsiteX26" fmla="*/ 454025 w 1117600"/>
              <a:gd name="connsiteY26" fmla="*/ 154940 h 182880"/>
              <a:gd name="connsiteX27" fmla="*/ 426085 w 1117600"/>
              <a:gd name="connsiteY27" fmla="*/ 182880 h 182880"/>
              <a:gd name="connsiteX28" fmla="*/ 398145 w 1117600"/>
              <a:gd name="connsiteY28" fmla="*/ 154940 h 182880"/>
              <a:gd name="connsiteX29" fmla="*/ 426085 w 1117600"/>
              <a:gd name="connsiteY29" fmla="*/ 127000 h 182880"/>
              <a:gd name="connsiteX30" fmla="*/ 293370 w 1117600"/>
              <a:gd name="connsiteY30" fmla="*/ 127000 h 182880"/>
              <a:gd name="connsiteX31" fmla="*/ 321310 w 1117600"/>
              <a:gd name="connsiteY31" fmla="*/ 154940 h 182880"/>
              <a:gd name="connsiteX32" fmla="*/ 293370 w 1117600"/>
              <a:gd name="connsiteY32" fmla="*/ 182880 h 182880"/>
              <a:gd name="connsiteX33" fmla="*/ 265430 w 1117600"/>
              <a:gd name="connsiteY33" fmla="*/ 154940 h 182880"/>
              <a:gd name="connsiteX34" fmla="*/ 293370 w 1117600"/>
              <a:gd name="connsiteY34" fmla="*/ 127000 h 182880"/>
              <a:gd name="connsiteX35" fmla="*/ 160655 w 1117600"/>
              <a:gd name="connsiteY35" fmla="*/ 127000 h 182880"/>
              <a:gd name="connsiteX36" fmla="*/ 188595 w 1117600"/>
              <a:gd name="connsiteY36" fmla="*/ 154940 h 182880"/>
              <a:gd name="connsiteX37" fmla="*/ 160655 w 1117600"/>
              <a:gd name="connsiteY37" fmla="*/ 182880 h 182880"/>
              <a:gd name="connsiteX38" fmla="*/ 132715 w 1117600"/>
              <a:gd name="connsiteY38" fmla="*/ 154940 h 182880"/>
              <a:gd name="connsiteX39" fmla="*/ 160655 w 1117600"/>
              <a:gd name="connsiteY39" fmla="*/ 127000 h 182880"/>
              <a:gd name="connsiteX40" fmla="*/ 27940 w 1117600"/>
              <a:gd name="connsiteY40" fmla="*/ 127000 h 182880"/>
              <a:gd name="connsiteX41" fmla="*/ 55880 w 1117600"/>
              <a:gd name="connsiteY41" fmla="*/ 154940 h 182880"/>
              <a:gd name="connsiteX42" fmla="*/ 27940 w 1117600"/>
              <a:gd name="connsiteY42" fmla="*/ 182880 h 182880"/>
              <a:gd name="connsiteX43" fmla="*/ 0 w 1117600"/>
              <a:gd name="connsiteY43" fmla="*/ 154940 h 182880"/>
              <a:gd name="connsiteX44" fmla="*/ 27940 w 1117600"/>
              <a:gd name="connsiteY44" fmla="*/ 127000 h 182880"/>
              <a:gd name="connsiteX45" fmla="*/ 1089660 w 1117600"/>
              <a:gd name="connsiteY45" fmla="*/ 0 h 182880"/>
              <a:gd name="connsiteX46" fmla="*/ 1117600 w 1117600"/>
              <a:gd name="connsiteY46" fmla="*/ 27940 h 182880"/>
              <a:gd name="connsiteX47" fmla="*/ 1089660 w 1117600"/>
              <a:gd name="connsiteY47" fmla="*/ 55880 h 182880"/>
              <a:gd name="connsiteX48" fmla="*/ 1061720 w 1117600"/>
              <a:gd name="connsiteY48" fmla="*/ 27940 h 182880"/>
              <a:gd name="connsiteX49" fmla="*/ 1089660 w 1117600"/>
              <a:gd name="connsiteY49" fmla="*/ 0 h 182880"/>
              <a:gd name="connsiteX50" fmla="*/ 956945 w 1117600"/>
              <a:gd name="connsiteY50" fmla="*/ 0 h 182880"/>
              <a:gd name="connsiteX51" fmla="*/ 984885 w 1117600"/>
              <a:gd name="connsiteY51" fmla="*/ 27940 h 182880"/>
              <a:gd name="connsiteX52" fmla="*/ 956945 w 1117600"/>
              <a:gd name="connsiteY52" fmla="*/ 55880 h 182880"/>
              <a:gd name="connsiteX53" fmla="*/ 929005 w 1117600"/>
              <a:gd name="connsiteY53" fmla="*/ 27940 h 182880"/>
              <a:gd name="connsiteX54" fmla="*/ 956945 w 1117600"/>
              <a:gd name="connsiteY54" fmla="*/ 0 h 182880"/>
              <a:gd name="connsiteX55" fmla="*/ 824230 w 1117600"/>
              <a:gd name="connsiteY55" fmla="*/ 0 h 182880"/>
              <a:gd name="connsiteX56" fmla="*/ 852170 w 1117600"/>
              <a:gd name="connsiteY56" fmla="*/ 27940 h 182880"/>
              <a:gd name="connsiteX57" fmla="*/ 824230 w 1117600"/>
              <a:gd name="connsiteY57" fmla="*/ 55880 h 182880"/>
              <a:gd name="connsiteX58" fmla="*/ 796290 w 1117600"/>
              <a:gd name="connsiteY58" fmla="*/ 27940 h 182880"/>
              <a:gd name="connsiteX59" fmla="*/ 824230 w 1117600"/>
              <a:gd name="connsiteY59" fmla="*/ 0 h 182880"/>
              <a:gd name="connsiteX60" fmla="*/ 691515 w 1117600"/>
              <a:gd name="connsiteY60" fmla="*/ 0 h 182880"/>
              <a:gd name="connsiteX61" fmla="*/ 719455 w 1117600"/>
              <a:gd name="connsiteY61" fmla="*/ 27940 h 182880"/>
              <a:gd name="connsiteX62" fmla="*/ 691515 w 1117600"/>
              <a:gd name="connsiteY62" fmla="*/ 55880 h 182880"/>
              <a:gd name="connsiteX63" fmla="*/ 663575 w 1117600"/>
              <a:gd name="connsiteY63" fmla="*/ 27940 h 182880"/>
              <a:gd name="connsiteX64" fmla="*/ 691515 w 1117600"/>
              <a:gd name="connsiteY64" fmla="*/ 0 h 182880"/>
              <a:gd name="connsiteX65" fmla="*/ 558800 w 1117600"/>
              <a:gd name="connsiteY65" fmla="*/ 0 h 182880"/>
              <a:gd name="connsiteX66" fmla="*/ 586740 w 1117600"/>
              <a:gd name="connsiteY66" fmla="*/ 27940 h 182880"/>
              <a:gd name="connsiteX67" fmla="*/ 558800 w 1117600"/>
              <a:gd name="connsiteY67" fmla="*/ 55880 h 182880"/>
              <a:gd name="connsiteX68" fmla="*/ 530860 w 1117600"/>
              <a:gd name="connsiteY68" fmla="*/ 27940 h 182880"/>
              <a:gd name="connsiteX69" fmla="*/ 558800 w 1117600"/>
              <a:gd name="connsiteY69" fmla="*/ 0 h 182880"/>
              <a:gd name="connsiteX70" fmla="*/ 426085 w 1117600"/>
              <a:gd name="connsiteY70" fmla="*/ 0 h 182880"/>
              <a:gd name="connsiteX71" fmla="*/ 454025 w 1117600"/>
              <a:gd name="connsiteY71" fmla="*/ 27940 h 182880"/>
              <a:gd name="connsiteX72" fmla="*/ 426085 w 1117600"/>
              <a:gd name="connsiteY72" fmla="*/ 55880 h 182880"/>
              <a:gd name="connsiteX73" fmla="*/ 398145 w 1117600"/>
              <a:gd name="connsiteY73" fmla="*/ 27940 h 182880"/>
              <a:gd name="connsiteX74" fmla="*/ 426085 w 1117600"/>
              <a:gd name="connsiteY74" fmla="*/ 0 h 182880"/>
              <a:gd name="connsiteX75" fmla="*/ 293370 w 1117600"/>
              <a:gd name="connsiteY75" fmla="*/ 0 h 182880"/>
              <a:gd name="connsiteX76" fmla="*/ 321310 w 1117600"/>
              <a:gd name="connsiteY76" fmla="*/ 27940 h 182880"/>
              <a:gd name="connsiteX77" fmla="*/ 293370 w 1117600"/>
              <a:gd name="connsiteY77" fmla="*/ 55880 h 182880"/>
              <a:gd name="connsiteX78" fmla="*/ 265430 w 1117600"/>
              <a:gd name="connsiteY78" fmla="*/ 27940 h 182880"/>
              <a:gd name="connsiteX79" fmla="*/ 293370 w 1117600"/>
              <a:gd name="connsiteY79" fmla="*/ 0 h 182880"/>
              <a:gd name="connsiteX80" fmla="*/ 160655 w 1117600"/>
              <a:gd name="connsiteY80" fmla="*/ 0 h 182880"/>
              <a:gd name="connsiteX81" fmla="*/ 188595 w 1117600"/>
              <a:gd name="connsiteY81" fmla="*/ 27940 h 182880"/>
              <a:gd name="connsiteX82" fmla="*/ 160655 w 1117600"/>
              <a:gd name="connsiteY82" fmla="*/ 55880 h 182880"/>
              <a:gd name="connsiteX83" fmla="*/ 132715 w 1117600"/>
              <a:gd name="connsiteY83" fmla="*/ 27940 h 182880"/>
              <a:gd name="connsiteX84" fmla="*/ 160655 w 1117600"/>
              <a:gd name="connsiteY84" fmla="*/ 0 h 182880"/>
              <a:gd name="connsiteX85" fmla="*/ 27940 w 1117600"/>
              <a:gd name="connsiteY85" fmla="*/ 0 h 182880"/>
              <a:gd name="connsiteX86" fmla="*/ 55880 w 1117600"/>
              <a:gd name="connsiteY86" fmla="*/ 27940 h 182880"/>
              <a:gd name="connsiteX87" fmla="*/ 27940 w 1117600"/>
              <a:gd name="connsiteY87" fmla="*/ 55880 h 182880"/>
              <a:gd name="connsiteX88" fmla="*/ 0 w 1117600"/>
              <a:gd name="connsiteY88" fmla="*/ 27940 h 182880"/>
              <a:gd name="connsiteX89" fmla="*/ 27940 w 1117600"/>
              <a:gd name="connsiteY89" fmla="*/ 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117600" h="182880">
                <a:moveTo>
                  <a:pt x="1089660" y="127000"/>
                </a:moveTo>
                <a:cubicBezTo>
                  <a:pt x="1105091" y="127000"/>
                  <a:pt x="1117600" y="139509"/>
                  <a:pt x="1117600" y="154940"/>
                </a:cubicBezTo>
                <a:cubicBezTo>
                  <a:pt x="1117600" y="170371"/>
                  <a:pt x="1105091" y="182880"/>
                  <a:pt x="1089660" y="182880"/>
                </a:cubicBezTo>
                <a:cubicBezTo>
                  <a:pt x="1074229" y="182880"/>
                  <a:pt x="1061720" y="170371"/>
                  <a:pt x="1061720" y="154940"/>
                </a:cubicBezTo>
                <a:cubicBezTo>
                  <a:pt x="1061720" y="139509"/>
                  <a:pt x="1074229" y="127000"/>
                  <a:pt x="1089660" y="127000"/>
                </a:cubicBezTo>
                <a:close/>
                <a:moveTo>
                  <a:pt x="956945" y="127000"/>
                </a:moveTo>
                <a:cubicBezTo>
                  <a:pt x="972376" y="127000"/>
                  <a:pt x="984885" y="139509"/>
                  <a:pt x="984885" y="154940"/>
                </a:cubicBezTo>
                <a:cubicBezTo>
                  <a:pt x="984885" y="170371"/>
                  <a:pt x="972376" y="182880"/>
                  <a:pt x="956945" y="182880"/>
                </a:cubicBezTo>
                <a:cubicBezTo>
                  <a:pt x="941514" y="182880"/>
                  <a:pt x="929005" y="170371"/>
                  <a:pt x="929005" y="154940"/>
                </a:cubicBezTo>
                <a:cubicBezTo>
                  <a:pt x="929005" y="139509"/>
                  <a:pt x="941514" y="127000"/>
                  <a:pt x="956945" y="127000"/>
                </a:cubicBezTo>
                <a:close/>
                <a:moveTo>
                  <a:pt x="824230" y="127000"/>
                </a:moveTo>
                <a:cubicBezTo>
                  <a:pt x="839661" y="127000"/>
                  <a:pt x="852170" y="139509"/>
                  <a:pt x="852170" y="154940"/>
                </a:cubicBezTo>
                <a:cubicBezTo>
                  <a:pt x="852170" y="170371"/>
                  <a:pt x="839661" y="182880"/>
                  <a:pt x="824230" y="182880"/>
                </a:cubicBezTo>
                <a:cubicBezTo>
                  <a:pt x="808799" y="182880"/>
                  <a:pt x="796290" y="170371"/>
                  <a:pt x="796290" y="154940"/>
                </a:cubicBezTo>
                <a:cubicBezTo>
                  <a:pt x="796290" y="139509"/>
                  <a:pt x="808799" y="127000"/>
                  <a:pt x="824230" y="127000"/>
                </a:cubicBezTo>
                <a:close/>
                <a:moveTo>
                  <a:pt x="691515" y="127000"/>
                </a:moveTo>
                <a:cubicBezTo>
                  <a:pt x="706946" y="127000"/>
                  <a:pt x="719455" y="139509"/>
                  <a:pt x="719455" y="154940"/>
                </a:cubicBezTo>
                <a:cubicBezTo>
                  <a:pt x="719455" y="170371"/>
                  <a:pt x="706946" y="182880"/>
                  <a:pt x="691515" y="182880"/>
                </a:cubicBezTo>
                <a:cubicBezTo>
                  <a:pt x="676084" y="182880"/>
                  <a:pt x="663575" y="170371"/>
                  <a:pt x="663575" y="154940"/>
                </a:cubicBezTo>
                <a:cubicBezTo>
                  <a:pt x="663575" y="139509"/>
                  <a:pt x="676084" y="127000"/>
                  <a:pt x="691515" y="127000"/>
                </a:cubicBezTo>
                <a:close/>
                <a:moveTo>
                  <a:pt x="558800" y="127000"/>
                </a:moveTo>
                <a:cubicBezTo>
                  <a:pt x="574231" y="127000"/>
                  <a:pt x="586740" y="139509"/>
                  <a:pt x="586740" y="154940"/>
                </a:cubicBezTo>
                <a:cubicBezTo>
                  <a:pt x="586740" y="170371"/>
                  <a:pt x="574231" y="182880"/>
                  <a:pt x="558800" y="182880"/>
                </a:cubicBezTo>
                <a:cubicBezTo>
                  <a:pt x="543369" y="182880"/>
                  <a:pt x="530860" y="170371"/>
                  <a:pt x="530860" y="154940"/>
                </a:cubicBezTo>
                <a:cubicBezTo>
                  <a:pt x="530860" y="139509"/>
                  <a:pt x="543369" y="127000"/>
                  <a:pt x="558800" y="127000"/>
                </a:cubicBezTo>
                <a:close/>
                <a:moveTo>
                  <a:pt x="426085" y="127000"/>
                </a:moveTo>
                <a:cubicBezTo>
                  <a:pt x="441516" y="127000"/>
                  <a:pt x="454025" y="139509"/>
                  <a:pt x="454025" y="154940"/>
                </a:cubicBezTo>
                <a:cubicBezTo>
                  <a:pt x="454025" y="170371"/>
                  <a:pt x="441516" y="182880"/>
                  <a:pt x="426085" y="182880"/>
                </a:cubicBezTo>
                <a:cubicBezTo>
                  <a:pt x="410654" y="182880"/>
                  <a:pt x="398145" y="170371"/>
                  <a:pt x="398145" y="154940"/>
                </a:cubicBezTo>
                <a:cubicBezTo>
                  <a:pt x="398145" y="139509"/>
                  <a:pt x="410654" y="127000"/>
                  <a:pt x="426085" y="127000"/>
                </a:cubicBezTo>
                <a:close/>
                <a:moveTo>
                  <a:pt x="293370" y="127000"/>
                </a:moveTo>
                <a:cubicBezTo>
                  <a:pt x="308801" y="127000"/>
                  <a:pt x="321310" y="139509"/>
                  <a:pt x="321310" y="154940"/>
                </a:cubicBezTo>
                <a:cubicBezTo>
                  <a:pt x="321310" y="170371"/>
                  <a:pt x="308801" y="182880"/>
                  <a:pt x="293370" y="182880"/>
                </a:cubicBezTo>
                <a:cubicBezTo>
                  <a:pt x="277939" y="182880"/>
                  <a:pt x="265430" y="170371"/>
                  <a:pt x="265430" y="154940"/>
                </a:cubicBezTo>
                <a:cubicBezTo>
                  <a:pt x="265430" y="139509"/>
                  <a:pt x="277939" y="127000"/>
                  <a:pt x="293370" y="127000"/>
                </a:cubicBezTo>
                <a:close/>
                <a:moveTo>
                  <a:pt x="160655" y="127000"/>
                </a:moveTo>
                <a:cubicBezTo>
                  <a:pt x="176086" y="127000"/>
                  <a:pt x="188595" y="139509"/>
                  <a:pt x="188595" y="154940"/>
                </a:cubicBezTo>
                <a:cubicBezTo>
                  <a:pt x="188595" y="170371"/>
                  <a:pt x="176086" y="182880"/>
                  <a:pt x="160655" y="182880"/>
                </a:cubicBezTo>
                <a:cubicBezTo>
                  <a:pt x="145224" y="182880"/>
                  <a:pt x="132715" y="170371"/>
                  <a:pt x="132715" y="154940"/>
                </a:cubicBezTo>
                <a:cubicBezTo>
                  <a:pt x="132715" y="139509"/>
                  <a:pt x="145224" y="127000"/>
                  <a:pt x="160655" y="127000"/>
                </a:cubicBezTo>
                <a:close/>
                <a:moveTo>
                  <a:pt x="27940" y="127000"/>
                </a:moveTo>
                <a:cubicBezTo>
                  <a:pt x="43371" y="127000"/>
                  <a:pt x="55880" y="139509"/>
                  <a:pt x="55880" y="154940"/>
                </a:cubicBezTo>
                <a:cubicBezTo>
                  <a:pt x="55880" y="170371"/>
                  <a:pt x="43371" y="182880"/>
                  <a:pt x="27940" y="182880"/>
                </a:cubicBezTo>
                <a:cubicBezTo>
                  <a:pt x="12509" y="182880"/>
                  <a:pt x="0" y="170371"/>
                  <a:pt x="0" y="154940"/>
                </a:cubicBezTo>
                <a:cubicBezTo>
                  <a:pt x="0" y="139509"/>
                  <a:pt x="12509" y="127000"/>
                  <a:pt x="27940" y="127000"/>
                </a:cubicBezTo>
                <a:close/>
                <a:moveTo>
                  <a:pt x="1089660" y="0"/>
                </a:moveTo>
                <a:cubicBezTo>
                  <a:pt x="1105091" y="0"/>
                  <a:pt x="1117600" y="12509"/>
                  <a:pt x="1117600" y="27940"/>
                </a:cubicBezTo>
                <a:cubicBezTo>
                  <a:pt x="1117600" y="43371"/>
                  <a:pt x="1105091" y="55880"/>
                  <a:pt x="1089660" y="55880"/>
                </a:cubicBezTo>
                <a:cubicBezTo>
                  <a:pt x="1074229" y="55880"/>
                  <a:pt x="1061720" y="43371"/>
                  <a:pt x="1061720" y="27940"/>
                </a:cubicBezTo>
                <a:cubicBezTo>
                  <a:pt x="1061720" y="12509"/>
                  <a:pt x="1074229" y="0"/>
                  <a:pt x="1089660" y="0"/>
                </a:cubicBezTo>
                <a:close/>
                <a:moveTo>
                  <a:pt x="956945" y="0"/>
                </a:moveTo>
                <a:cubicBezTo>
                  <a:pt x="972376" y="0"/>
                  <a:pt x="984885" y="12509"/>
                  <a:pt x="984885" y="27940"/>
                </a:cubicBezTo>
                <a:cubicBezTo>
                  <a:pt x="984885" y="43371"/>
                  <a:pt x="972376" y="55880"/>
                  <a:pt x="956945" y="55880"/>
                </a:cubicBezTo>
                <a:cubicBezTo>
                  <a:pt x="941514" y="55880"/>
                  <a:pt x="929005" y="43371"/>
                  <a:pt x="929005" y="27940"/>
                </a:cubicBezTo>
                <a:cubicBezTo>
                  <a:pt x="929005" y="12509"/>
                  <a:pt x="941514" y="0"/>
                  <a:pt x="956945" y="0"/>
                </a:cubicBezTo>
                <a:close/>
                <a:moveTo>
                  <a:pt x="824230" y="0"/>
                </a:moveTo>
                <a:cubicBezTo>
                  <a:pt x="839661" y="0"/>
                  <a:pt x="852170" y="12509"/>
                  <a:pt x="852170" y="27940"/>
                </a:cubicBezTo>
                <a:cubicBezTo>
                  <a:pt x="852170" y="43371"/>
                  <a:pt x="839661" y="55880"/>
                  <a:pt x="824230" y="55880"/>
                </a:cubicBezTo>
                <a:cubicBezTo>
                  <a:pt x="808799" y="55880"/>
                  <a:pt x="796290" y="43371"/>
                  <a:pt x="796290" y="27940"/>
                </a:cubicBezTo>
                <a:cubicBezTo>
                  <a:pt x="796290" y="12509"/>
                  <a:pt x="808799" y="0"/>
                  <a:pt x="824230" y="0"/>
                </a:cubicBezTo>
                <a:close/>
                <a:moveTo>
                  <a:pt x="691515" y="0"/>
                </a:moveTo>
                <a:cubicBezTo>
                  <a:pt x="706946" y="0"/>
                  <a:pt x="719455" y="12509"/>
                  <a:pt x="719455" y="27940"/>
                </a:cubicBezTo>
                <a:cubicBezTo>
                  <a:pt x="719455" y="43371"/>
                  <a:pt x="706946" y="55880"/>
                  <a:pt x="691515" y="55880"/>
                </a:cubicBezTo>
                <a:cubicBezTo>
                  <a:pt x="676084" y="55880"/>
                  <a:pt x="663575" y="43371"/>
                  <a:pt x="663575" y="27940"/>
                </a:cubicBezTo>
                <a:cubicBezTo>
                  <a:pt x="663575" y="12509"/>
                  <a:pt x="676084" y="0"/>
                  <a:pt x="691515" y="0"/>
                </a:cubicBezTo>
                <a:close/>
                <a:moveTo>
                  <a:pt x="558800" y="0"/>
                </a:moveTo>
                <a:cubicBezTo>
                  <a:pt x="574231" y="0"/>
                  <a:pt x="586740" y="12509"/>
                  <a:pt x="586740" y="27940"/>
                </a:cubicBezTo>
                <a:cubicBezTo>
                  <a:pt x="586740" y="43371"/>
                  <a:pt x="574231" y="55880"/>
                  <a:pt x="558800" y="55880"/>
                </a:cubicBezTo>
                <a:cubicBezTo>
                  <a:pt x="543369" y="55880"/>
                  <a:pt x="530860" y="43371"/>
                  <a:pt x="530860" y="27940"/>
                </a:cubicBezTo>
                <a:cubicBezTo>
                  <a:pt x="530860" y="12509"/>
                  <a:pt x="543369" y="0"/>
                  <a:pt x="558800" y="0"/>
                </a:cubicBezTo>
                <a:close/>
                <a:moveTo>
                  <a:pt x="426085" y="0"/>
                </a:moveTo>
                <a:cubicBezTo>
                  <a:pt x="441516" y="0"/>
                  <a:pt x="454025" y="12509"/>
                  <a:pt x="454025" y="27940"/>
                </a:cubicBezTo>
                <a:cubicBezTo>
                  <a:pt x="454025" y="43371"/>
                  <a:pt x="441516" y="55880"/>
                  <a:pt x="426085" y="55880"/>
                </a:cubicBezTo>
                <a:cubicBezTo>
                  <a:pt x="410654" y="55880"/>
                  <a:pt x="398145" y="43371"/>
                  <a:pt x="398145" y="27940"/>
                </a:cubicBezTo>
                <a:cubicBezTo>
                  <a:pt x="398145" y="12509"/>
                  <a:pt x="410654" y="0"/>
                  <a:pt x="426085" y="0"/>
                </a:cubicBezTo>
                <a:close/>
                <a:moveTo>
                  <a:pt x="293370" y="0"/>
                </a:moveTo>
                <a:cubicBezTo>
                  <a:pt x="308801" y="0"/>
                  <a:pt x="321310" y="12509"/>
                  <a:pt x="321310" y="27940"/>
                </a:cubicBezTo>
                <a:cubicBezTo>
                  <a:pt x="321310" y="43371"/>
                  <a:pt x="308801" y="55880"/>
                  <a:pt x="293370" y="55880"/>
                </a:cubicBezTo>
                <a:cubicBezTo>
                  <a:pt x="277939" y="55880"/>
                  <a:pt x="265430" y="43371"/>
                  <a:pt x="265430" y="27940"/>
                </a:cubicBezTo>
                <a:cubicBezTo>
                  <a:pt x="265430" y="12509"/>
                  <a:pt x="277939" y="0"/>
                  <a:pt x="293370" y="0"/>
                </a:cubicBezTo>
                <a:close/>
                <a:moveTo>
                  <a:pt x="160655" y="0"/>
                </a:moveTo>
                <a:cubicBezTo>
                  <a:pt x="176086" y="0"/>
                  <a:pt x="188595" y="12509"/>
                  <a:pt x="188595" y="27940"/>
                </a:cubicBezTo>
                <a:cubicBezTo>
                  <a:pt x="188595" y="43371"/>
                  <a:pt x="176086" y="55880"/>
                  <a:pt x="160655" y="55880"/>
                </a:cubicBezTo>
                <a:cubicBezTo>
                  <a:pt x="145224" y="55880"/>
                  <a:pt x="132715" y="43371"/>
                  <a:pt x="132715" y="27940"/>
                </a:cubicBezTo>
                <a:cubicBezTo>
                  <a:pt x="132715" y="12509"/>
                  <a:pt x="145224" y="0"/>
                  <a:pt x="160655" y="0"/>
                </a:cubicBezTo>
                <a:close/>
                <a:moveTo>
                  <a:pt x="27940" y="0"/>
                </a:moveTo>
                <a:cubicBezTo>
                  <a:pt x="43371" y="0"/>
                  <a:pt x="55880" y="12509"/>
                  <a:pt x="55880" y="27940"/>
                </a:cubicBezTo>
                <a:cubicBezTo>
                  <a:pt x="55880" y="43371"/>
                  <a:pt x="43371" y="55880"/>
                  <a:pt x="27940" y="55880"/>
                </a:cubicBezTo>
                <a:cubicBezTo>
                  <a:pt x="12509" y="55880"/>
                  <a:pt x="0" y="43371"/>
                  <a:pt x="0" y="27940"/>
                </a:cubicBezTo>
                <a:cubicBezTo>
                  <a:pt x="0" y="12509"/>
                  <a:pt x="12509" y="0"/>
                  <a:pt x="2794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20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Bold" panose="00000800000000000000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0"/>
            </p:custDataLst>
          </p:nvPr>
        </p:nvSpPr>
        <p:spPr>
          <a:xfrm>
            <a:off x="813435" y="2249170"/>
            <a:ext cx="6029960" cy="1158240"/>
          </a:xfrm>
        </p:spPr>
        <p:txBody>
          <a:bodyPr wrap="square" lIns="90000" tIns="46800" rIns="90000" bIns="46800" anchor="ctr" anchorCtr="0">
            <a:normAutofit/>
          </a:bodyPr>
          <a:lstStyle>
            <a:lvl1pPr algn="l">
              <a:lnSpc>
                <a:spcPct val="100000"/>
              </a:lnSpc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8" name="年号占位符 8"/>
          <p:cNvSpPr>
            <a:spLocks noGrp="1"/>
          </p:cNvSpPr>
          <p:nvPr>
            <p:ph type="body" sz="quarter" idx="15" hasCustomPrompt="1"/>
            <p:custDataLst>
              <p:tags r:id="rId24"/>
            </p:custDataLst>
          </p:nvPr>
        </p:nvSpPr>
        <p:spPr>
          <a:xfrm>
            <a:off x="813600" y="1465635"/>
            <a:ext cx="4064400" cy="766800"/>
          </a:xfrm>
          <a:noFill/>
        </p:spPr>
        <p:txBody>
          <a:bodyPr wrap="square" lIns="90000" tIns="46800" rIns="90000" bIns="4680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4400" b="1">
                <a:ln w="317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年号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5"/>
            </p:custDataLst>
          </p:nvPr>
        </p:nvSpPr>
        <p:spPr>
          <a:xfrm>
            <a:off x="813600" y="3630025"/>
            <a:ext cx="2863050" cy="626400"/>
          </a:xfrm>
          <a:prstGeom prst="roundRect">
            <a:avLst/>
          </a:prstGeom>
          <a:gradFill>
            <a:gsLst>
              <a:gs pos="0">
                <a:schemeClr val="accent4">
                  <a:lumMod val="40000"/>
                  <a:lumOff val="60000"/>
                  <a:alpha val="100000"/>
                </a:schemeClr>
              </a:gs>
              <a:gs pos="71000">
                <a:schemeClr val="accent4">
                  <a:lumMod val="60000"/>
                  <a:lumOff val="40000"/>
                </a:schemeClr>
              </a:gs>
            </a:gsLst>
            <a:lin ang="0" scaled="0"/>
          </a:gra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0" y="5230495"/>
            <a:ext cx="2306320" cy="1627505"/>
          </a:xfrm>
          <a:custGeom>
            <a:avLst/>
            <a:gdLst>
              <a:gd name="connsiteX0" fmla="*/ 0 w 2306261"/>
              <a:gd name="connsiteY0" fmla="*/ 0 h 1627453"/>
              <a:gd name="connsiteX1" fmla="*/ 2306261 w 2306261"/>
              <a:gd name="connsiteY1" fmla="*/ 0 h 1627453"/>
              <a:gd name="connsiteX2" fmla="*/ 2306261 w 2306261"/>
              <a:gd name="connsiteY2" fmla="*/ 1627453 h 1627453"/>
              <a:gd name="connsiteX3" fmla="*/ 0 w 2306261"/>
              <a:gd name="connsiteY3" fmla="*/ 1627453 h 162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6261" h="1627453">
                <a:moveTo>
                  <a:pt x="0" y="0"/>
                </a:moveTo>
                <a:lnTo>
                  <a:pt x="2306261" y="0"/>
                </a:lnTo>
                <a:lnTo>
                  <a:pt x="2306261" y="1627453"/>
                </a:lnTo>
                <a:lnTo>
                  <a:pt x="0" y="1627453"/>
                </a:lnTo>
                <a:close/>
              </a:path>
            </a:pathLst>
          </a:custGeom>
        </p:spPr>
      </p:pic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 rot="10800000"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accent5">
                  <a:alpha val="2000"/>
                </a:schemeClr>
              </a:gs>
              <a:gs pos="100000">
                <a:schemeClr val="accent4">
                  <a:alpha val="1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alphaModFix amt="5000"/>
          </a:blip>
          <a:srcRect/>
          <a:stretch>
            <a:fillRect/>
          </a:stretch>
        </p:blipFill>
        <p:spPr>
          <a:xfrm>
            <a:off x="5661100" y="0"/>
            <a:ext cx="6530900" cy="6858000"/>
          </a:xfrm>
          <a:custGeom>
            <a:avLst/>
            <a:gdLst>
              <a:gd name="connsiteX0" fmla="*/ 0 w 6530900"/>
              <a:gd name="connsiteY0" fmla="*/ 0 h 6858000"/>
              <a:gd name="connsiteX1" fmla="*/ 6530900 w 6530900"/>
              <a:gd name="connsiteY1" fmla="*/ 0 h 6858000"/>
              <a:gd name="connsiteX2" fmla="*/ 6530900 w 6530900"/>
              <a:gd name="connsiteY2" fmla="*/ 6858000 h 6858000"/>
              <a:gd name="connsiteX3" fmla="*/ 0 w 65309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30900" h="6858000">
                <a:moveTo>
                  <a:pt x="0" y="0"/>
                </a:moveTo>
                <a:lnTo>
                  <a:pt x="6530900" y="0"/>
                </a:lnTo>
                <a:lnTo>
                  <a:pt x="65309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72490" y="2559685"/>
            <a:ext cx="2682240" cy="1151890"/>
          </a:xfrm>
        </p:spPr>
        <p:txBody>
          <a:bodyPr wrap="square" lIns="90000" tIns="46800" rIns="90000" bIns="46800" anchor="ctr" anchorCtr="0">
            <a:normAutofit/>
          </a:bodyPr>
          <a:lstStyle>
            <a:lvl1pPr algn="ctr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b="38505"/>
          <a:stretch>
            <a:fillRect/>
          </a:stretch>
        </p:blipFill>
        <p:spPr>
          <a:xfrm>
            <a:off x="0" y="6015990"/>
            <a:ext cx="1383665" cy="842010"/>
          </a:xfrm>
          <a:custGeom>
            <a:avLst/>
            <a:gdLst>
              <a:gd name="connsiteX0" fmla="*/ 0 w 1383912"/>
              <a:gd name="connsiteY0" fmla="*/ 0 h 1098478"/>
              <a:gd name="connsiteX1" fmla="*/ 1383912 w 1383912"/>
              <a:gd name="connsiteY1" fmla="*/ 0 h 1098478"/>
              <a:gd name="connsiteX2" fmla="*/ 1383912 w 1383912"/>
              <a:gd name="connsiteY2" fmla="*/ 1098478 h 1098478"/>
              <a:gd name="connsiteX3" fmla="*/ 0 w 1383912"/>
              <a:gd name="connsiteY3" fmla="*/ 1098478 h 10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3912" h="1098478">
                <a:moveTo>
                  <a:pt x="0" y="0"/>
                </a:moveTo>
                <a:lnTo>
                  <a:pt x="1383912" y="0"/>
                </a:lnTo>
                <a:lnTo>
                  <a:pt x="1383912" y="1098478"/>
                </a:lnTo>
                <a:lnTo>
                  <a:pt x="0" y="1098478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3"/>
            </p:custDataLst>
          </p:nvPr>
        </p:nvPicPr>
        <p:blipFill rotWithShape="1">
          <a:blip r:embed="rId14"/>
          <a:srcRect l="16699" t="11300" r="55865" b="64724"/>
          <a:stretch>
            <a:fillRect/>
          </a:stretch>
        </p:blipFill>
        <p:spPr>
          <a:xfrm>
            <a:off x="10725150" y="0"/>
            <a:ext cx="1466850" cy="1695450"/>
          </a:xfrm>
          <a:custGeom>
            <a:avLst/>
            <a:gdLst>
              <a:gd name="connsiteX0" fmla="*/ 0 w 5255480"/>
              <a:gd name="connsiteY0" fmla="*/ 0 h 6272837"/>
              <a:gd name="connsiteX1" fmla="*/ 5255480 w 5255480"/>
              <a:gd name="connsiteY1" fmla="*/ 0 h 6272837"/>
              <a:gd name="connsiteX2" fmla="*/ 5255480 w 5255480"/>
              <a:gd name="connsiteY2" fmla="*/ 6272837 h 6272837"/>
              <a:gd name="connsiteX3" fmla="*/ 0 w 5255480"/>
              <a:gd name="connsiteY3" fmla="*/ 6272837 h 627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5480" h="6272837">
                <a:moveTo>
                  <a:pt x="0" y="0"/>
                </a:moveTo>
                <a:lnTo>
                  <a:pt x="5255480" y="0"/>
                </a:lnTo>
                <a:lnTo>
                  <a:pt x="5255480" y="6272837"/>
                </a:lnTo>
                <a:lnTo>
                  <a:pt x="0" y="6272837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 rot="1080000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>
                  <a:alpha val="2000"/>
                </a:schemeClr>
              </a:gs>
              <a:gs pos="76000">
                <a:schemeClr val="accent4">
                  <a:alpha val="13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25200" y="3063600"/>
            <a:ext cx="5223600" cy="2354400"/>
          </a:xfrm>
        </p:spPr>
        <p:txBody>
          <a:bodyPr wrap="square" lIns="90000" tIns="46800" rIns="90000" bIns="46800" anchor="t">
            <a:normAutofit/>
          </a:bodyPr>
          <a:lstStyle>
            <a:lvl1pPr algn="l">
              <a:defRPr sz="48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225200" y="1699200"/>
            <a:ext cx="5223600" cy="1224000"/>
          </a:xfrm>
        </p:spPr>
        <p:txBody>
          <a:bodyPr wrap="none" lIns="90000" tIns="46800" rIns="90000" bIns="46800" anchor="b">
            <a:normAutofit/>
          </a:bodyPr>
          <a:lstStyle>
            <a:lvl1pPr marL="0" indent="0" algn="l">
              <a:buNone/>
              <a:defRPr sz="5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5591810" y="0"/>
            <a:ext cx="6600190" cy="6858000"/>
          </a:xfrm>
          <a:custGeom>
            <a:avLst/>
            <a:gdLst>
              <a:gd name="connsiteX0" fmla="*/ 0 w 6718374"/>
              <a:gd name="connsiteY0" fmla="*/ 0 h 6858000"/>
              <a:gd name="connsiteX1" fmla="*/ 6718374 w 6718374"/>
              <a:gd name="connsiteY1" fmla="*/ 0 h 6858000"/>
              <a:gd name="connsiteX2" fmla="*/ 6718374 w 6718374"/>
              <a:gd name="connsiteY2" fmla="*/ 6858000 h 6858000"/>
              <a:gd name="connsiteX3" fmla="*/ 0 w 671837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8374" h="6858000">
                <a:moveTo>
                  <a:pt x="0" y="0"/>
                </a:moveTo>
                <a:lnTo>
                  <a:pt x="6718374" y="0"/>
                </a:lnTo>
                <a:lnTo>
                  <a:pt x="671837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9" name="图形 2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48705" y="2602230"/>
            <a:ext cx="300355" cy="320675"/>
          </a:xfrm>
          <a:prstGeom prst="rect">
            <a:avLst/>
          </a:prstGeom>
        </p:spPr>
      </p:pic>
      <p:pic>
        <p:nvPicPr>
          <p:cNvPr id="30" name="图形 2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086850" y="4213860"/>
            <a:ext cx="423545" cy="36131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 l="8182" b="6662"/>
          <a:stretch>
            <a:fillRect/>
          </a:stretch>
        </p:blipFill>
        <p:spPr>
          <a:xfrm>
            <a:off x="0" y="5230495"/>
            <a:ext cx="2306320" cy="1627505"/>
          </a:xfrm>
          <a:custGeom>
            <a:avLst/>
            <a:gdLst>
              <a:gd name="connsiteX0" fmla="*/ 0 w 2306261"/>
              <a:gd name="connsiteY0" fmla="*/ 0 h 1627453"/>
              <a:gd name="connsiteX1" fmla="*/ 2306261 w 2306261"/>
              <a:gd name="connsiteY1" fmla="*/ 0 h 1627453"/>
              <a:gd name="connsiteX2" fmla="*/ 2306261 w 2306261"/>
              <a:gd name="connsiteY2" fmla="*/ 1627453 h 1627453"/>
              <a:gd name="connsiteX3" fmla="*/ 0 w 2306261"/>
              <a:gd name="connsiteY3" fmla="*/ 1627453 h 162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6261" h="1627453">
                <a:moveTo>
                  <a:pt x="0" y="0"/>
                </a:moveTo>
                <a:lnTo>
                  <a:pt x="2306261" y="0"/>
                </a:lnTo>
                <a:lnTo>
                  <a:pt x="2306261" y="1627453"/>
                </a:lnTo>
                <a:lnTo>
                  <a:pt x="0" y="1627453"/>
                </a:ln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b="38505"/>
          <a:stretch>
            <a:fillRect/>
          </a:stretch>
        </p:blipFill>
        <p:spPr>
          <a:xfrm>
            <a:off x="0" y="6015990"/>
            <a:ext cx="1383665" cy="842010"/>
          </a:xfrm>
          <a:custGeom>
            <a:avLst/>
            <a:gdLst>
              <a:gd name="connsiteX0" fmla="*/ 0 w 1383912"/>
              <a:gd name="connsiteY0" fmla="*/ 0 h 1098478"/>
              <a:gd name="connsiteX1" fmla="*/ 1383912 w 1383912"/>
              <a:gd name="connsiteY1" fmla="*/ 0 h 1098478"/>
              <a:gd name="connsiteX2" fmla="*/ 1383912 w 1383912"/>
              <a:gd name="connsiteY2" fmla="*/ 1098478 h 1098478"/>
              <a:gd name="connsiteX3" fmla="*/ 0 w 1383912"/>
              <a:gd name="connsiteY3" fmla="*/ 1098478 h 10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3912" h="1098478">
                <a:moveTo>
                  <a:pt x="0" y="0"/>
                </a:moveTo>
                <a:lnTo>
                  <a:pt x="1383912" y="0"/>
                </a:lnTo>
                <a:lnTo>
                  <a:pt x="1383912" y="1098478"/>
                </a:lnTo>
                <a:lnTo>
                  <a:pt x="0" y="1098478"/>
                </a:lnTo>
                <a:close/>
              </a:path>
            </a:pathLst>
          </a:custGeom>
        </p:spPr>
      </p:pic>
      <p:cxnSp>
        <p:nvCxnSpPr>
          <p:cNvPr id="3" name="直接连接符 2"/>
          <p:cNvCxnSpPr/>
          <p:nvPr>
            <p:custDataLst>
              <p:tags r:id="rId20"/>
            </p:custDataLst>
          </p:nvPr>
        </p:nvCxnSpPr>
        <p:spPr>
          <a:xfrm>
            <a:off x="1383665" y="2993390"/>
            <a:ext cx="777240" cy="0"/>
          </a:xfrm>
          <a:prstGeom prst="line">
            <a:avLst/>
          </a:prstGeom>
          <a:ln w="2540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 rot="1080000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>
                  <a:alpha val="2000"/>
                </a:schemeClr>
              </a:gs>
              <a:gs pos="76000">
                <a:schemeClr val="accent4">
                  <a:alpha val="13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2939" r="3524" b="30873"/>
          <a:stretch>
            <a:fillRect/>
          </a:stretch>
        </p:blipFill>
        <p:spPr>
          <a:xfrm>
            <a:off x="0" y="4746620"/>
            <a:ext cx="12192000" cy="2111380"/>
          </a:xfrm>
          <a:custGeom>
            <a:avLst/>
            <a:gdLst>
              <a:gd name="connsiteX0" fmla="*/ 0 w 12192000"/>
              <a:gd name="connsiteY0" fmla="*/ 0 h 2111380"/>
              <a:gd name="connsiteX1" fmla="*/ 12192000 w 12192000"/>
              <a:gd name="connsiteY1" fmla="*/ 0 h 2111380"/>
              <a:gd name="connsiteX2" fmla="*/ 12192000 w 12192000"/>
              <a:gd name="connsiteY2" fmla="*/ 2111380 h 2111380"/>
              <a:gd name="connsiteX3" fmla="*/ 0 w 12192000"/>
              <a:gd name="connsiteY3" fmla="*/ 2111380 h 211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111380">
                <a:moveTo>
                  <a:pt x="0" y="0"/>
                </a:moveTo>
                <a:lnTo>
                  <a:pt x="12192000" y="0"/>
                </a:lnTo>
                <a:lnTo>
                  <a:pt x="12192000" y="2111380"/>
                </a:lnTo>
                <a:lnTo>
                  <a:pt x="0" y="2111380"/>
                </a:lnTo>
                <a:close/>
              </a:path>
            </a:pathLst>
          </a:custGeom>
        </p:spPr>
      </p:pic>
      <p:pic>
        <p:nvPicPr>
          <p:cNvPr id="20" name="图形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62125" y="5757454"/>
            <a:ext cx="8667750" cy="110054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14449" b="53206"/>
          <a:stretch>
            <a:fillRect/>
          </a:stretch>
        </p:blipFill>
        <p:spPr>
          <a:xfrm>
            <a:off x="1" y="5017924"/>
            <a:ext cx="6097071" cy="1840076"/>
          </a:xfrm>
          <a:custGeom>
            <a:avLst/>
            <a:gdLst>
              <a:gd name="connsiteX0" fmla="*/ 0 w 6097071"/>
              <a:gd name="connsiteY0" fmla="*/ 0 h 1840076"/>
              <a:gd name="connsiteX1" fmla="*/ 6097071 w 6097071"/>
              <a:gd name="connsiteY1" fmla="*/ 0 h 1840076"/>
              <a:gd name="connsiteX2" fmla="*/ 6097071 w 6097071"/>
              <a:gd name="connsiteY2" fmla="*/ 1840076 h 1840076"/>
              <a:gd name="connsiteX3" fmla="*/ 0 w 6097071"/>
              <a:gd name="connsiteY3" fmla="*/ 1840076 h 1840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7071" h="1840076">
                <a:moveTo>
                  <a:pt x="0" y="0"/>
                </a:moveTo>
                <a:lnTo>
                  <a:pt x="6097071" y="0"/>
                </a:lnTo>
                <a:lnTo>
                  <a:pt x="6097071" y="1840076"/>
                </a:lnTo>
                <a:lnTo>
                  <a:pt x="0" y="1840076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t="11300" r="1705"/>
          <a:stretch>
            <a:fillRect/>
          </a:stretch>
        </p:blipFill>
        <p:spPr>
          <a:xfrm>
            <a:off x="6936520" y="0"/>
            <a:ext cx="5255480" cy="6272837"/>
          </a:xfrm>
          <a:custGeom>
            <a:avLst/>
            <a:gdLst>
              <a:gd name="connsiteX0" fmla="*/ 0 w 5255480"/>
              <a:gd name="connsiteY0" fmla="*/ 0 h 6272837"/>
              <a:gd name="connsiteX1" fmla="*/ 5255480 w 5255480"/>
              <a:gd name="connsiteY1" fmla="*/ 0 h 6272837"/>
              <a:gd name="connsiteX2" fmla="*/ 5255480 w 5255480"/>
              <a:gd name="connsiteY2" fmla="*/ 6272837 h 6272837"/>
              <a:gd name="connsiteX3" fmla="*/ 0 w 5255480"/>
              <a:gd name="connsiteY3" fmla="*/ 6272837 h 627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5480" h="6272837">
                <a:moveTo>
                  <a:pt x="0" y="0"/>
                </a:moveTo>
                <a:lnTo>
                  <a:pt x="5255480" y="0"/>
                </a:lnTo>
                <a:lnTo>
                  <a:pt x="5255480" y="6272837"/>
                </a:lnTo>
                <a:lnTo>
                  <a:pt x="0" y="6272837"/>
                </a:ln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r="13364" b="39524"/>
          <a:stretch>
            <a:fillRect/>
          </a:stretch>
        </p:blipFill>
        <p:spPr>
          <a:xfrm>
            <a:off x="8077502" y="5206263"/>
            <a:ext cx="4114498" cy="1651737"/>
          </a:xfrm>
          <a:custGeom>
            <a:avLst/>
            <a:gdLst>
              <a:gd name="connsiteX0" fmla="*/ 0 w 4114498"/>
              <a:gd name="connsiteY0" fmla="*/ 0 h 1651737"/>
              <a:gd name="connsiteX1" fmla="*/ 4114498 w 4114498"/>
              <a:gd name="connsiteY1" fmla="*/ 0 h 1651737"/>
              <a:gd name="connsiteX2" fmla="*/ 4114498 w 4114498"/>
              <a:gd name="connsiteY2" fmla="*/ 1651737 h 1651737"/>
              <a:gd name="connsiteX3" fmla="*/ 0 w 4114498"/>
              <a:gd name="connsiteY3" fmla="*/ 1651737 h 1651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498" h="1651737">
                <a:moveTo>
                  <a:pt x="0" y="0"/>
                </a:moveTo>
                <a:lnTo>
                  <a:pt x="4114498" y="0"/>
                </a:lnTo>
                <a:lnTo>
                  <a:pt x="4114498" y="1651737"/>
                </a:lnTo>
                <a:lnTo>
                  <a:pt x="0" y="1651737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rcRect b="38505"/>
          <a:stretch>
            <a:fillRect/>
          </a:stretch>
        </p:blipFill>
        <p:spPr>
          <a:xfrm>
            <a:off x="194" y="5759522"/>
            <a:ext cx="1383912" cy="1098478"/>
          </a:xfrm>
          <a:custGeom>
            <a:avLst/>
            <a:gdLst>
              <a:gd name="connsiteX0" fmla="*/ 0 w 1383912"/>
              <a:gd name="connsiteY0" fmla="*/ 0 h 1098478"/>
              <a:gd name="connsiteX1" fmla="*/ 1383912 w 1383912"/>
              <a:gd name="connsiteY1" fmla="*/ 0 h 1098478"/>
              <a:gd name="connsiteX2" fmla="*/ 1383912 w 1383912"/>
              <a:gd name="connsiteY2" fmla="*/ 1098478 h 1098478"/>
              <a:gd name="connsiteX3" fmla="*/ 0 w 1383912"/>
              <a:gd name="connsiteY3" fmla="*/ 1098478 h 10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3912" h="1098478">
                <a:moveTo>
                  <a:pt x="0" y="0"/>
                </a:moveTo>
                <a:lnTo>
                  <a:pt x="1383912" y="0"/>
                </a:lnTo>
                <a:lnTo>
                  <a:pt x="1383912" y="1098478"/>
                </a:lnTo>
                <a:lnTo>
                  <a:pt x="0" y="1098478"/>
                </a:lnTo>
                <a:close/>
              </a:path>
            </a:pathLst>
          </a:custGeom>
        </p:spPr>
      </p:pic>
      <p:pic>
        <p:nvPicPr>
          <p:cNvPr id="35" name="图形 3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6584950" y="2927393"/>
            <a:ext cx="3930848" cy="3282906"/>
          </a:xfrm>
          <a:prstGeom prst="rect">
            <a:avLst/>
          </a:prstGeom>
        </p:spPr>
      </p:pic>
      <p:sp>
        <p:nvSpPr>
          <p:cNvPr id="36" name="标题 1"/>
          <p:cNvSpPr>
            <a:spLocks noGrp="1"/>
          </p:cNvSpPr>
          <p:nvPr>
            <p:ph type="ctrTitle" hasCustomPrompt="1"/>
            <p:custDataLst>
              <p:tags r:id="rId22"/>
            </p:custDataLst>
          </p:nvPr>
        </p:nvSpPr>
        <p:spPr>
          <a:xfrm>
            <a:off x="813435" y="2155825"/>
            <a:ext cx="6029960" cy="1158240"/>
          </a:xfrm>
        </p:spPr>
        <p:txBody>
          <a:bodyPr wrap="square" lIns="90000" tIns="46800" rIns="90000" bIns="46800" anchor="ctr" anchorCtr="0">
            <a:normAutofit/>
          </a:bodyPr>
          <a:lstStyle>
            <a:lvl1pPr algn="l">
              <a:lnSpc>
                <a:spcPct val="100000"/>
              </a:lnSpc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37" name="署名占位符 10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813600" y="3593830"/>
            <a:ext cx="2844000" cy="626400"/>
          </a:xfrm>
          <a:prstGeom prst="roundRect">
            <a:avLst/>
          </a:prstGeom>
          <a:gradFill>
            <a:gsLst>
              <a:gs pos="0">
                <a:schemeClr val="accent4">
                  <a:lumMod val="40000"/>
                  <a:lumOff val="60000"/>
                  <a:alpha val="100000"/>
                </a:schemeClr>
              </a:gs>
              <a:gs pos="71000">
                <a:schemeClr val="accent4">
                  <a:lumMod val="60000"/>
                  <a:lumOff val="40000"/>
                </a:schemeClr>
              </a:gs>
            </a:gsLst>
            <a:lin ang="0" scaled="0"/>
          </a:gra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tags" Target="../tags/tag94.xml"/><Relationship Id="rId21" Type="http://schemas.openxmlformats.org/officeDocument/2006/relationships/tags" Target="../tags/tag93.xml"/><Relationship Id="rId20" Type="http://schemas.openxmlformats.org/officeDocument/2006/relationships/tags" Target="../tags/tag92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91.xml"/><Relationship Id="rId18" Type="http://schemas.openxmlformats.org/officeDocument/2006/relationships/tags" Target="../tags/tag90.xml"/><Relationship Id="rId17" Type="http://schemas.openxmlformats.org/officeDocument/2006/relationships/tags" Target="../tags/tag89.xml"/><Relationship Id="rId16" Type="http://schemas.openxmlformats.org/officeDocument/2006/relationships/tags" Target="../tags/tag88.xml"/><Relationship Id="rId15" Type="http://schemas.openxmlformats.org/officeDocument/2006/relationships/tags" Target="../tags/tag87.xml"/><Relationship Id="rId14" Type="http://schemas.openxmlformats.org/officeDocument/2006/relationships/tags" Target="../tags/tag86.xml"/><Relationship Id="rId13" Type="http://schemas.openxmlformats.org/officeDocument/2006/relationships/tags" Target="../tags/tag85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3"/>
            </p:custDataLst>
          </p:nvPr>
        </p:nvSpPr>
        <p:spPr>
          <a:xfrm rot="1080000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>
                  <a:alpha val="2000"/>
                </a:schemeClr>
              </a:gs>
              <a:gs pos="76000">
                <a:schemeClr val="accent4">
                  <a:alpha val="13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" name="流程图: 接点 8"/>
          <p:cNvSpPr/>
          <p:nvPr>
            <p:custDataLst>
              <p:tags r:id="rId14"/>
            </p:custDataLst>
          </p:nvPr>
        </p:nvSpPr>
        <p:spPr>
          <a:xfrm>
            <a:off x="10777042" y="747978"/>
            <a:ext cx="144511" cy="144511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0" name="流程图: 接点 9"/>
          <p:cNvSpPr/>
          <p:nvPr>
            <p:custDataLst>
              <p:tags r:id="rId15"/>
            </p:custDataLst>
          </p:nvPr>
        </p:nvSpPr>
        <p:spPr>
          <a:xfrm>
            <a:off x="11010914" y="747978"/>
            <a:ext cx="144511" cy="14451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11" name="流程图: 接点 10"/>
          <p:cNvSpPr/>
          <p:nvPr>
            <p:custDataLst>
              <p:tags r:id="rId16"/>
            </p:custDataLst>
          </p:nvPr>
        </p:nvSpPr>
        <p:spPr>
          <a:xfrm>
            <a:off x="11244787" y="747978"/>
            <a:ext cx="144511" cy="144511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KSO_TEMPLATE" hidden="1"/>
          <p:cNvSpPr/>
          <p:nvPr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全球与中国网球架线机市场动态规划及发展动态规划报告2024-2030年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【出版机构】：中智信投研究网</a:t>
            </a:r>
            <a:endParaRPr lang="zh-CN" altLang="en-US"/>
          </a:p>
          <a:p>
            <a:pPr lvl="0"/>
            <a:r>
              <a:rPr lang="zh-CN" altLang="en-US"/>
              <a:t>【内容部分有删减·详细可参中智信投研究网出版完整信息！】</a:t>
            </a:r>
            <a:endParaRPr lang="zh-CN" altLang="en-US"/>
          </a:p>
          <a:p>
            <a:pPr lvl="0"/>
            <a:r>
              <a:rPr lang="zh-CN" altLang="en-US"/>
              <a:t>2023年全球网球架线机市场规模大约为 百万美元，预计未来六年年复合增长率CAGR为 %，到2030年达到 百万美元。</a:t>
            </a:r>
            <a:endParaRPr lang="zh-CN" altLang="en-US"/>
          </a:p>
          <a:p>
            <a:pPr lvl="0"/>
            <a:r>
              <a:rPr lang="zh-CN" altLang="en-US"/>
              <a:t>本文从全球视角下看网球架线机行业的整体发展现状及趋势。重点调研全球范围内网球架线机主要厂商及份额、主要市场（地区）及份额、产品主要分类及份额、以及主要下游应用及份额等。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本文包含的核心数据如下：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/>
          </a:bodyPr>
          <a:p>
            <a:pPr lvl="0"/>
            <a:r>
              <a:rPr lang="zh-CN" altLang="en-US"/>
              <a:t>全球市场网球架线机总体收入，2019-2024，2025-2030（百万美元）</a:t>
            </a:r>
            <a:endParaRPr lang="zh-CN" altLang="en-US"/>
          </a:p>
          <a:p>
            <a:pPr lvl="0"/>
            <a:r>
              <a:rPr lang="zh-CN" altLang="en-US"/>
              <a:t>全球市场网球架线机总体销量，2019-2024，2025-2030（万台）</a:t>
            </a:r>
            <a:endParaRPr lang="zh-CN" altLang="en-US"/>
          </a:p>
          <a:p>
            <a:pPr lvl="0"/>
            <a:r>
              <a:rPr lang="zh-CN" altLang="en-US"/>
              <a:t>全球市场网球架线机前五大厂商市场份额（2023年，按销量和按收入）</a:t>
            </a:r>
            <a:endParaRPr lang="zh-CN" altLang="en-US"/>
          </a:p>
          <a:p>
            <a:pPr lvl="0"/>
            <a:r>
              <a:rPr lang="zh-CN" altLang="en-US"/>
              <a:t>美国市场网球架线机规模为 百万美元（2023年），同期中国为 百万美元</a:t>
            </a:r>
            <a:endParaRPr lang="zh-CN" altLang="en-US"/>
          </a:p>
          <a:p>
            <a:pPr lvl="0"/>
            <a:r>
              <a:rPr lang="zh-CN" altLang="en-US"/>
              <a:t>全球市场网球架线机主要分类，其中桌面网球穿线机预计2030年达到 百万美元，未来六年CAGR为 %</a:t>
            </a:r>
            <a:endParaRPr lang="zh-CN" altLang="en-US"/>
          </a:p>
          <a:p>
            <a:pPr lvl="0"/>
            <a:r>
              <a:rPr lang="zh-CN" altLang="en-US"/>
              <a:t>全球市场网球架线机主要应用，其中消费者使用预计2030年达到 百万美元，未来六年CAGR为 %</a:t>
            </a:r>
            <a:endParaRPr lang="zh-CN" altLang="en-US"/>
          </a:p>
          <a:p>
            <a:pPr lvl="0"/>
            <a:r>
              <a:rPr lang="zh-CN" altLang="en-US"/>
              <a:t>全球市场网球架线机主要厂商有Eagnas、Alpha、Gamma、Tourna和Prince等，按收入计，2023年前五大厂商共占有全球大约 的市场份额。</a:t>
            </a:r>
            <a:endParaRPr lang="zh-CN" altLang="en-US"/>
          </a:p>
          <a:p>
            <a:pPr lvl="0"/>
            <a:r>
              <a:rPr lang="zh-CN" altLang="en-US"/>
              <a:t>本文主要调研对象包括网球架线机生产商、行业专家、上游厂商、下游厂商及中间分销商等，调研信息涉及到网球架线机的销量（产量、出货量）、收入（产值）、需求、价格变动、产品规格型号、最新动态及未来规划、行业驱动因素、挑战、阻碍因素及风险等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本文从如下各个角度进行细分，全面展示行业的整体及局部信息：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20000"/>
          </a:bodyPr>
          <a:p>
            <a:pPr lvl="0"/>
            <a:r>
              <a:rPr lang="zh-CN" altLang="en-US"/>
              <a:t>全球市场网球架线机主要分类，2019-2024，2025-2030（百万美元）&amp;（万台）</a:t>
            </a:r>
            <a:endParaRPr lang="zh-CN" altLang="en-US"/>
          </a:p>
          <a:p>
            <a:pPr lvl="0"/>
            <a:r>
              <a:rPr lang="zh-CN" altLang="en-US"/>
              <a:t>全球市场网球架线机主要分类，2023年市场份额</a:t>
            </a:r>
            <a:endParaRPr lang="zh-CN" altLang="en-US"/>
          </a:p>
          <a:p>
            <a:pPr lvl="0"/>
            <a:r>
              <a:rPr lang="zh-CN" altLang="en-US"/>
              <a:t>    桌面网球穿线机</a:t>
            </a:r>
            <a:endParaRPr lang="zh-CN" altLang="en-US"/>
          </a:p>
          <a:p>
            <a:pPr lvl="0"/>
            <a:r>
              <a:rPr lang="zh-CN" altLang="en-US"/>
              <a:t>    独立式网球穿线机</a:t>
            </a:r>
            <a:endParaRPr lang="zh-CN" altLang="en-US"/>
          </a:p>
          <a:p>
            <a:pPr lvl="0"/>
            <a:r>
              <a:rPr lang="zh-CN" altLang="en-US"/>
              <a:t>全球市场网球架线机主要应用，2019-2024，2025-2030（百万美元）&amp;（万台）</a:t>
            </a:r>
            <a:endParaRPr lang="zh-CN" altLang="en-US"/>
          </a:p>
          <a:p>
            <a:pPr lvl="0"/>
            <a:r>
              <a:rPr lang="zh-CN" altLang="en-US"/>
              <a:t>全球市场网球架线机主要应用，2023年市场份额</a:t>
            </a:r>
            <a:endParaRPr lang="zh-CN" altLang="en-US"/>
          </a:p>
          <a:p>
            <a:pPr lvl="0"/>
            <a:r>
              <a:rPr lang="zh-CN" altLang="en-US"/>
              <a:t>    消费者使用</a:t>
            </a:r>
            <a:endParaRPr lang="zh-CN" altLang="en-US"/>
          </a:p>
          <a:p>
            <a:pPr lvl="0"/>
            <a:r>
              <a:rPr lang="zh-CN" altLang="en-US"/>
              <a:t>    商业用途</a:t>
            </a:r>
            <a:endParaRPr lang="zh-CN" altLang="en-US"/>
          </a:p>
          <a:p>
            <a:pPr lvl="0"/>
            <a:r>
              <a:rPr lang="zh-CN" altLang="en-US"/>
              <a:t>全球市场，主要地区/国家，2019-2024，2025-2030（百万美元）&amp;（万台）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全球市场，主要地区/国家，2023年市场份额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0000"/>
          </a:bodyPr>
          <a:p>
            <a:pPr lvl="0"/>
            <a:r>
              <a:rPr lang="zh-CN" altLang="en-US"/>
              <a:t>    北美</a:t>
            </a:r>
            <a:endParaRPr lang="zh-CN" altLang="en-US"/>
          </a:p>
          <a:p>
            <a:pPr lvl="0"/>
            <a:r>
              <a:rPr lang="zh-CN" altLang="en-US"/>
              <a:t>    美国</a:t>
            </a:r>
            <a:endParaRPr lang="zh-CN" altLang="en-US"/>
          </a:p>
          <a:p>
            <a:pPr lvl="0"/>
            <a:r>
              <a:rPr lang="zh-CN" altLang="en-US"/>
              <a:t>    加拿大</a:t>
            </a:r>
            <a:endParaRPr lang="zh-CN" altLang="en-US"/>
          </a:p>
          <a:p>
            <a:pPr lvl="0"/>
            <a:r>
              <a:rPr lang="zh-CN" altLang="en-US"/>
              <a:t>    墨西哥</a:t>
            </a:r>
            <a:endParaRPr lang="zh-CN" altLang="en-US"/>
          </a:p>
          <a:p>
            <a:pPr lvl="0"/>
            <a:r>
              <a:rPr lang="zh-CN" altLang="en-US"/>
              <a:t>    欧洲</a:t>
            </a:r>
            <a:endParaRPr lang="zh-CN" altLang="en-US"/>
          </a:p>
          <a:p>
            <a:pPr lvl="0"/>
            <a:r>
              <a:rPr lang="zh-CN" altLang="en-US"/>
              <a:t>    德国</a:t>
            </a:r>
            <a:endParaRPr lang="zh-CN" altLang="en-US"/>
          </a:p>
          <a:p>
            <a:pPr lvl="0"/>
            <a:r>
              <a:rPr lang="zh-CN" altLang="en-US"/>
              <a:t>    法国</a:t>
            </a:r>
            <a:endParaRPr lang="zh-CN" altLang="en-US"/>
          </a:p>
          <a:p>
            <a:pPr lvl="0"/>
            <a:r>
              <a:rPr lang="zh-CN" altLang="en-US"/>
              <a:t>    英国</a:t>
            </a:r>
            <a:endParaRPr lang="zh-CN" altLang="en-US"/>
          </a:p>
          <a:p>
            <a:pPr lvl="0"/>
            <a:r>
              <a:rPr lang="zh-CN" altLang="en-US"/>
              <a:t>    意大利</a:t>
            </a:r>
            <a:endParaRPr lang="zh-CN" altLang="en-US"/>
          </a:p>
          <a:p>
            <a:pPr lvl="0"/>
            <a:r>
              <a:rPr lang="zh-CN" altLang="en-US"/>
              <a:t>    俄罗斯</a:t>
            </a:r>
            <a:endParaRPr lang="zh-CN" altLang="en-US"/>
          </a:p>
          <a:p>
            <a:pPr lvl="0"/>
            <a:r>
              <a:rPr lang="zh-CN" altLang="en-US"/>
              <a:t>    北欧国家</a:t>
            </a:r>
            <a:endParaRPr lang="zh-CN" altLang="en-US"/>
          </a:p>
          <a:p>
            <a:pPr lvl="0"/>
            <a:r>
              <a:rPr lang="zh-CN" altLang="en-US"/>
              <a:t>    比荷卢三国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全球市场，主要地区/国家，2023年市场份额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0000"/>
          </a:bodyPr>
          <a:p>
            <a:pPr lvl="0"/>
            <a:r>
              <a:rPr lang="zh-CN" altLang="en-US"/>
              <a:t>    其他国家</a:t>
            </a:r>
            <a:endParaRPr lang="zh-CN" altLang="en-US"/>
          </a:p>
          <a:p>
            <a:pPr lvl="0"/>
            <a:r>
              <a:rPr lang="zh-CN" altLang="en-US"/>
              <a:t>    亚洲</a:t>
            </a:r>
            <a:endParaRPr lang="zh-CN" altLang="en-US"/>
          </a:p>
          <a:p>
            <a:pPr lvl="0"/>
            <a:r>
              <a:rPr lang="zh-CN" altLang="en-US"/>
              <a:t>    中国</a:t>
            </a:r>
            <a:endParaRPr lang="zh-CN" altLang="en-US"/>
          </a:p>
          <a:p>
            <a:pPr lvl="0"/>
            <a:r>
              <a:rPr lang="zh-CN" altLang="en-US"/>
              <a:t>    日本</a:t>
            </a:r>
            <a:endParaRPr lang="zh-CN" altLang="en-US"/>
          </a:p>
          <a:p>
            <a:pPr lvl="0"/>
            <a:r>
              <a:rPr lang="zh-CN" altLang="en-US"/>
              <a:t>    韩国</a:t>
            </a:r>
            <a:endParaRPr lang="zh-CN" altLang="en-US"/>
          </a:p>
          <a:p>
            <a:pPr lvl="0"/>
            <a:r>
              <a:rPr lang="zh-CN" altLang="en-US"/>
              <a:t>    东南亚</a:t>
            </a:r>
            <a:endParaRPr lang="zh-CN" altLang="en-US"/>
          </a:p>
          <a:p>
            <a:pPr lvl="0"/>
            <a:r>
              <a:rPr lang="zh-CN" altLang="en-US"/>
              <a:t>    印度</a:t>
            </a:r>
            <a:endParaRPr lang="zh-CN" altLang="en-US"/>
          </a:p>
          <a:p>
            <a:pPr lvl="0"/>
            <a:r>
              <a:rPr lang="zh-CN" altLang="en-US"/>
              <a:t>    其他国家</a:t>
            </a:r>
            <a:endParaRPr lang="zh-CN" altLang="en-US"/>
          </a:p>
          <a:p>
            <a:pPr lvl="0"/>
            <a:r>
              <a:rPr lang="zh-CN" altLang="en-US"/>
              <a:t>    南美</a:t>
            </a:r>
            <a:endParaRPr lang="zh-CN" altLang="en-US"/>
          </a:p>
          <a:p>
            <a:pPr lvl="0"/>
            <a:r>
              <a:rPr lang="zh-CN" altLang="en-US"/>
              <a:t>    巴西</a:t>
            </a:r>
            <a:endParaRPr lang="zh-CN" altLang="en-US"/>
          </a:p>
          <a:p>
            <a:pPr lvl="0"/>
            <a:r>
              <a:rPr lang="zh-CN" altLang="en-US"/>
              <a:t>    阿根廷</a:t>
            </a:r>
            <a:endParaRPr lang="zh-CN" altLang="en-US"/>
          </a:p>
          <a:p>
            <a:pPr lvl="0"/>
            <a:r>
              <a:rPr lang="zh-CN" altLang="en-US"/>
              <a:t>    其他国家</a:t>
            </a:r>
            <a:endParaRPr lang="zh-CN" altLang="en-US"/>
          </a:p>
          <a:p>
            <a:pPr lvl="0"/>
            <a:r>
              <a:rPr lang="zh-CN" altLang="en-US"/>
              <a:t>    中东及非洲</a:t>
            </a:r>
            <a:endParaRPr lang="zh-CN" altLang="en-US"/>
          </a:p>
          <a:p>
            <a:pPr lvl="0"/>
            <a:r>
              <a:rPr lang="zh-CN" altLang="en-US"/>
              <a:t>    土耳其</a:t>
            </a:r>
            <a:endParaRPr lang="zh-CN" altLang="en-US"/>
          </a:p>
          <a:p>
            <a:pPr lvl="0"/>
            <a:r>
              <a:rPr lang="zh-CN" altLang="en-US"/>
              <a:t>    以色列</a:t>
            </a:r>
            <a:endParaRPr lang="zh-CN" altLang="en-US"/>
          </a:p>
          <a:p>
            <a:pPr lvl="0"/>
            <a:r>
              <a:rPr lang="zh-CN" altLang="en-US"/>
              <a:t>    沙特</a:t>
            </a:r>
            <a:endParaRPr lang="zh-CN" altLang="en-US"/>
          </a:p>
          <a:p>
            <a:pPr lvl="0"/>
            <a:r>
              <a:rPr lang="zh-CN" altLang="en-US"/>
              <a:t>    阿联酋</a:t>
            </a:r>
            <a:endParaRPr lang="zh-CN" altLang="en-US"/>
          </a:p>
          <a:p>
            <a:pPr lvl="0"/>
            <a:r>
              <a:rPr lang="zh-CN" altLang="en-US"/>
              <a:t>    其他国家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竞争态势分析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0000"/>
          </a:bodyPr>
          <a:p>
            <a:pPr lvl="0"/>
            <a:r>
              <a:rPr lang="zh-CN" altLang="en-US"/>
              <a:t>全球市场主要厂商网球架线机收入，2019-2024（按百万美元计，其中2024年为估计值）</a:t>
            </a:r>
            <a:endParaRPr lang="zh-CN" altLang="en-US"/>
          </a:p>
          <a:p>
            <a:pPr lvl="0"/>
            <a:r>
              <a:rPr lang="zh-CN" altLang="en-US"/>
              <a:t>全球市场主要厂商网球架线机收入份额及排名，2019-2024（其中2024年为估计值）</a:t>
            </a:r>
            <a:endParaRPr lang="zh-CN" altLang="en-US"/>
          </a:p>
          <a:p>
            <a:pPr lvl="0"/>
            <a:r>
              <a:rPr lang="zh-CN" altLang="en-US"/>
              <a:t>全球市场主要厂商网球架线机销量市场份额，2019-2024（按万台计，其中2024年为估计值）</a:t>
            </a:r>
            <a:endParaRPr lang="zh-CN" altLang="en-US"/>
          </a:p>
          <a:p>
            <a:pPr lvl="0"/>
            <a:r>
              <a:rPr lang="zh-CN" altLang="en-US"/>
              <a:t>全球市场主要厂商网球架线机销量份额及排名，2019-2024（其中2024年为估计值）</a:t>
            </a:r>
            <a:endParaRPr lang="zh-CN" altLang="en-US"/>
          </a:p>
          <a:p>
            <a:pPr lvl="0"/>
            <a:r>
              <a:rPr lang="zh-CN" altLang="en-US"/>
              <a:t>全球市场主要厂商简介、总部及产地分布、产品规格型号应用介绍等</a:t>
            </a:r>
            <a:endParaRPr lang="zh-CN" altLang="en-US"/>
          </a:p>
          <a:p>
            <a:pPr lvl="0"/>
            <a:r>
              <a:rPr lang="zh-CN" altLang="en-US"/>
              <a:t>    Eagnas</a:t>
            </a:r>
            <a:endParaRPr lang="zh-CN" altLang="en-US"/>
          </a:p>
          <a:p>
            <a:pPr lvl="0"/>
            <a:r>
              <a:rPr lang="zh-CN" altLang="en-US"/>
              <a:t>    Alpha</a:t>
            </a:r>
            <a:endParaRPr lang="zh-CN" altLang="en-US"/>
          </a:p>
          <a:p>
            <a:pPr lvl="0"/>
            <a:r>
              <a:rPr lang="zh-CN" altLang="en-US"/>
              <a:t>    Gamma</a:t>
            </a:r>
            <a:endParaRPr lang="zh-CN" altLang="en-US"/>
          </a:p>
          <a:p>
            <a:pPr lvl="0"/>
            <a:r>
              <a:rPr lang="zh-CN" altLang="en-US"/>
              <a:t>    Tourna</a:t>
            </a:r>
            <a:endParaRPr lang="zh-CN" altLang="en-US"/>
          </a:p>
          <a:p>
            <a:pPr lvl="0"/>
            <a:r>
              <a:rPr lang="zh-CN" altLang="en-US"/>
              <a:t>    Prince</a:t>
            </a:r>
            <a:endParaRPr lang="zh-CN" altLang="en-US"/>
          </a:p>
          <a:p>
            <a:pPr lvl="0"/>
            <a:r>
              <a:rPr lang="zh-CN" altLang="en-US"/>
              <a:t>    Technifibre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主要章节简要介绍：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0000"/>
          </a:bodyPr>
          <a:p>
            <a:pPr lvl="0"/>
            <a:r>
              <a:rPr lang="zh-CN" altLang="en-US"/>
              <a:t>第1章: 定义介绍、主要分类、主要应用及研究方法介绍等。</a:t>
            </a:r>
            <a:endParaRPr lang="zh-CN" altLang="en-US"/>
          </a:p>
          <a:p>
            <a:pPr lvl="0"/>
            <a:r>
              <a:rPr lang="zh-CN" altLang="en-US"/>
              <a:t>第2章：全球总体规模，历史及未来几年网球架线机销量及总收入，行业趋势、驱动因素、阻碍因素等。</a:t>
            </a:r>
            <a:endParaRPr lang="zh-CN" altLang="en-US"/>
          </a:p>
          <a:p>
            <a:pPr lvl="0"/>
            <a:r>
              <a:rPr lang="zh-CN" altLang="en-US"/>
              <a:t>第3章：全球主要厂商竞争态势，销量、价格、收入份额、最新动态、未来计划、并购等。</a:t>
            </a:r>
            <a:endParaRPr lang="zh-CN" altLang="en-US"/>
          </a:p>
          <a:p>
            <a:pPr lvl="0"/>
            <a:r>
              <a:rPr lang="zh-CN" altLang="en-US"/>
              <a:t>第4章：全球主要分类，历史规模及未来趋势，销量、收入、价格等。</a:t>
            </a:r>
            <a:endParaRPr lang="zh-CN" altLang="en-US"/>
          </a:p>
          <a:p>
            <a:pPr lvl="0"/>
            <a:r>
              <a:rPr lang="zh-CN" altLang="en-US"/>
              <a:t>第5章：全球主要应用，历史规模及未来趋势，销量、收入、价格等。</a:t>
            </a:r>
            <a:endParaRPr lang="zh-CN" altLang="en-US"/>
          </a:p>
          <a:p>
            <a:pPr lvl="0"/>
            <a:r>
              <a:rPr lang="zh-CN" altLang="en-US"/>
              <a:t>第6章：全球主要地区、主要国家网球架线机规模，销量、收入、价格等。</a:t>
            </a:r>
            <a:endParaRPr lang="zh-CN" altLang="en-US"/>
          </a:p>
          <a:p>
            <a:pPr lvl="0"/>
            <a:r>
              <a:rPr lang="zh-CN" altLang="en-US"/>
              <a:t>第7章：全球主要企业简介，总部及产地分布、产品规格型号及应用介绍、销量、收入、价格、毛利率等。</a:t>
            </a:r>
            <a:endParaRPr lang="zh-CN" altLang="en-US"/>
          </a:p>
          <a:p>
            <a:pPr lvl="0"/>
            <a:r>
              <a:rPr lang="zh-CN" altLang="en-US"/>
              <a:t>第8章：全球网球架线机产能分析，包括主要地区产能及主要企业产能。</a:t>
            </a:r>
            <a:endParaRPr lang="zh-CN" altLang="en-US"/>
          </a:p>
          <a:p>
            <a:pPr lvl="0"/>
            <a:r>
              <a:rPr lang="zh-CN" altLang="en-US"/>
              <a:t>第9章：行业驱动因素、阻碍因素、挑战及风险分析。</a:t>
            </a:r>
            <a:endParaRPr lang="zh-CN" altLang="en-US"/>
          </a:p>
          <a:p>
            <a:pPr lvl="0"/>
            <a:r>
              <a:rPr lang="zh-CN" altLang="en-US"/>
              <a:t>第10章：行业产业链分析，上游、下游及客户等。</a:t>
            </a:r>
            <a:endParaRPr lang="zh-CN" altLang="en-US"/>
          </a:p>
          <a:p>
            <a:pPr lvl="0"/>
            <a:r>
              <a:rPr lang="zh-CN" altLang="en-US"/>
              <a:t>第11章：报告总结</a:t>
            </a:r>
            <a:endParaRPr lang="zh-CN" altLang="en-US"/>
          </a:p>
          <a:p>
            <a:pPr lvl="0"/>
            <a:r>
              <a:rPr lang="zh-CN" altLang="en-US"/>
              <a:t>标题</a:t>
            </a:r>
            <a:endParaRPr lang="zh-CN" altLang="en-US"/>
          </a:p>
          <a:p>
            <a:pPr lvl="0"/>
            <a:r>
              <a:rPr lang="zh-CN" altLang="en-US"/>
              <a:t>报告目录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1 行业定义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0000"/>
          </a:bodyPr>
          <a:p>
            <a:pPr lvl="0"/>
            <a:r>
              <a:rPr lang="zh-CN" altLang="en-US"/>
              <a:t>    1.1 网球架线机定义</a:t>
            </a:r>
            <a:endParaRPr lang="zh-CN" altLang="en-US"/>
          </a:p>
          <a:p>
            <a:pPr lvl="0"/>
            <a:r>
              <a:rPr lang="zh-CN" altLang="en-US"/>
              <a:t>    1.2 行业分类</a:t>
            </a:r>
            <a:endParaRPr lang="zh-CN" altLang="en-US"/>
          </a:p>
          <a:p>
            <a:pPr lvl="0"/>
            <a:r>
              <a:rPr lang="zh-CN" altLang="en-US"/>
              <a:t>        1.2.1 按产品类型分类</a:t>
            </a:r>
            <a:endParaRPr lang="zh-CN" altLang="en-US"/>
          </a:p>
          <a:p>
            <a:pPr lvl="0"/>
            <a:r>
              <a:rPr lang="zh-CN" altLang="en-US"/>
              <a:t>        1.2.2 按应用拆分</a:t>
            </a:r>
            <a:endParaRPr lang="zh-CN" altLang="en-US"/>
          </a:p>
          <a:p>
            <a:pPr lvl="0"/>
            <a:r>
              <a:rPr lang="zh-CN" altLang="en-US"/>
              <a:t>    1.3 全球网球架线机市场概览</a:t>
            </a:r>
            <a:endParaRPr lang="zh-CN" altLang="en-US"/>
          </a:p>
          <a:p>
            <a:pPr lvl="0"/>
            <a:r>
              <a:rPr lang="zh-CN" altLang="en-US"/>
              <a:t>    1.4 本报告特定及亮点内容</a:t>
            </a:r>
            <a:endParaRPr lang="zh-CN" altLang="en-US"/>
          </a:p>
          <a:p>
            <a:pPr lvl="0"/>
            <a:r>
              <a:rPr lang="zh-CN" altLang="en-US"/>
              <a:t>    1.5 研究方法及资料来源</a:t>
            </a:r>
            <a:endParaRPr lang="zh-CN" altLang="en-US"/>
          </a:p>
          <a:p>
            <a:pPr lvl="0"/>
            <a:r>
              <a:rPr lang="zh-CN" altLang="en-US"/>
              <a:t>        1.5.1 研究方法</a:t>
            </a:r>
            <a:endParaRPr lang="zh-CN" altLang="en-US"/>
          </a:p>
          <a:p>
            <a:pPr lvl="0"/>
            <a:r>
              <a:rPr lang="zh-CN" altLang="en-US"/>
              <a:t>        1.5.2 调研过程</a:t>
            </a:r>
            <a:endParaRPr lang="zh-CN" altLang="en-US"/>
          </a:p>
          <a:p>
            <a:pPr lvl="0"/>
            <a:r>
              <a:rPr lang="zh-CN" altLang="en-US"/>
              <a:t>        1.5.3 Base Year</a:t>
            </a:r>
            <a:endParaRPr lang="zh-CN" altLang="en-US"/>
          </a:p>
          <a:p>
            <a:pPr lvl="0"/>
            <a:r>
              <a:rPr lang="zh-CN" altLang="en-US"/>
              <a:t>        1.5.4 报告假设的前提及说明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2 全球网球架线机总体市场规模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2.1 全球网球架线机总体市场规模：2023 VS 2030</a:t>
            </a:r>
            <a:endParaRPr lang="zh-CN" altLang="en-US"/>
          </a:p>
          <a:p>
            <a:pPr lvl="0"/>
            <a:r>
              <a:rPr lang="zh-CN" altLang="en-US"/>
              <a:t>    2.2 全球网球架线机市场规模预测与展望：2019-2030</a:t>
            </a:r>
            <a:endParaRPr lang="zh-CN" altLang="en-US"/>
          </a:p>
          <a:p>
            <a:pPr lvl="0"/>
            <a:r>
              <a:rPr lang="zh-CN" altLang="en-US"/>
              <a:t>    2.3 全球网球架线机总销量：2019-2030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3 全球企业竞争态势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0000" lnSpcReduction="20000"/>
          </a:bodyPr>
          <a:p>
            <a:pPr lvl="0"/>
            <a:r>
              <a:rPr lang="zh-CN" altLang="en-US"/>
              <a:t>    3.1 全球市场网球架线机主要厂商地区/国家分布</a:t>
            </a:r>
            <a:endParaRPr lang="zh-CN" altLang="en-US"/>
          </a:p>
          <a:p>
            <a:pPr lvl="0"/>
            <a:r>
              <a:rPr lang="zh-CN" altLang="en-US"/>
              <a:t>    3.2 全球主要厂商网球架线机排名（按收入）</a:t>
            </a:r>
            <a:endParaRPr lang="zh-CN" altLang="en-US"/>
          </a:p>
          <a:p>
            <a:pPr lvl="0"/>
            <a:r>
              <a:rPr lang="zh-CN" altLang="en-US"/>
              <a:t>    3.3 全球主要厂商网球架线机收入</a:t>
            </a:r>
            <a:endParaRPr lang="zh-CN" altLang="en-US"/>
          </a:p>
          <a:p>
            <a:pPr lvl="0"/>
            <a:r>
              <a:rPr lang="zh-CN" altLang="en-US"/>
              <a:t>    3.4 全球主要厂商网球架线机销量</a:t>
            </a:r>
            <a:endParaRPr lang="zh-CN" altLang="en-US"/>
          </a:p>
          <a:p>
            <a:pPr lvl="0"/>
            <a:r>
              <a:rPr lang="zh-CN" altLang="en-US"/>
              <a:t>    3.5 全球主要厂商网球架线机价格（2019-2024）</a:t>
            </a:r>
            <a:endParaRPr lang="zh-CN" altLang="en-US"/>
          </a:p>
          <a:p>
            <a:pPr lvl="0"/>
            <a:r>
              <a:rPr lang="zh-CN" altLang="en-US"/>
              <a:t>    3.6 全球Top 3和Top 5厂商网球架线机市场份额（按2023年收入）</a:t>
            </a:r>
            <a:endParaRPr lang="zh-CN" altLang="en-US"/>
          </a:p>
          <a:p>
            <a:pPr lvl="0"/>
            <a:r>
              <a:rPr lang="zh-CN" altLang="en-US"/>
              <a:t>    3.7 全球主要厂商网球架线机产品类型</a:t>
            </a:r>
            <a:endParaRPr lang="zh-CN" altLang="en-US"/>
          </a:p>
          <a:p>
            <a:pPr lvl="0"/>
            <a:r>
              <a:rPr lang="zh-CN" altLang="en-US"/>
              <a:t>    3.8 全球第一梯队、第二梯队和第三梯队厂商</a:t>
            </a:r>
            <a:endParaRPr lang="zh-CN" altLang="en-US"/>
          </a:p>
          <a:p>
            <a:pPr lvl="0"/>
            <a:r>
              <a:rPr lang="zh-CN" altLang="en-US"/>
              <a:t>        3.8.1 全球第一梯队网球架线机厂商列表及市场份额（按2023年收入）</a:t>
            </a:r>
            <a:endParaRPr lang="zh-CN" altLang="en-US"/>
          </a:p>
          <a:p>
            <a:pPr lvl="0"/>
            <a:r>
              <a:rPr lang="zh-CN" altLang="en-US"/>
              <a:t>        3.8.2 全球第二、三梯队网球架线机厂商列表及市场份额（按2023年收入）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4 规模细分，按产品类型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0000"/>
          </a:bodyPr>
          <a:p>
            <a:pPr lvl="0"/>
            <a:r>
              <a:rPr lang="zh-CN" altLang="en-US"/>
              <a:t>    4.1 按产品类型，细分概览</a:t>
            </a:r>
            <a:endParaRPr lang="zh-CN" altLang="en-US"/>
          </a:p>
          <a:p>
            <a:pPr lvl="0"/>
            <a:r>
              <a:rPr lang="zh-CN" altLang="en-US"/>
              <a:t>        4.1.1 按产品类型分类 - 全球网球架线机各细分市场规模2023 &amp; 2030</a:t>
            </a:r>
            <a:endParaRPr lang="zh-CN" altLang="en-US"/>
          </a:p>
          <a:p>
            <a:pPr lvl="0"/>
            <a:r>
              <a:rPr lang="zh-CN" altLang="en-US"/>
              <a:t>        4.1.2 桌面网球穿线机</a:t>
            </a:r>
            <a:endParaRPr lang="zh-CN" altLang="en-US"/>
          </a:p>
          <a:p>
            <a:pPr lvl="0"/>
            <a:r>
              <a:rPr lang="zh-CN" altLang="en-US"/>
              <a:t>        4.1.3 独立式网球穿线机</a:t>
            </a:r>
            <a:endParaRPr lang="zh-CN" altLang="en-US"/>
          </a:p>
          <a:p>
            <a:pPr lvl="0"/>
            <a:r>
              <a:rPr lang="zh-CN" altLang="en-US"/>
              <a:t>    4.2 按产品类型分类–全球网球架线机各细分收入及预测</a:t>
            </a:r>
            <a:endParaRPr lang="zh-CN" altLang="en-US"/>
          </a:p>
          <a:p>
            <a:pPr lvl="0"/>
            <a:r>
              <a:rPr lang="zh-CN" altLang="en-US"/>
              <a:t>        4.2.1 按产品类型分类-全球网球架线机各细分收入2019-2024</a:t>
            </a:r>
            <a:endParaRPr lang="zh-CN" altLang="en-US"/>
          </a:p>
          <a:p>
            <a:pPr lvl="0"/>
            <a:r>
              <a:rPr lang="zh-CN" altLang="en-US"/>
              <a:t>        4.2.2 按产品类型分类-全球网球架线机各细分收入2025-2030</a:t>
            </a:r>
            <a:endParaRPr lang="zh-CN" altLang="en-US"/>
          </a:p>
          <a:p>
            <a:pPr lvl="0"/>
            <a:r>
              <a:rPr lang="zh-CN" altLang="en-US"/>
              <a:t>        4.2.3 按产品类型分类-全球网球架线机各细分收入份额2019-2030</a:t>
            </a:r>
            <a:endParaRPr lang="zh-CN" altLang="en-US"/>
          </a:p>
          <a:p>
            <a:pPr lvl="0"/>
            <a:r>
              <a:rPr lang="zh-CN" altLang="en-US"/>
              <a:t>    4.3 按产品类型分类-全球网球架线机各细分销量及预测</a:t>
            </a:r>
            <a:endParaRPr lang="zh-CN" altLang="en-US"/>
          </a:p>
          <a:p>
            <a:pPr lvl="0"/>
            <a:r>
              <a:rPr lang="zh-CN" altLang="en-US"/>
              <a:t>        4.3.1 按产品类型分类-全球网球架线机各细分销量2019-2024</a:t>
            </a:r>
            <a:endParaRPr lang="zh-CN" altLang="en-US"/>
          </a:p>
          <a:p>
            <a:pPr lvl="0"/>
            <a:r>
              <a:rPr lang="zh-CN" altLang="en-US"/>
              <a:t>        4.3.2 按产品类型分类-全球网球架线机各细分销量2025-2030</a:t>
            </a:r>
            <a:endParaRPr lang="zh-CN" altLang="en-US"/>
          </a:p>
          <a:p>
            <a:pPr lvl="0"/>
            <a:r>
              <a:rPr lang="zh-CN" altLang="en-US"/>
              <a:t>        4.3.3 按产品类型分类-全球网球架线机各细分销量市场份额2019-2030</a:t>
            </a:r>
            <a:endParaRPr lang="zh-CN" altLang="en-US"/>
          </a:p>
          <a:p>
            <a:pPr lvl="0"/>
            <a:r>
              <a:rPr lang="zh-CN" altLang="en-US"/>
              <a:t>    4.4 按产品类型分类-全球网球架线机各细分价格2019-2030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5 规模细分，按应用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0000"/>
          </a:bodyPr>
          <a:p>
            <a:pPr lvl="0"/>
            <a:r>
              <a:rPr lang="zh-CN" altLang="en-US"/>
              <a:t>    5.1 按应用，细分概览</a:t>
            </a:r>
            <a:endParaRPr lang="zh-CN" altLang="en-US"/>
          </a:p>
          <a:p>
            <a:pPr lvl="0"/>
            <a:r>
              <a:rPr lang="zh-CN" altLang="en-US"/>
              <a:t>        5.1.1 按应用-全球网球架线机各细分市场规模，2023 &amp; 2030</a:t>
            </a:r>
            <a:endParaRPr lang="zh-CN" altLang="en-US"/>
          </a:p>
          <a:p>
            <a:pPr lvl="0"/>
            <a:r>
              <a:rPr lang="zh-CN" altLang="en-US"/>
              <a:t>        5.1.2 消费者使用</a:t>
            </a:r>
            <a:endParaRPr lang="zh-CN" altLang="en-US"/>
          </a:p>
          <a:p>
            <a:pPr lvl="0"/>
            <a:r>
              <a:rPr lang="zh-CN" altLang="en-US"/>
              <a:t>        5.1.3 商业用途</a:t>
            </a:r>
            <a:endParaRPr lang="zh-CN" altLang="en-US"/>
          </a:p>
          <a:p>
            <a:pPr lvl="0"/>
            <a:r>
              <a:rPr lang="zh-CN" altLang="en-US"/>
              <a:t>    5.2 按应用-全球网球架线机各细分收入及预测</a:t>
            </a:r>
            <a:endParaRPr lang="zh-CN" altLang="en-US"/>
          </a:p>
          <a:p>
            <a:pPr lvl="0"/>
            <a:r>
              <a:rPr lang="zh-CN" altLang="en-US"/>
              <a:t>        5.2.1 按应用-全球网球架线机各细分收入2019-2024</a:t>
            </a:r>
            <a:endParaRPr lang="zh-CN" altLang="en-US"/>
          </a:p>
          <a:p>
            <a:pPr lvl="0"/>
            <a:r>
              <a:rPr lang="zh-CN" altLang="en-US"/>
              <a:t>        5.2.2 按应用-全球网球架线机各细分收入2025-2030</a:t>
            </a:r>
            <a:endParaRPr lang="zh-CN" altLang="en-US"/>
          </a:p>
          <a:p>
            <a:pPr lvl="0"/>
            <a:r>
              <a:rPr lang="zh-CN" altLang="en-US"/>
              <a:t>        5.2.3 按应用-全球网球架线机各细分收入市场份额2019-2030</a:t>
            </a:r>
            <a:endParaRPr lang="zh-CN" altLang="en-US"/>
          </a:p>
          <a:p>
            <a:pPr lvl="0"/>
            <a:r>
              <a:rPr lang="zh-CN" altLang="en-US"/>
              <a:t>    5.3 按应用-全球网球架线机各细分销量及预测</a:t>
            </a:r>
            <a:endParaRPr lang="zh-CN" altLang="en-US"/>
          </a:p>
          <a:p>
            <a:pPr lvl="0"/>
            <a:r>
              <a:rPr lang="zh-CN" altLang="en-US"/>
              <a:t>        5.3.1 按应用-全球网球架线机各细分销量2019-2024</a:t>
            </a:r>
            <a:endParaRPr lang="zh-CN" altLang="en-US"/>
          </a:p>
          <a:p>
            <a:pPr lvl="0"/>
            <a:r>
              <a:rPr lang="zh-CN" altLang="en-US"/>
              <a:t>        5.3.2 按应用-全球网球架线机各细分销量2025-2030</a:t>
            </a:r>
            <a:endParaRPr lang="zh-CN" altLang="en-US"/>
          </a:p>
          <a:p>
            <a:pPr lvl="0"/>
            <a:r>
              <a:rPr lang="zh-CN" altLang="en-US"/>
              <a:t>        5.3.3 按应用-全球网球架线机各细分销量份额2019-2030</a:t>
            </a:r>
            <a:endParaRPr lang="zh-CN" altLang="en-US"/>
          </a:p>
          <a:p>
            <a:pPr lvl="0"/>
            <a:r>
              <a:rPr lang="zh-CN" altLang="en-US"/>
              <a:t>    5.4 按应用-全球网球架线机各细分价格2019-2030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6 规模细分-按地区/国家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/>
          </a:bodyPr>
          <a:p>
            <a:pPr lvl="0"/>
            <a:r>
              <a:rPr lang="zh-CN" altLang="en-US"/>
              <a:t>    6.1 按地区-全球网球架线机市场规模2023 &amp; 2030</a:t>
            </a:r>
            <a:endParaRPr lang="zh-CN" altLang="en-US"/>
          </a:p>
          <a:p>
            <a:pPr lvl="0"/>
            <a:r>
              <a:rPr lang="zh-CN" altLang="en-US"/>
              <a:t>    6.2 按地区-全球网球架线机收入及预测</a:t>
            </a:r>
            <a:endParaRPr lang="zh-CN" altLang="en-US"/>
          </a:p>
          <a:p>
            <a:pPr lvl="0"/>
            <a:r>
              <a:rPr lang="zh-CN" altLang="en-US"/>
              <a:t>        6.2.1 按地区-全球网球架线机收入2019-2024</a:t>
            </a:r>
            <a:endParaRPr lang="zh-CN" altLang="en-US"/>
          </a:p>
          <a:p>
            <a:pPr lvl="0"/>
            <a:r>
              <a:rPr lang="zh-CN" altLang="en-US"/>
              <a:t>        6.2.2 按地区-全球网球架线机收入2025-2030</a:t>
            </a:r>
            <a:endParaRPr lang="zh-CN" altLang="en-US"/>
          </a:p>
          <a:p>
            <a:pPr lvl="0"/>
            <a:r>
              <a:rPr lang="zh-CN" altLang="en-US"/>
              <a:t>        6.2.3 按地区-全球网球架线机收入市场份额2019-2030</a:t>
            </a:r>
            <a:endParaRPr lang="zh-CN" altLang="en-US"/>
          </a:p>
          <a:p>
            <a:pPr lvl="0"/>
            <a:r>
              <a:rPr lang="zh-CN" altLang="en-US"/>
              <a:t>    6.3 按地区-全球网球架线机销量及预测</a:t>
            </a:r>
            <a:endParaRPr lang="zh-CN" altLang="en-US"/>
          </a:p>
          <a:p>
            <a:pPr lvl="0"/>
            <a:r>
              <a:rPr lang="zh-CN" altLang="en-US"/>
              <a:t>        6.3.1 按地区-全球网球架线机销量2019-2024</a:t>
            </a:r>
            <a:endParaRPr lang="zh-CN" altLang="en-US"/>
          </a:p>
          <a:p>
            <a:pPr lvl="0"/>
            <a:r>
              <a:rPr lang="zh-CN" altLang="en-US"/>
              <a:t>        6.3.2 按地区-全球网球架线机销量2025-2030</a:t>
            </a:r>
            <a:endParaRPr lang="zh-CN" altLang="en-US"/>
          </a:p>
          <a:p>
            <a:pPr lvl="0"/>
            <a:r>
              <a:rPr lang="zh-CN" altLang="en-US"/>
              <a:t>        6.3.3 按地区-全球网球架线机销量市场份额2019-2030</a:t>
            </a:r>
            <a:endParaRPr lang="zh-CN" altLang="en-US"/>
          </a:p>
          <a:p>
            <a:pPr lvl="0"/>
            <a:r>
              <a:rPr lang="zh-CN" altLang="en-US"/>
              <a:t>    6.4 北美</a:t>
            </a:r>
            <a:endParaRPr lang="zh-CN" altLang="en-US"/>
          </a:p>
          <a:p>
            <a:pPr lvl="0"/>
            <a:r>
              <a:rPr lang="zh-CN" altLang="en-US"/>
              <a:t>        6.4.1 按国家-北美网球架线机收入2019-2030</a:t>
            </a:r>
            <a:endParaRPr lang="zh-CN" altLang="en-US"/>
          </a:p>
          <a:p>
            <a:pPr lvl="0"/>
            <a:r>
              <a:rPr lang="zh-CN" altLang="en-US"/>
              <a:t>        6.4.2 按国家-北美网球架线机销量2019-2030</a:t>
            </a:r>
            <a:endParaRPr lang="zh-CN" altLang="en-US"/>
          </a:p>
          <a:p>
            <a:pPr lvl="0"/>
            <a:r>
              <a:rPr lang="zh-CN" altLang="en-US"/>
              <a:t>        6.4.3 美国网球架线机市场规模2019-2030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6.4.4 加拿大网球架线机市场规模2019-2030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6.4.5 墨西哥网球架线机市场规模2019-2030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6 规模细分-按地区/国家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0000"/>
          </a:bodyPr>
          <a:p>
            <a:pPr lvl="0"/>
            <a:r>
              <a:rPr lang="zh-CN" altLang="en-US"/>
              <a:t>    6.5 欧洲</a:t>
            </a:r>
            <a:endParaRPr lang="zh-CN" altLang="en-US"/>
          </a:p>
          <a:p>
            <a:pPr lvl="0"/>
            <a:r>
              <a:rPr lang="zh-CN" altLang="en-US"/>
              <a:t>        6.5.1 按国家-欧洲网球架线机收入, 2019-2030</a:t>
            </a:r>
            <a:endParaRPr lang="zh-CN" altLang="en-US"/>
          </a:p>
          <a:p>
            <a:pPr lvl="0"/>
            <a:r>
              <a:rPr lang="zh-CN" altLang="en-US"/>
              <a:t>        6.5.2 按国家-欧洲网球架线机销量, 2019-2030</a:t>
            </a:r>
            <a:endParaRPr lang="zh-CN" altLang="en-US"/>
          </a:p>
          <a:p>
            <a:pPr lvl="0"/>
            <a:r>
              <a:rPr lang="zh-CN" altLang="en-US"/>
              <a:t>        6.5.3 德国网球架线机市场规模2019-2030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6.5.4 法国网球架线机市场规模2019-2030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6.5.5 英国网球架线机市场规模2019-2030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6.5.6 意大利网球架线机市场规模2019-2030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6.5.7 俄罗斯网球架线机市场规模2019-2030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6.5.8 北欧国家网球架线机市场规模2019-2030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6.5.9 比荷卢三国网球架线机市场规模2019-2030</a:t>
            </a:r>
            <a:endParaRPr lang="zh-CN" altLang="en-US"/>
          </a:p>
          <a:p>
            <a:pPr lvl="0"/>
            <a:r>
              <a:rPr lang="zh-CN" altLang="en-US"/>
              <a:t>    6.6 亚洲</a:t>
            </a:r>
            <a:endParaRPr lang="zh-CN" altLang="en-US"/>
          </a:p>
          <a:p>
            <a:pPr lvl="0"/>
            <a:r>
              <a:rPr lang="zh-CN" altLang="en-US"/>
              <a:t>        6.6.1 按地区-亚洲网球架线机收入2019-2030</a:t>
            </a:r>
            <a:endParaRPr lang="zh-CN" altLang="en-US"/>
          </a:p>
          <a:p>
            <a:pPr lvl="0"/>
            <a:r>
              <a:rPr lang="zh-CN" altLang="en-US"/>
              <a:t>        6.6.2 按地区-亚洲网球架线机销量2019-2030</a:t>
            </a:r>
            <a:endParaRPr lang="zh-CN" altLang="en-US"/>
          </a:p>
          <a:p>
            <a:pPr lvl="0"/>
            <a:r>
              <a:rPr lang="zh-CN" altLang="en-US"/>
              <a:t>        6.6.3 中国网球架线机市场规模2019-2030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6.6.4 日本网球架线机市场规模2019-2030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6.6.5 韩国网球架线机市场规模2019-2030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6.6.6 东南亚网球架线机市场规模2019-2030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6.6.7 印度网球架线机市场规模2019-2030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  6 规模细分-按地区/国家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0000"/>
          </a:bodyPr>
          <a:p>
            <a:pPr lvl="0"/>
            <a:r>
              <a:rPr lang="zh-CN" altLang="en-US"/>
              <a:t>  6.7 南美</a:t>
            </a:r>
            <a:endParaRPr lang="zh-CN" altLang="en-US"/>
          </a:p>
          <a:p>
            <a:pPr lvl="0"/>
            <a:r>
              <a:rPr lang="zh-CN" altLang="en-US"/>
              <a:t>        6.7.1 按国家-南美网球架线机收入2019-2030</a:t>
            </a:r>
            <a:endParaRPr lang="zh-CN" altLang="en-US"/>
          </a:p>
          <a:p>
            <a:pPr lvl="0"/>
            <a:r>
              <a:rPr lang="zh-CN" altLang="en-US"/>
              <a:t>        6.7.2 按国家-南美网球架线机销量2019-2030</a:t>
            </a:r>
            <a:endParaRPr lang="zh-CN" altLang="en-US"/>
          </a:p>
          <a:p>
            <a:pPr lvl="0"/>
            <a:r>
              <a:rPr lang="zh-CN" altLang="en-US"/>
              <a:t>        6.7.3 巴西网球架线机市场规模2019-2030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6.7.4 阿根廷网球架线机市场规模2019-2030</a:t>
            </a:r>
            <a:endParaRPr lang="zh-CN" altLang="en-US"/>
          </a:p>
          <a:p>
            <a:pPr lvl="0"/>
            <a:r>
              <a:rPr lang="zh-CN" altLang="en-US"/>
              <a:t>    6.8 中东及非洲</a:t>
            </a:r>
            <a:endParaRPr lang="zh-CN" altLang="en-US"/>
          </a:p>
          <a:p>
            <a:pPr lvl="0"/>
            <a:r>
              <a:rPr lang="zh-CN" altLang="en-US"/>
              <a:t>        6.8.1 按国家-中东及非洲网球架线机收入2019-2030</a:t>
            </a:r>
            <a:endParaRPr lang="zh-CN" altLang="en-US"/>
          </a:p>
          <a:p>
            <a:pPr lvl="0"/>
            <a:r>
              <a:rPr lang="zh-CN" altLang="en-US"/>
              <a:t>        6.8.2 按国家-中东及非洲网球架线机销量2019-2030</a:t>
            </a:r>
            <a:endParaRPr lang="zh-CN" altLang="en-US"/>
          </a:p>
          <a:p>
            <a:pPr lvl="0"/>
            <a:r>
              <a:rPr lang="zh-CN" altLang="en-US"/>
              <a:t>        6.8.3 土耳其网球架线机市场规模2019-2030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6.8.4 以色列网球架线机市场规模2019-2030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6.8.5 沙特网球架线机市场规模2019-2030</a:t>
            </a:r>
            <a:endParaRPr lang="zh-CN" altLang="en-US"/>
          </a:p>
          <a:p>
            <a:pPr lvl="0"/>
            <a:r>
              <a:rPr lang="zh-CN" altLang="en-US"/>
              <a:t>        6.8.6 阿联酋网球架线机市场规模2019-2030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7 企业简介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7.1 Eagnas</a:t>
            </a:r>
            <a:endParaRPr lang="zh-CN" altLang="en-US"/>
          </a:p>
          <a:p>
            <a:pPr lvl="0"/>
            <a:r>
              <a:rPr lang="zh-CN" altLang="en-US"/>
              <a:t>    7.2 Alpha</a:t>
            </a:r>
            <a:endParaRPr lang="zh-CN" altLang="en-US"/>
          </a:p>
          <a:p>
            <a:pPr lvl="0"/>
            <a:r>
              <a:rPr lang="zh-CN" altLang="en-US"/>
              <a:t>    7.3 Gamma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  7 企业简介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0000"/>
          </a:bodyPr>
          <a:p>
            <a:pPr lvl="0"/>
            <a:r>
              <a:rPr lang="zh-CN" altLang="en-US"/>
              <a:t>  7.4 Tourna</a:t>
            </a:r>
            <a:endParaRPr lang="zh-CN" altLang="en-US"/>
          </a:p>
          <a:p>
            <a:pPr lvl="0"/>
            <a:r>
              <a:rPr lang="zh-CN" altLang="en-US"/>
              <a:t>        7.4.1 Tourna企业信息</a:t>
            </a:r>
            <a:endParaRPr lang="zh-CN" altLang="en-US"/>
          </a:p>
          <a:p>
            <a:pPr lvl="0"/>
            <a:r>
              <a:rPr lang="zh-CN" altLang="en-US"/>
              <a:t>        7.4.2 Tourna企业简介</a:t>
            </a:r>
            <a:endParaRPr lang="zh-CN" altLang="en-US"/>
          </a:p>
          <a:p>
            <a:pPr lvl="0"/>
            <a:r>
              <a:rPr lang="zh-CN" altLang="en-US"/>
              <a:t>        7.4.3 Tourna 网球架线机产品规格、型号及应用介绍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7.4.4 Tourna 网球架线机销量、收入、价格及毛利率（2019-2024）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7.4.5 Tourna最新发展动态</a:t>
            </a:r>
            <a:endParaRPr lang="zh-CN" altLang="en-US"/>
          </a:p>
          <a:p>
            <a:pPr lvl="0"/>
            <a:r>
              <a:rPr lang="zh-CN" altLang="en-US"/>
              <a:t>    7.5 Prince</a:t>
            </a:r>
            <a:endParaRPr lang="zh-CN" altLang="en-US"/>
          </a:p>
          <a:p>
            <a:pPr lvl="0"/>
            <a:r>
              <a:rPr lang="zh-CN" altLang="en-US"/>
              <a:t>        7.5.1 Prince企业信息</a:t>
            </a:r>
            <a:endParaRPr lang="zh-CN" altLang="en-US"/>
          </a:p>
          <a:p>
            <a:pPr lvl="0"/>
            <a:r>
              <a:rPr lang="zh-CN" altLang="en-US"/>
              <a:t>        7.5.2 Prince企业简介</a:t>
            </a:r>
            <a:endParaRPr lang="zh-CN" altLang="en-US"/>
          </a:p>
          <a:p>
            <a:pPr lvl="0"/>
            <a:r>
              <a:rPr lang="zh-CN" altLang="en-US"/>
              <a:t>        7.5.3 Prince 网球架线机产品规格、型号及应用介绍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7.5.4 Prince 网球架线机销量、收入、价格及毛利率（2019-2024）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7.5.5 Prince最新发展动态</a:t>
            </a:r>
            <a:endParaRPr lang="zh-CN" altLang="en-US"/>
          </a:p>
          <a:p>
            <a:pPr lvl="0"/>
            <a:r>
              <a:rPr lang="zh-CN" altLang="en-US"/>
              <a:t>    7.6 Technifibre</a:t>
            </a:r>
            <a:endParaRPr lang="zh-CN" altLang="en-US"/>
          </a:p>
          <a:p>
            <a:pPr lvl="0"/>
            <a:r>
              <a:rPr lang="zh-CN" altLang="en-US"/>
              <a:t>        7.6.1 Technifibre企业信息</a:t>
            </a:r>
            <a:endParaRPr lang="zh-CN" altLang="en-US"/>
          </a:p>
          <a:p>
            <a:pPr lvl="0"/>
            <a:r>
              <a:rPr lang="zh-CN" altLang="en-US"/>
              <a:t>        7.6.2 Technifibre企业简介</a:t>
            </a:r>
            <a:endParaRPr lang="zh-CN" altLang="en-US"/>
          </a:p>
          <a:p>
            <a:pPr lvl="0"/>
            <a:r>
              <a:rPr lang="zh-CN" altLang="en-US"/>
              <a:t>        7.6.3 Technifibre 网球架线机产品规格、型号及应用介绍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7.6.4 Technifibre 网球架线机销量、收入、价格及毛利率（2019-2024）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7.6.5 Technifibre最新发展动态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8 全球网球架线机产能分析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8.1 全球网球架线机总产能2019-2030</a:t>
            </a:r>
            <a:endParaRPr lang="zh-CN" altLang="en-US"/>
          </a:p>
          <a:p>
            <a:pPr lvl="0"/>
            <a:r>
              <a:rPr lang="zh-CN" altLang="en-US"/>
              <a:t>    8.2 全球主要厂商网球架线机产能</a:t>
            </a:r>
            <a:endParaRPr lang="zh-CN" altLang="en-US"/>
          </a:p>
          <a:p>
            <a:pPr lvl="0"/>
            <a:r>
              <a:rPr lang="zh-CN" altLang="en-US"/>
              <a:t>    8.3 全球主要地区网球架线机产量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9 行业趋势、驱动因素、机会及阻碍因素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9.1 行业机会及趋势</a:t>
            </a:r>
            <a:endParaRPr lang="zh-CN" altLang="en-US"/>
          </a:p>
          <a:p>
            <a:pPr lvl="0"/>
            <a:r>
              <a:rPr lang="zh-CN" altLang="en-US"/>
              <a:t>    9.2 行业驱动因素</a:t>
            </a:r>
            <a:endParaRPr lang="zh-CN" altLang="en-US"/>
          </a:p>
          <a:p>
            <a:pPr lvl="0"/>
            <a:r>
              <a:rPr lang="zh-CN" altLang="en-US"/>
              <a:t>    9.3 行业阻碍因素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10 网球架线机产业链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10.1 网球架线机产业链</a:t>
            </a:r>
            <a:endParaRPr lang="zh-CN" altLang="en-US"/>
          </a:p>
          <a:p>
            <a:pPr lvl="0"/>
            <a:r>
              <a:rPr lang="zh-CN" altLang="en-US"/>
              <a:t>    10.2 网球架线机上游分析</a:t>
            </a:r>
            <a:endParaRPr lang="zh-CN" altLang="en-US"/>
          </a:p>
          <a:p>
            <a:pPr lvl="0"/>
            <a:r>
              <a:rPr lang="zh-CN" altLang="en-US"/>
              <a:t>    10.3 网球架线机下游及典型客户</a:t>
            </a:r>
            <a:endParaRPr lang="zh-CN" altLang="en-US"/>
          </a:p>
          <a:p>
            <a:pPr lvl="0"/>
            <a:r>
              <a:rPr lang="zh-CN" altLang="en-US"/>
              <a:t>    10.4 销售渠道分析</a:t>
            </a:r>
            <a:endParaRPr lang="zh-CN" altLang="en-US"/>
          </a:p>
          <a:p>
            <a:pPr lvl="0"/>
            <a:r>
              <a:rPr lang="zh-CN" altLang="en-US"/>
              <a:t>        10.4.1 销售渠道</a:t>
            </a:r>
            <a:endParaRPr lang="zh-CN" altLang="en-US"/>
          </a:p>
          <a:p>
            <a:pPr lvl="0"/>
            <a:r>
              <a:rPr lang="zh-CN" altLang="en-US"/>
              <a:t>        10.4.2 网球架线机分销商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11 报告总结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12 附录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12.1 说明</a:t>
            </a:r>
            <a:endParaRPr lang="zh-CN" altLang="en-US"/>
          </a:p>
          <a:p>
            <a:pPr lvl="0"/>
            <a:r>
              <a:rPr lang="zh-CN" altLang="en-US"/>
              <a:t>    12.2 本公司典型客户</a:t>
            </a:r>
            <a:endParaRPr lang="zh-CN" altLang="en-US"/>
          </a:p>
          <a:p>
            <a:pPr lvl="0"/>
            <a:r>
              <a:rPr lang="zh-CN" altLang="en-US"/>
              <a:t>    12.3 声明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8"/>
</p:tagLst>
</file>

<file path=ppt/tags/tag1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f"/>
  <p:tag name="KSO_WM_UNIT_SUBTYPE" val="e"/>
  <p:tag name="KSO_WM_UNIT_INDEX" val="2"/>
  <p:tag name="KSO_WM_BEAUTIFY_FLAG" val="#wm#"/>
  <p:tag name="KSO_WM_TAG_VERSION" val="3.0"/>
  <p:tag name="KSO_WM_UNIT_PRESET_TEXT" val="年号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6"/>
</p:tagLst>
</file>

<file path=ppt/tags/tag1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1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40"/>
</p:tagLst>
</file>

<file path=ppt/tags/tag1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2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2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7"/>
</p:tagLst>
</file>

<file path=ppt/tags/tag3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8"/>
</p:tagLst>
</file>

<file path=ppt/tags/tag3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48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49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50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1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5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8"/>
</p:tagLst>
</file>

<file path=ppt/tags/tag84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22"/>
</p:tagLst>
</file>

<file path=ppt/tags/tag8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335"/>
</p:tagLst>
</file>

<file path=ppt/tags/tag9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6335"/>
</p:tagLst>
</file>

<file path=ppt/tags/tag9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TEMPLATE_THUMBS_INDEX" val="1、9"/>
  <p:tag name="KSO_WM_TEMPLATE_SUBCATEGORY" val="29"/>
  <p:tag name="KSO_WM_TEMPLATE_COLOR_TYPE" val="0"/>
  <p:tag name="KSO_WM_TAG_VERSION" val="3.0"/>
  <p:tag name="KSO_WM_BEAUTIFY_FLAG" val="#wm#"/>
  <p:tag name="KSO_WM_TEMPLATE_INDEX" val="20236335"/>
  <p:tag name="KSO_WM_TEMPLATE_CATEGORY" val="custom"/>
  <p:tag name="KSO_WM_TEMPLATE_MASTER_TYPE" val="0"/>
</p:tagLst>
</file>

<file path=ppt/tags/tag95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96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97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98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99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00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01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02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03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04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05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06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07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08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09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10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11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12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13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14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15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16.xml><?xml version="1.0" encoding="utf-8"?>
<p:tagLst xmlns:p="http://schemas.openxmlformats.org/presentationml/2006/main">
  <p:tag name="KSO_WM_SLIDE_THEME_ID" val="3331022"/>
  <p:tag name="KSO_WM_SLIDE_THEME_NAME" val="黄色深秋扁平插画教育教学小清新风"/>
  <p:tag name="KSO_WM_SLIDE_TYPE" val="text"/>
</p:tagLst>
</file>

<file path=ppt/tags/tag117.xml><?xml version="1.0" encoding="utf-8"?>
<p:tagLst xmlns:p="http://schemas.openxmlformats.org/presentationml/2006/main">
  <p:tag name="commondata" val="eyJoZGlkIjoiMTg1OWUzMWY0NGNiMWIxZDZkNzEzYzgyYjFhNjg4OTgifQ=="/>
</p:tagLst>
</file>

<file path=ppt/theme/theme1.xml><?xml version="1.0" encoding="utf-8"?>
<a:theme xmlns:a="http://schemas.openxmlformats.org/drawingml/2006/main" name="Office 主题​​">
  <a:themeElements>
    <a:clrScheme name="自定义 241">
      <a:dk1>
        <a:srgbClr val="000000"/>
      </a:dk1>
      <a:lt1>
        <a:srgbClr val="FFFFFF"/>
      </a:lt1>
      <a:dk2>
        <a:srgbClr val="2B1601"/>
      </a:dk2>
      <a:lt2>
        <a:srgbClr val="FDE3C9"/>
      </a:lt2>
      <a:accent1>
        <a:srgbClr val="D2762A"/>
      </a:accent1>
      <a:accent2>
        <a:srgbClr val="FFAA54"/>
      </a:accent2>
      <a:accent3>
        <a:srgbClr val="D4603C"/>
      </a:accent3>
      <a:accent4>
        <a:srgbClr val="FA7E2D"/>
      </a:accent4>
      <a:accent5>
        <a:srgbClr val="FFCF47"/>
      </a:accent5>
      <a:accent6>
        <a:srgbClr val="7D432E"/>
      </a:accent6>
      <a:hlink>
        <a:srgbClr val="0026E5"/>
      </a:hlink>
      <a:folHlink>
        <a:srgbClr val="7E1FAD"/>
      </a:folHlink>
    </a:clrScheme>
    <a:fontScheme name="qmj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5776</Words>
  <Application>WPS 演示</Application>
  <PresentationFormat>宽屏</PresentationFormat>
  <Paragraphs>271</Paragraphs>
  <Slides>22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MiSans Light</vt:lpstr>
      <vt:lpstr>MiSans 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23860</cp:lastModifiedBy>
  <cp:revision>155</cp:revision>
  <dcterms:created xsi:type="dcterms:W3CDTF">2019-06-19T02:08:00Z</dcterms:created>
  <dcterms:modified xsi:type="dcterms:W3CDTF">2024-07-10T16:54:05Z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EB59FE6A6BC54EEE896156821B6C57B8_11</vt:lpwstr>
  </property>
</Properties>
</file>