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41" r:id="rId1"/>
    <p:sldMasterId id="2147487378" r:id="rId2"/>
  </p:sldMasterIdLst>
  <p:notesMasterIdLst>
    <p:notesMasterId r:id="rId3"/>
  </p:notesMasterIdLst>
  <p:sldIdLst>
    <p:sldId id="1913" r:id="rId4"/>
    <p:sldId id="1918" r:id="rId5"/>
    <p:sldId id="1923" r:id="rId6"/>
    <p:sldId id="1927" r:id="rId7"/>
    <p:sldId id="1930" r:id="rId8"/>
    <p:sldId id="1933" r:id="rId9"/>
    <p:sldId id="1937" r:id="rId10"/>
    <p:sldId id="1941" r:id="rId11"/>
    <p:sldId id="1944" r:id="rId12"/>
    <p:sldId id="1947" r:id="rId13"/>
    <p:sldId id="1951" r:id="rId14"/>
    <p:sldId id="1955" r:id="rId15"/>
    <p:sldId id="1958" r:id="rId16"/>
    <p:sldId id="1961" r:id="rId17"/>
    <p:sldId id="1964" r:id="rId18"/>
    <p:sldId id="1968" r:id="rId19"/>
    <p:sldId id="1972" r:id="rId20"/>
    <p:sldId id="1975" r:id="rId21"/>
    <p:sldId id="1978" r:id="rId22"/>
    <p:sldId id="1981" r:id="rId23"/>
    <p:sldId id="1985" r:id="rId24"/>
    <p:sldId id="1989" r:id="rId25"/>
    <p:sldId id="1992" r:id="rId26"/>
    <p:sldId id="1995" r:id="rId27"/>
    <p:sldId id="1999" r:id="rId28"/>
    <p:sldId id="2003" r:id="rId29"/>
    <p:sldId id="2006" r:id="rId30"/>
    <p:sldId id="2009" r:id="rId31"/>
    <p:sldId id="201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42" r:id="rId1"/>
    <p:sldLayoutId id="2147487343" r:id="rId2"/>
    <p:sldLayoutId id="2147487344" r:id="rId3"/>
    <p:sldLayoutId id="2147487345" r:id="rId4"/>
    <p:sldLayoutId id="2147487346" r:id="rId5"/>
    <p:sldLayoutId id="2147487347" r:id="rId6"/>
    <p:sldLayoutId id="2147487348" r:id="rId7"/>
    <p:sldLayoutId id="2147487349" r:id="rId8"/>
    <p:sldLayoutId id="2147487350" r:id="rId9"/>
    <p:sldLayoutId id="2147487351" r:id="rId10"/>
    <p:sldLayoutId id="21474873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79" r:id="rId1"/>
    <p:sldLayoutId id="2147487380" r:id="rId2"/>
    <p:sldLayoutId id="2147487381" r:id="rId3"/>
    <p:sldLayoutId id="2147487382" r:id="rId4"/>
    <p:sldLayoutId id="2147487383" r:id="rId5"/>
    <p:sldLayoutId id="2147487384" r:id="rId6"/>
    <p:sldLayoutId id="2147487385" r:id="rId7"/>
    <p:sldLayoutId id="2147487386" r:id="rId8"/>
    <p:sldLayoutId id="2147487387" r:id="rId9"/>
    <p:sldLayoutId id="2147487388" r:id="rId10"/>
    <p:sldLayoutId id="214748738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tags" Target="../tags/tag233.xml"/><Relationship Id="rId18" Type="http://schemas.openxmlformats.org/officeDocument/2006/relationships/tags" Target="../tags/tag234.xml"/><Relationship Id="rId19" Type="http://schemas.openxmlformats.org/officeDocument/2006/relationships/tags" Target="../tags/tag235.xml"/><Relationship Id="rId20" Type="http://schemas.openxmlformats.org/officeDocument/2006/relationships/tags" Target="../tags/tag23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tags" Target="../tags/tag272.xml"/><Relationship Id="rId22" Type="http://schemas.openxmlformats.org/officeDocument/2006/relationships/tags" Target="../tags/tag273.xml"/><Relationship Id="rId23" Type="http://schemas.openxmlformats.org/officeDocument/2006/relationships/tags" Target="../tags/tag274.xml"/><Relationship Id="rId24" Type="http://schemas.openxmlformats.org/officeDocument/2006/relationships/tags" Target="../tags/tag275.xml"/><Relationship Id="rId25" Type="http://schemas.openxmlformats.org/officeDocument/2006/relationships/tags" Target="../tags/tag276.xml"/><Relationship Id="rId26" Type="http://schemas.openxmlformats.org/officeDocument/2006/relationships/tags" Target="../tags/tag277.xml"/><Relationship Id="rId27" Type="http://schemas.openxmlformats.org/officeDocument/2006/relationships/tags" Target="../tags/tag278.xml"/><Relationship Id="rId28" Type="http://schemas.openxmlformats.org/officeDocument/2006/relationships/tags" Target="../tags/tag279.xml"/><Relationship Id="rId29" Type="http://schemas.openxmlformats.org/officeDocument/2006/relationships/tags" Target="../tags/tag280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初中教育2024：促进学生的创意思维和解决问题能力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34200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28498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初中教育现状与挑战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53427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47725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创意思维和解决问题能力的培养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34200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28498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初中教育2024的改革与创新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53427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47725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实施策略与建议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34200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28498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案例分析与实践经验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2"/>
            </p:custDataLst>
          </p:nvPr>
        </p:nvSpPr>
        <p:spPr>
          <a:xfrm>
            <a:off x="753427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3"/>
            </p:custDataLst>
          </p:nvPr>
        </p:nvSpPr>
        <p:spPr>
          <a:xfrm>
            <a:off x="847725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总结与展望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初中教育现状与挑战</a:t>
            </a:r>
            <a:endParaRPr altLang="en-US" dirty="0" lang="zh-CN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当前初中教育存在的问题</a:t>
            </a:r>
            <a:endParaRPr altLang="en-US" lang="zh-CN"/>
          </a:p>
        </p:txBody>
      </p:sp>
      <p:sp>
        <p:nvSpPr>
          <p:cNvPr id="104892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应试教育倾向严重，忽视素质教育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缺乏创意思维和解决问题能力的培养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教育资源不均衡，城乡教育差距大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教育评价体系不完善，过于注重分数和升学率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创意思维和解决问题能力的重要性</a:t>
            </a:r>
            <a:endParaRPr altLang="en-US" lang="zh-CN"/>
          </a:p>
        </p:txBody>
      </p:sp>
      <p:sp>
        <p:nvSpPr>
          <p:cNvPr id="104897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创意思维：有助于学生发现新问题、提出新观点、创造新事物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解决问题能力：有助于学生分析问题、制定解决方案、实施行动计划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初中教育现状与挑战：需要提高学生的创意思维和解决问题能力，以应对未来的挑战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重要性：创意思维和解决问题能力是学生未来成功的重要因素，也是国家和社会发展的关键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应对挑战的必要性</a:t>
            </a:r>
            <a:endParaRPr altLang="en-US" lang="zh-CN"/>
          </a:p>
        </p:txBody>
      </p:sp>
      <p:sp>
        <p:nvSpPr>
          <p:cNvPr id="10490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适应未来社会发展的需要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应对教育改革挑战的必然选择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培养创新人才的重要途径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提升学生综合素质的关键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创意思维和解决问题能力的培养</a:t>
            </a:r>
            <a:endParaRPr altLang="en-US" dirty="0" lang="zh-CN"/>
          </a:p>
        </p:txBody>
      </p:sp>
      <p:sp>
        <p:nvSpPr>
          <p:cNvPr id="10490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创意思维的培养方式</a:t>
            </a:r>
            <a:endParaRPr altLang="en-US" lang="zh-CN"/>
          </a:p>
        </p:txBody>
      </p:sp>
      <p:sp>
        <p:nvSpPr>
          <p:cNvPr id="104913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鼓励自由思考：鼓励学生不受限制地思考，培养他们的想象力和创造力。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培养好奇心：通过提问和探索，激发学生的好奇心，促进他们主动思考和发现新事物。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提供多元化的学习环境：创造一个充满变化和多样性的学习环境，让学生接触到不同的思想和观点，激发他们的创意思维。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培养批判性思维：引导学生学会分析、评价和判断信息，培养他们的批判性思维和独立思考能力。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解决问题能力的培养方法</a:t>
            </a:r>
            <a:endParaRPr altLang="en-US" lang="zh-CN"/>
          </a:p>
        </p:txBody>
      </p:sp>
      <p:sp>
        <p:nvSpPr>
          <p:cNvPr id="104919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创意思维训练：通过创意游戏、头脑风暴等方式激发学生的创意思维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问题解决技巧传授：教师教导学生如何分析问题、提出解决方案和实施计划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实践应用：鼓励学生参与实际项目，将所学知识应用于实际问题解决中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反思与评估：引导学生对解决问题的过程进行反思和评估，总结经验教训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结合课程教学的实际操作</a:t>
            </a:r>
            <a:endParaRPr altLang="en-US" lang="zh-CN"/>
          </a:p>
        </p:txBody>
      </p:sp>
      <p:sp>
        <p:nvSpPr>
          <p:cNvPr id="104923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创意思维和解决问题能力培养的课程设计：通过创新课程设计，引导学生主动思考和解决问题。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案例教学：利用实际案例，让学生分析和解决问题，提高创意思维和解决问题的能力。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小组讨论：鼓励学生分组讨论，互相启发，激发创意思维，提高解决问题的能力。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实践教学：通过实验、项目等实践性教学，让学生在实践中学习和运用创意思维和解决问题的方法。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初中教育2024的改革与创新</a:t>
            </a:r>
            <a:endParaRPr altLang="en-US" dirty="0" lang="zh-CN"/>
          </a:p>
        </p:txBody>
      </p:sp>
      <p:sp>
        <p:nvSpPr>
          <p:cNvPr id="10492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教育理念的创新</a:t>
            </a:r>
            <a:endParaRPr altLang="en-US" lang="zh-CN"/>
          </a:p>
        </p:txBody>
      </p:sp>
      <p:sp>
        <p:nvSpPr>
          <p:cNvPr id="104932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注重个性化和差异化教学，满足不同学生的需求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强调创意思维和解决问题能力的培养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引入项目式学习，鼓励学生主动探索和合作学习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强化与科技、艺术等领域的跨界融合，拓宽学生的视野和思维方式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课程设置的改革</a:t>
            </a:r>
            <a:endParaRPr altLang="en-US" lang="zh-CN"/>
          </a:p>
        </p:txBody>
      </p:sp>
      <p:sp>
        <p:nvSpPr>
          <p:cNvPr id="10493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增加创意思维和解决问题能力相关的课程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引入项目式学习，让学生在实践中学习和成长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跨学科课程设置，促进学生综合素质的发展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强化信息技术教育，培养学生数字化素养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教师角色的转变</a:t>
            </a:r>
            <a:endParaRPr altLang="en-US" lang="zh-CN"/>
          </a:p>
        </p:txBody>
      </p:sp>
      <p:sp>
        <p:nvSpPr>
          <p:cNvPr id="1049450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2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从传统的知识传授者转变为引导者和启发者，帮助学生发现问题、解决问题。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8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成为学生的学习伙伴和合作者，与学生共同探究、共同进步。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4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成为学生创新思维的引导者和培养者，鼓励学生发挥想象力和创造力。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0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成为学生心理健康的守护者和指导者，关注学生的情感和心理健康。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评价体系的完善</a:t>
            </a:r>
            <a:endParaRPr altLang="en-US" lang="zh-CN"/>
          </a:p>
        </p:txBody>
      </p:sp>
      <p:sp>
        <p:nvSpPr>
          <p:cNvPr id="10495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建立多元评价标准，关注学生的综合素质和个性发展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加强评价的公正性和透明度，确保评价结果的可信度和有效性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建立评价数据的收集和分析机制，为教育决策提供科学依据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引入过程性评价，及时反馈学生的学习情况和进步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实施策略与建议</a:t>
            </a:r>
            <a:endParaRPr altLang="en-US" dirty="0" lang="zh-CN"/>
          </a:p>
        </p:txBody>
      </p:sp>
      <p:sp>
        <p:nvSpPr>
          <p:cNvPr id="10495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加强师资培训</a:t>
            </a:r>
            <a:endParaRPr altLang="en-US" lang="zh-CN"/>
          </a:p>
        </p:txBody>
      </p:sp>
      <p:sp>
        <p:nvSpPr>
          <p:cNvPr id="10496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2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培训目标：提高教师的创意思维和解决问题能力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8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培训内容：教学方法、创新思维、问题解决技巧等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4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培训方式：线上培训、线下培训、工作坊等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6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0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培训评估：教师参与度、反馈和成果展示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开展实践活动</a:t>
            </a:r>
            <a:endParaRPr altLang="en-US" lang="zh-CN"/>
          </a:p>
        </p:txBody>
      </p:sp>
      <p:sp>
        <p:nvSpPr>
          <p:cNvPr id="104968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组织学生参与创意设计比赛，激发创意思维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建立学生创意作品展示平台，鼓励学生展示自己的创意成果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开设创意思维课程，系统传授创意思维方法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开展团队合作项目，培养学生解决问题能力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建立激励机制</a:t>
            </a:r>
            <a:endParaRPr altLang="en-US" lang="zh-CN"/>
          </a:p>
        </p:txBody>
      </p:sp>
      <p:sp>
        <p:nvSpPr>
          <p:cNvPr id="104976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建立学生创新和解决问题能力的个人档案，记录他们的成长和进步。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设立创新和解决问题能力的奖项，激发学生的积极性和创造力。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鼓励学生在课堂上提出独特观点和解决方案，提高他们的自信心。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设立创新和解决问题能力的奖学金，激励学生不断提升自己的能力。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家庭、学校和社会共同参与</a:t>
            </a:r>
            <a:endParaRPr altLang="en-US" lang="zh-CN"/>
          </a:p>
        </p:txBody>
      </p:sp>
      <p:sp>
        <p:nvSpPr>
          <p:cNvPr id="10498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家庭：家长应积极参与孩子的教育过程，培养孩子的创意思维和解决问题的能力。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社会：政府、企业和其他组织应支持学校教育，提供实践机会和资源，促进学生的创意思维和解决问题能力。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合作：家庭、学校和社会应加强合作，共同营造有利于学生发展的教育环境。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学校：教师需采用创新的教学方法，鼓励学生主动思考和解决问题，并提供相关课程和活动。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案例分析与实践经验</a:t>
            </a:r>
            <a:endParaRPr altLang="en-US" dirty="0" lang="zh-CN"/>
          </a:p>
        </p:txBody>
      </p:sp>
      <p:sp>
        <p:nvSpPr>
          <p:cNvPr id="10499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954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案例名称：Scratch编程课程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案例简介：Scratch编程课程是一个面向初中学生的编程教育项目，通过Scratch编程语言的学习，培养学生的创意思维和解决问题的能力。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实施过程：在课程中，学生通过完成一系列的编程任务，学习如何使用Scratch编程语言进行创作和实现自己的想法。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效果评估：经过一段时间的学习，学生们的创意思维和解决问题的能力得到了显著提高，许多学生还创作了自己的Scratch作品并在学校和社区中进行了展示。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实践经验的分享与交流</a:t>
            </a:r>
            <a:endParaRPr altLang="en-US" lang="zh-CN"/>
          </a:p>
        </p:txBody>
      </p:sp>
      <p:sp>
        <p:nvSpPr>
          <p:cNvPr id="104999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案例分析：成功案例的介绍和总结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实践经验：实际操作中的经验和教训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分享交流：团队成员之间的互动和讨论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总结反思：对实践经验的总结和反思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对未来发展的启示与借鉴</a:t>
            </a:r>
            <a:endParaRPr altLang="en-US" lang="zh-CN"/>
          </a:p>
        </p:txBody>
      </p:sp>
      <p:sp>
        <p:nvSpPr>
          <p:cNvPr id="105005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案例分析：成功培养学生的创意思维和解决问题能力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实践经验：教师如何引导学生进行创新实践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未来发展方向：结合案例与实践，探讨未来教育的发展趋势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借鉴意义：总结成功经验，为其他学校提供参考和借鉴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1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初中教育2024的目标与意义</a:t>
            </a:r>
            <a:endParaRPr altLang="en-US" lang="zh-CN"/>
          </a:p>
        </p:txBody>
      </p:sp>
      <p:sp>
        <p:nvSpPr>
          <p:cNvPr id="105016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意义：培养未来社会所需的人才，促进国家发展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目标：提高学生的创意思维和解决问题能力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价值：为学生的个人成长奠定基础，增强社会竞争力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挑战：需要克服传统教育观念的束缚，创新教育模式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5021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应对策略：加强教师培训、优化课程设置、推动教育信息化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挑战：传统教育观念的束缚、教学资源的不均衡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机遇：国家政策的支持、科技的发展、社会对创新人才的需求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未来展望：培养更多具备创意思维和解决问题能力的学生，为社会发展做出贡献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对未来发展的展望</a:t>
            </a:r>
            <a:endParaRPr altLang="en-US" lang="zh-CN"/>
          </a:p>
        </p:txBody>
      </p:sp>
      <p:sp>
        <p:nvSpPr>
          <p:cNvPr id="105027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未来教育将更加注重跨学科融合，为学生提供更全面的知识和技能。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创意思维和解决问题能力将更加受到重视，成为教育的重要目标。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技术将进一步赋能教育，个性化学习将得到更广泛的应用。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教育将更加注重培养学生的创新能力和实践能力，为未来的职业发展做好准备。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32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6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6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6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6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6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6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0_6*l_h_i*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6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28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3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1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5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5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2023-12-31T18:00:32Z</dcterms:created>
  <dcterms:modified xsi:type="dcterms:W3CDTF">2023-12-31T18:00:32Z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99541931d15449f595a3365f15ccda38_21</vt:lpwstr>
  </property>
</Properties>
</file>