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115" r:id="rId1"/>
    <p:sldMasterId id="2147484152" r:id="rId2"/>
  </p:sldMasterIdLst>
  <p:notesMasterIdLst>
    <p:notesMasterId r:id="rId3"/>
  </p:notesMasterIdLst>
  <p:sldIdLst>
    <p:sldId id="480" r:id="rId4"/>
    <p:sldId id="485" r:id="rId5"/>
    <p:sldId id="490" r:id="rId6"/>
    <p:sldId id="495" r:id="rId7"/>
    <p:sldId id="502" r:id="rId9"/>
    <p:sldId id="505" r:id="rId10"/>
    <p:sldId id="508" r:id="rId11"/>
    <p:sldId id="511" r:id="rId12"/>
    <p:sldId id="515" r:id="rId13"/>
    <p:sldId id="522" r:id="rId15"/>
    <p:sldId id="525" r:id="rId16"/>
    <p:sldId id="528" r:id="rId17"/>
    <p:sldId id="531" r:id="rId18"/>
    <p:sldId id="535" r:id="rId19"/>
    <p:sldId id="542" r:id="rId21"/>
    <p:sldId id="545" r:id="rId22"/>
    <p:sldId id="548" r:id="rId23"/>
    <p:sldId id="552" r:id="rId24"/>
    <p:sldId id="559" r:id="rId26"/>
    <p:sldId id="562" r:id="rId27"/>
    <p:sldId id="565" r:id="rId28"/>
    <p:sldId id="568" r:id="rId29"/>
    <p:sldId id="572" r:id="rId30"/>
    <p:sldId id="579" r:id="rId32"/>
    <p:sldId id="582" r:id="rId33"/>
    <p:sldId id="586" r:id="rId3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jpe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1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2.jpeg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tags" Target="../tags/tag36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2.jpe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tags" Target="../tags/tag45.xml"/><Relationship Id="rId11" Type="http://schemas.openxmlformats.org/officeDocument/2006/relationships/tags" Target="../tags/tag46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2.jpe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3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/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28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/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0" strike="noStrike" u="none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algn="ctr" dir="5400000" rotWithShape="0">
                    <a:schemeClr val="tx1">
                      <a:alpha val="100000"/>
                    </a:schemeClr>
                  </a:outerShdw>
                </a:effectLst>
                <a:latin typeface="MiSans Heavy" panose="00000A00000000000000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800" i="0" kern="1200" kumimoji="0" lang="zh-CN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/>
          <a:noFill/>
          <a:ln>
            <a:noFill/>
          </a:ln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1500" i="0" kern="1200" kumimoji="0" lang="en-US" noProof="1" normalizeH="0" spc="0" strike="noStrike" u="none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r="16200000" dist="127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6.xml"/><Relationship Id="rId13" Type="http://schemas.openxmlformats.org/officeDocument/2006/relationships/image" Target="../media/image2.jpeg"/><Relationship Id="rId14" Type="http://schemas.openxmlformats.org/officeDocument/2006/relationships/tags" Target="../tags/tag77.xml"/><Relationship Id="rId15" Type="http://schemas.openxmlformats.org/officeDocument/2006/relationships/tags" Target="../tags/tag78.xml"/><Relationship Id="rId16" Type="http://schemas.openxmlformats.org/officeDocument/2006/relationships/tags" Target="../tags/tag79.xml"/><Relationship Id="rId17" Type="http://schemas.openxmlformats.org/officeDocument/2006/relationships/tags" Target="../tags/tag80.xml"/><Relationship Id="rId18" Type="http://schemas.openxmlformats.org/officeDocument/2006/relationships/tags" Target="../tags/tag81.xml"/><Relationship Id="rId19" Type="http://schemas.openxmlformats.org/officeDocument/2006/relationships/tags" Target="../tags/tag82.xml"/><Relationship Id="rId20" Type="http://schemas.openxmlformats.org/officeDocument/2006/relationships/tags" Target="../tags/tag83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116" r:id="rId1"/>
    <p:sldLayoutId id="2147484117" r:id="rId2"/>
    <p:sldLayoutId id="2147484118" r:id="rId3"/>
    <p:sldLayoutId id="2147484119" r:id="rId4"/>
    <p:sldLayoutId id="2147484120" r:id="rId5"/>
    <p:sldLayoutId id="2147484121" r:id="rId6"/>
    <p:sldLayoutId id="2147484122" r:id="rId7"/>
    <p:sldLayoutId id="2147484123" r:id="rId8"/>
    <p:sldLayoutId id="2147484124" r:id="rId9"/>
    <p:sldLayoutId id="2147484125" r:id="rId10"/>
    <p:sldLayoutId id="214748412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6221"/>
            <a:ext cx="12192000" cy="6858000"/>
          </a:xfrm>
          <a:prstGeom prst="rect"/>
        </p:spPr>
      </p:pic>
      <p:cxnSp>
        <p:nvCxnSpPr>
          <p:cNvPr id="3145729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2pPr algn="l" eaLnBrk="1" fontAlgn="auto" hangingPunct="1" indent="-228600" latinLnBrk="0" lvl="1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algn="l" eaLnBrk="1" fontAlgn="auto" hangingPunct="1" indent="-228600" latinLnBrk="0" lvl="2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algn="l" eaLnBrk="1" fontAlgn="auto" hangingPunct="1" indent="-228600" latinLnBrk="0" lvl="3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algn="l" eaLnBrk="1" fontAlgn="auto" hangingPunct="1" indent="-228600" latinLnBrk="0" lvl="4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153" r:id="rId1"/>
    <p:sldLayoutId id="2147484154" r:id="rId2"/>
    <p:sldLayoutId id="2147484155" r:id="rId3"/>
    <p:sldLayoutId id="2147484156" r:id="rId4"/>
    <p:sldLayoutId id="2147484157" r:id="rId5"/>
    <p:sldLayoutId id="2147484158" r:id="rId6"/>
    <p:sldLayoutId id="2147484159" r:id="rId7"/>
    <p:sldLayoutId id="2147484160" r:id="rId8"/>
    <p:sldLayoutId id="2147484161" r:id="rId9"/>
    <p:sldLayoutId id="2147484162" r:id="rId10"/>
    <p:sldLayoutId id="214748416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dirty="0" sz="3200" i="0" kern="1200" kumimoji="0" lang="zh-CN" normalizeH="0" spc="0" strike="noStrike" u="none" smtClean="0">
          <a:solidFill>
            <a:schemeClr val="tx1"/>
          </a:solidFill>
          <a:effectLst>
            <a:innerShdw dir="16200000" dist="127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tags" Target="../tags/tag100.xml"/><Relationship Id="rId14" Type="http://schemas.openxmlformats.org/officeDocument/2006/relationships/tags" Target="../tags/tag101.xml"/><Relationship Id="rId15" Type="http://schemas.openxmlformats.org/officeDocument/2006/relationships/tags" Target="../tags/tag102.xml"/><Relationship Id="rId16" Type="http://schemas.openxmlformats.org/officeDocument/2006/relationships/tags" Target="../tags/tag103.xml"/><Relationship Id="rId17" Type="http://schemas.openxmlformats.org/officeDocument/2006/relationships/tags" Target="../tags/tag104.xml"/><Relationship Id="rId18" Type="http://schemas.openxmlformats.org/officeDocument/2006/relationships/tags" Target="../tags/tag105.xml"/><Relationship Id="rId19" Type="http://schemas.openxmlformats.org/officeDocument/2006/relationships/tags" Target="../tags/tag106.xml"/><Relationship Id="rId20" Type="http://schemas.openxmlformats.org/officeDocument/2006/relationships/tags" Target="../tags/tag107.xml"/><Relationship Id="rId21" Type="http://schemas.openxmlformats.org/officeDocument/2006/relationships/slideLayout" Target="../slideLayouts/slideLayout14.xml"/><Relationship Id="rId2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tags" Target="../tags/tag120.xml"/><Relationship Id="rId8" Type="http://schemas.openxmlformats.org/officeDocument/2006/relationships/tags" Target="../tags/tag121.xml"/><Relationship Id="rId9" Type="http://schemas.openxmlformats.org/officeDocument/2006/relationships/tags" Target="../tags/tag122.xml"/><Relationship Id="rId10" Type="http://schemas.openxmlformats.org/officeDocument/2006/relationships/tags" Target="../tags/tag123.xml"/><Relationship Id="rId11" Type="http://schemas.openxmlformats.org/officeDocument/2006/relationships/tags" Target="../tags/tag124.xml"/><Relationship Id="rId12" Type="http://schemas.openxmlformats.org/officeDocument/2006/relationships/tags" Target="../tags/tag12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tags" Target="../tags/tag130.xml"/><Relationship Id="rId6" Type="http://schemas.openxmlformats.org/officeDocument/2006/relationships/tags" Target="../tags/tag131.xml"/><Relationship Id="rId7" Type="http://schemas.openxmlformats.org/officeDocument/2006/relationships/tags" Target="../tags/tag132.xml"/><Relationship Id="rId8" Type="http://schemas.openxmlformats.org/officeDocument/2006/relationships/tags" Target="../tags/tag133.xml"/><Relationship Id="rId9" Type="http://schemas.openxmlformats.org/officeDocument/2006/relationships/tags" Target="../tags/tag134.xml"/><Relationship Id="rId10" Type="http://schemas.openxmlformats.org/officeDocument/2006/relationships/tags" Target="../tags/tag135.xml"/><Relationship Id="rId11" Type="http://schemas.openxmlformats.org/officeDocument/2006/relationships/tags" Target="../tags/tag136.xml"/><Relationship Id="rId12" Type="http://schemas.openxmlformats.org/officeDocument/2006/relationships/tags" Target="../tags/tag137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tags" Target="../tags/tag154.xml"/><Relationship Id="rId6" Type="http://schemas.openxmlformats.org/officeDocument/2006/relationships/tags" Target="../tags/tag155.xml"/><Relationship Id="rId7" Type="http://schemas.openxmlformats.org/officeDocument/2006/relationships/tags" Target="../tags/tag156.xml"/><Relationship Id="rId8" Type="http://schemas.openxmlformats.org/officeDocument/2006/relationships/tags" Target="../tags/tag157.xml"/><Relationship Id="rId9" Type="http://schemas.openxmlformats.org/officeDocument/2006/relationships/tags" Target="../tags/tag158.xml"/><Relationship Id="rId10" Type="http://schemas.openxmlformats.org/officeDocument/2006/relationships/tags" Target="../tags/tag159.xml"/><Relationship Id="rId11" Type="http://schemas.openxmlformats.org/officeDocument/2006/relationships/tags" Target="../tags/tag160.xml"/><Relationship Id="rId12" Type="http://schemas.openxmlformats.org/officeDocument/2006/relationships/tags" Target="../tags/tag161.xml"/><Relationship Id="rId13" Type="http://schemas.openxmlformats.org/officeDocument/2006/relationships/tags" Target="../tags/tag162.xml"/><Relationship Id="rId14" Type="http://schemas.openxmlformats.org/officeDocument/2006/relationships/tags" Target="../tags/tag163.xml"/><Relationship Id="rId15" Type="http://schemas.openxmlformats.org/officeDocument/2006/relationships/tags" Target="../tags/tag164.xml"/><Relationship Id="rId16" Type="http://schemas.openxmlformats.org/officeDocument/2006/relationships/tags" Target="../tags/tag165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tags" Target="../tags/tag175.xml"/><Relationship Id="rId8" Type="http://schemas.openxmlformats.org/officeDocument/2006/relationships/tags" Target="../tags/tag176.xml"/><Relationship Id="rId9" Type="http://schemas.openxmlformats.org/officeDocument/2006/relationships/tags" Target="../tags/tag177.xml"/><Relationship Id="rId10" Type="http://schemas.openxmlformats.org/officeDocument/2006/relationships/tags" Target="../tags/tag178.xml"/><Relationship Id="rId11" Type="http://schemas.openxmlformats.org/officeDocument/2006/relationships/tags" Target="../tags/tag179.xml"/><Relationship Id="rId12" Type="http://schemas.openxmlformats.org/officeDocument/2006/relationships/tags" Target="../tags/tag180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tags" Target="../tags/tag186.xml"/><Relationship Id="rId7" Type="http://schemas.openxmlformats.org/officeDocument/2006/relationships/tags" Target="../tags/tag187.xml"/><Relationship Id="rId8" Type="http://schemas.openxmlformats.org/officeDocument/2006/relationships/tags" Target="../tags/tag188.xml"/><Relationship Id="rId9" Type="http://schemas.openxmlformats.org/officeDocument/2006/relationships/tags" Target="../tags/tag189.xml"/><Relationship Id="rId10" Type="http://schemas.openxmlformats.org/officeDocument/2006/relationships/tags" Target="../tags/tag190.xml"/><Relationship Id="rId11" Type="http://schemas.openxmlformats.org/officeDocument/2006/relationships/tags" Target="../tags/tag191.xml"/><Relationship Id="rId12" Type="http://schemas.openxmlformats.org/officeDocument/2006/relationships/tags" Target="../tags/tag192.xml"/><Relationship Id="rId13" Type="http://schemas.openxmlformats.org/officeDocument/2006/relationships/tags" Target="../tags/tag193.xml"/><Relationship Id="rId14" Type="http://schemas.openxmlformats.org/officeDocument/2006/relationships/tags" Target="../tags/tag194.xml"/><Relationship Id="rId15" Type="http://schemas.openxmlformats.org/officeDocument/2006/relationships/tags" Target="../tags/tag195.xml"/><Relationship Id="rId16" Type="http://schemas.openxmlformats.org/officeDocument/2006/relationships/tags" Target="../tags/tag196.xml"/><Relationship Id="rId17" Type="http://schemas.openxmlformats.org/officeDocument/2006/relationships/tags" Target="../tags/tag197.xml"/><Relationship Id="rId18" Type="http://schemas.openxmlformats.org/officeDocument/2006/relationships/tags" Target="../tags/tag198.xml"/><Relationship Id="rId19" Type="http://schemas.openxmlformats.org/officeDocument/2006/relationships/tags" Target="../tags/tag199.xml"/><Relationship Id="rId20" Type="http://schemas.openxmlformats.org/officeDocument/2006/relationships/tags" Target="../tags/tag200.xml"/><Relationship Id="rId21" Type="http://schemas.openxmlformats.org/officeDocument/2006/relationships/tags" Target="../tags/tag201.xml"/><Relationship Id="rId22" Type="http://schemas.openxmlformats.org/officeDocument/2006/relationships/tags" Target="../tags/tag202.xml"/><Relationship Id="rId23" Type="http://schemas.openxmlformats.org/officeDocument/2006/relationships/tags" Target="../tags/tag203.xml"/><Relationship Id="rId24" Type="http://schemas.openxmlformats.org/officeDocument/2006/relationships/tags" Target="../tags/tag204.xml"/><Relationship Id="rId25" Type="http://schemas.openxmlformats.org/officeDocument/2006/relationships/tags" Target="../tags/tag205.xml"/><Relationship Id="rId26" Type="http://schemas.openxmlformats.org/officeDocument/2006/relationships/tags" Target="../tags/tag206.xml"/><Relationship Id="rId27" Type="http://schemas.openxmlformats.org/officeDocument/2006/relationships/tags" Target="../tags/tag207.xml"/><Relationship Id="rId28" Type="http://schemas.openxmlformats.org/officeDocument/2006/relationships/tags" Target="../tags/tag208.xml"/><Relationship Id="rId29" Type="http://schemas.openxmlformats.org/officeDocument/2006/relationships/tags" Target="../tags/tag209.xml"/><Relationship Id="rId30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tags" Target="../tags/tag234.xml"/><Relationship Id="rId14" Type="http://schemas.openxmlformats.org/officeDocument/2006/relationships/tags" Target="../tags/tag235.xml"/><Relationship Id="rId15" Type="http://schemas.openxmlformats.org/officeDocument/2006/relationships/tags" Target="../tags/tag236.xml"/><Relationship Id="rId16" Type="http://schemas.openxmlformats.org/officeDocument/2006/relationships/tags" Target="../tags/tag237.xml"/><Relationship Id="rId17" Type="http://schemas.openxmlformats.org/officeDocument/2006/relationships/tags" Target="../tags/tag238.xml"/><Relationship Id="rId18" Type="http://schemas.openxmlformats.org/officeDocument/2006/relationships/tags" Target="../tags/tag239.xml"/><Relationship Id="rId19" Type="http://schemas.openxmlformats.org/officeDocument/2006/relationships/tags" Target="../tags/tag240.xml"/><Relationship Id="rId20" Type="http://schemas.openxmlformats.org/officeDocument/2006/relationships/tags" Target="../tags/tag241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tags" Target="../tags/tag253.xml"/><Relationship Id="rId10" Type="http://schemas.openxmlformats.org/officeDocument/2006/relationships/tags" Target="../tags/tag254.xml"/><Relationship Id="rId11" Type="http://schemas.openxmlformats.org/officeDocument/2006/relationships/tags" Target="../tags/tag255.xml"/><Relationship Id="rId12" Type="http://schemas.openxmlformats.org/officeDocument/2006/relationships/tags" Target="../tags/tag256.xml"/><Relationship Id="rId13" Type="http://schemas.openxmlformats.org/officeDocument/2006/relationships/tags" Target="../tags/tag257.xml"/><Relationship Id="rId14" Type="http://schemas.openxmlformats.org/officeDocument/2006/relationships/tags" Target="../tags/tag258.xml"/><Relationship Id="rId15" Type="http://schemas.openxmlformats.org/officeDocument/2006/relationships/tags" Target="../tags/tag259.xml"/><Relationship Id="rId16" Type="http://schemas.openxmlformats.org/officeDocument/2006/relationships/tags" Target="../tags/tag260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tags" Target="../tags/tag265.xml"/><Relationship Id="rId6" Type="http://schemas.openxmlformats.org/officeDocument/2006/relationships/tags" Target="../tags/tag266.xml"/><Relationship Id="rId7" Type="http://schemas.openxmlformats.org/officeDocument/2006/relationships/tags" Target="../tags/tag267.xml"/><Relationship Id="rId8" Type="http://schemas.openxmlformats.org/officeDocument/2006/relationships/tags" Target="../tags/tag268.xml"/><Relationship Id="rId9" Type="http://schemas.openxmlformats.org/officeDocument/2006/relationships/tags" Target="../tags/tag269.xml"/><Relationship Id="rId10" Type="http://schemas.openxmlformats.org/officeDocument/2006/relationships/tags" Target="../tags/tag270.xml"/><Relationship Id="rId11" Type="http://schemas.openxmlformats.org/officeDocument/2006/relationships/tags" Target="../tags/tag271.xml"/><Relationship Id="rId12" Type="http://schemas.openxmlformats.org/officeDocument/2006/relationships/tags" Target="../tags/tag272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tags" Target="../tags/tag277.xml"/><Relationship Id="rId6" Type="http://schemas.openxmlformats.org/officeDocument/2006/relationships/tags" Target="../tags/tag278.xml"/><Relationship Id="rId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tags" Target="../tags/tag290.xml"/><Relationship Id="rId10" Type="http://schemas.openxmlformats.org/officeDocument/2006/relationships/tags" Target="../tags/tag291.xml"/><Relationship Id="rId11" Type="http://schemas.openxmlformats.org/officeDocument/2006/relationships/tags" Target="../tags/tag292.xml"/><Relationship Id="rId12" Type="http://schemas.openxmlformats.org/officeDocument/2006/relationships/tags" Target="../tags/tag293.xml"/><Relationship Id="rId13" Type="http://schemas.openxmlformats.org/officeDocument/2006/relationships/tags" Target="../tags/tag294.xml"/><Relationship Id="rId14" Type="http://schemas.openxmlformats.org/officeDocument/2006/relationships/tags" Target="../tags/tag295.xml"/><Relationship Id="rId15" Type="http://schemas.openxmlformats.org/officeDocument/2006/relationships/tags" Target="../tags/tag296.xml"/><Relationship Id="rId16" Type="http://schemas.openxmlformats.org/officeDocument/2006/relationships/tags" Target="../tags/tag297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tags" Target="../tags/tag302.xml"/><Relationship Id="rId6" Type="http://schemas.openxmlformats.org/officeDocument/2006/relationships/tags" Target="../tags/tag303.xml"/><Relationship Id="rId7" Type="http://schemas.openxmlformats.org/officeDocument/2006/relationships/tags" Target="../tags/tag304.xml"/><Relationship Id="rId8" Type="http://schemas.openxmlformats.org/officeDocument/2006/relationships/tags" Target="../tags/tag305.xml"/><Relationship Id="rId9" Type="http://schemas.openxmlformats.org/officeDocument/2006/relationships/tags" Target="../tags/tag306.xml"/><Relationship Id="rId10" Type="http://schemas.openxmlformats.org/officeDocument/2006/relationships/tags" Target="../tags/tag307.xml"/><Relationship Id="rId11" Type="http://schemas.openxmlformats.org/officeDocument/2006/relationships/tags" Target="../tags/tag308.xml"/><Relationship Id="rId12" Type="http://schemas.openxmlformats.org/officeDocument/2006/relationships/tags" Target="../tags/tag309.xml"/><Relationship Id="rId13" Type="http://schemas.openxmlformats.org/officeDocument/2006/relationships/tags" Target="../tags/tag310.xml"/><Relationship Id="rId14" Type="http://schemas.openxmlformats.org/officeDocument/2006/relationships/tags" Target="../tags/tag311.xml"/><Relationship Id="rId15" Type="http://schemas.openxmlformats.org/officeDocument/2006/relationships/tags" Target="../tags/tag312.xml"/><Relationship Id="rId16" Type="http://schemas.openxmlformats.org/officeDocument/2006/relationships/tags" Target="../tags/tag313.xml"/><Relationship Id="rId17" Type="http://schemas.openxmlformats.org/officeDocument/2006/relationships/tags" Target="../tags/tag314.xml"/><Relationship Id="rId18" Type="http://schemas.openxmlformats.org/officeDocument/2006/relationships/tags" Target="../tags/tag315.xml"/><Relationship Id="rId19" Type="http://schemas.openxmlformats.org/officeDocument/2006/relationships/tags" Target="../tags/tag316.xml"/><Relationship Id="rId20" Type="http://schemas.openxmlformats.org/officeDocument/2006/relationships/tags" Target="../tags/tag317.xml"/><Relationship Id="rId21" Type="http://schemas.openxmlformats.org/officeDocument/2006/relationships/tags" Target="../tags/tag318.xml"/><Relationship Id="rId22" Type="http://schemas.openxmlformats.org/officeDocument/2006/relationships/tags" Target="../tags/tag319.xml"/><Relationship Id="rId23" Type="http://schemas.openxmlformats.org/officeDocument/2006/relationships/tags" Target="../tags/tag320.xml"/><Relationship Id="rId24" Type="http://schemas.openxmlformats.org/officeDocument/2006/relationships/tags" Target="../tags/tag321.xml"/><Relationship Id="rId25" Type="http://schemas.openxmlformats.org/officeDocument/2006/relationships/tags" Target="../tags/tag322.xml"/><Relationship Id="rId26" Type="http://schemas.openxmlformats.org/officeDocument/2006/relationships/tags" Target="../tags/tag323.xml"/><Relationship Id="rId27" Type="http://schemas.openxmlformats.org/officeDocument/2006/relationships/tags" Target="../tags/tag324.xml"/><Relationship Id="rId28" Type="http://schemas.openxmlformats.org/officeDocument/2006/relationships/tags" Target="../tags/tag325.xml"/><Relationship Id="rId29" Type="http://schemas.openxmlformats.org/officeDocument/2006/relationships/tags" Target="../tags/tag326.xml"/><Relationship Id="rId30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tags" Target="../tags/tag330.xml"/><Relationship Id="rId5" Type="http://schemas.openxmlformats.org/officeDocument/2006/relationships/tags" Target="../tags/tag331.xml"/><Relationship Id="rId6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tags" Target="../tags/tag335.xml"/><Relationship Id="rId5" Type="http://schemas.openxmlformats.org/officeDocument/2006/relationships/tags" Target="../tags/tag336.xml"/><Relationship Id="rId6" Type="http://schemas.openxmlformats.org/officeDocument/2006/relationships/tags" Target="../tags/tag337.xml"/><Relationship Id="rId7" Type="http://schemas.openxmlformats.org/officeDocument/2006/relationships/tags" Target="../tags/tag338.xml"/><Relationship Id="rId8" Type="http://schemas.openxmlformats.org/officeDocument/2006/relationships/tags" Target="../tags/tag339.xml"/><Relationship Id="rId9" Type="http://schemas.openxmlformats.org/officeDocument/2006/relationships/tags" Target="../tags/tag340.xml"/><Relationship Id="rId10" Type="http://schemas.openxmlformats.org/officeDocument/2006/relationships/tags" Target="../tags/tag341.xml"/><Relationship Id="rId11" Type="http://schemas.openxmlformats.org/officeDocument/2006/relationships/tags" Target="../tags/tag342.xml"/><Relationship Id="rId12" Type="http://schemas.openxmlformats.org/officeDocument/2006/relationships/tags" Target="../tags/tag343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7.xml"/><Relationship Id="rId2" Type="http://schemas.openxmlformats.org/officeDocument/2006/relationships/tags" Target="../tags/tag348.xml"/><Relationship Id="rId3" Type="http://schemas.openxmlformats.org/officeDocument/2006/relationships/tags" Target="../tags/tag349.xml"/><Relationship Id="rId4" Type="http://schemas.openxmlformats.org/officeDocument/2006/relationships/tags" Target="../tags/tag350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tags" Target="../tags/tag354.xml"/><Relationship Id="rId5" Type="http://schemas.openxmlformats.org/officeDocument/2006/relationships/tags" Target="../tags/tag355.xml"/><Relationship Id="rId6" Type="http://schemas.openxmlformats.org/officeDocument/2006/relationships/tags" Target="../tags/tag356.xml"/><Relationship Id="rId7" Type="http://schemas.openxmlformats.org/officeDocument/2006/relationships/tags" Target="../tags/tag357.xml"/><Relationship Id="rId8" Type="http://schemas.openxmlformats.org/officeDocument/2006/relationships/tags" Target="../tags/tag358.xml"/><Relationship Id="rId9" Type="http://schemas.openxmlformats.org/officeDocument/2006/relationships/tags" Target="../tags/tag359.xml"/><Relationship Id="rId10" Type="http://schemas.openxmlformats.org/officeDocument/2006/relationships/tags" Target="../tags/tag360.xml"/><Relationship Id="rId11" Type="http://schemas.openxmlformats.org/officeDocument/2006/relationships/tags" Target="../tags/tag361.xml"/><Relationship Id="rId12" Type="http://schemas.openxmlformats.org/officeDocument/2006/relationships/tags" Target="../tags/tag362.xml"/><Relationship Id="rId13" Type="http://schemas.openxmlformats.org/officeDocument/2006/relationships/tags" Target="../tags/tag363.xml"/><Relationship Id="rId14" Type="http://schemas.openxmlformats.org/officeDocument/2006/relationships/tags" Target="../tags/tag364.xml"/><Relationship Id="rId15" Type="http://schemas.openxmlformats.org/officeDocument/2006/relationships/tags" Target="../tags/tag365.xml"/><Relationship Id="rId16" Type="http://schemas.openxmlformats.org/officeDocument/2006/relationships/tags" Target="../tags/tag366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7.xml"/><Relationship Id="rId2" Type="http://schemas.openxmlformats.org/officeDocument/2006/relationships/tags" Target="../tags/tag368.xml"/><Relationship Id="rId3" Type="http://schemas.openxmlformats.org/officeDocument/2006/relationships/tags" Target="../tags/tag369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p>
            <a:r>
              <a:rPr altLang="en-US" dirty="0" lang="zh-CN"/>
              <a:t>2024年职业教育行业工作总结及展望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p>
            <a:r>
              <a:rPr altLang="en-US" lang="zh-CN"/>
              <a:t>添加文档副标题</a:t>
            </a:r>
            <a:endParaRPr altLang="en-US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7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739691" y="1844664"/>
            <a:ext cx="549021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3462902" y="2562731"/>
            <a:ext cx="535368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264218" y="3259843"/>
            <a:ext cx="504761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6"/>
            </p:custDataLst>
          </p:nvPr>
        </p:nvSpPr>
        <p:spPr>
          <a:xfrm>
            <a:off x="3294380" y="123825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01.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7"/>
            </p:custDataLst>
          </p:nvPr>
        </p:nvSpPr>
        <p:spPr>
          <a:xfrm>
            <a:off x="4018280" y="1265555"/>
            <a:ext cx="715073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单击此处添加文本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0" name="序号"/>
          <p:cNvSpPr txBox="1"/>
          <p:nvPr>
            <p:custDataLst>
              <p:tags r:id="rId8"/>
            </p:custDataLst>
          </p:nvPr>
        </p:nvSpPr>
        <p:spPr>
          <a:xfrm>
            <a:off x="3785870" y="196088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02.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9"/>
            </p:custDataLst>
          </p:nvPr>
        </p:nvSpPr>
        <p:spPr>
          <a:xfrm>
            <a:off x="4591050" y="1988185"/>
            <a:ext cx="657860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工作总结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10"/>
            </p:custDataLst>
          </p:nvPr>
        </p:nvSpPr>
        <p:spPr>
          <a:xfrm>
            <a:off x="4368165" y="263969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03.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1"/>
            </p:custDataLst>
          </p:nvPr>
        </p:nvSpPr>
        <p:spPr>
          <a:xfrm>
            <a:off x="5163185" y="2672080"/>
            <a:ext cx="600583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展望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cxnSp>
        <p:nvCxnSpPr>
          <p:cNvPr id="3145753" name="直接连接符 9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432601" y="4007474"/>
            <a:ext cx="548132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155812" y="4725541"/>
            <a:ext cx="533717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14"/>
            </p:custDataLst>
          </p:nvPr>
        </p:nvSpPr>
        <p:spPr>
          <a:xfrm>
            <a:off x="4942840" y="336550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04.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5"/>
            </p:custDataLst>
          </p:nvPr>
        </p:nvSpPr>
        <p:spPr>
          <a:xfrm>
            <a:off x="5666740" y="3392805"/>
            <a:ext cx="550291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挑战与机遇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16"/>
            </p:custDataLst>
          </p:nvPr>
        </p:nvSpPr>
        <p:spPr>
          <a:xfrm>
            <a:off x="5478780" y="412369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05.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7"/>
            </p:custDataLst>
          </p:nvPr>
        </p:nvSpPr>
        <p:spPr>
          <a:xfrm>
            <a:off x="6283960" y="4150995"/>
            <a:ext cx="488632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建议与措施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序号"/>
          <p:cNvSpPr txBox="1"/>
          <p:nvPr>
            <p:custDataLst>
              <p:tags r:id="rId18"/>
            </p:custDataLst>
          </p:nvPr>
        </p:nvSpPr>
        <p:spPr>
          <a:xfrm>
            <a:off x="6061075" y="480250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06.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9"/>
            </p:custDataLst>
          </p:nvPr>
        </p:nvSpPr>
        <p:spPr>
          <a:xfrm>
            <a:off x="6856095" y="4834890"/>
            <a:ext cx="431355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结论与展望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5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工作总结</a:t>
            </a:r>
            <a:endParaRPr altLang="en-US" lang="zh-CN"/>
          </a:p>
        </p:txBody>
      </p:sp>
      <p:sp>
        <p:nvSpPr>
          <p:cNvPr id="104889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行业概况和发展趋势</a:t>
            </a:r>
            <a:endParaRPr altLang="en-US" lang="zh-CN"/>
          </a:p>
        </p:txBody>
      </p:sp>
      <p:sp>
        <p:nvSpPr>
          <p:cNvPr id="1048958" name="矩形 38"/>
          <p:cNvSpPr/>
          <p:nvPr>
            <p:custDataLst>
              <p:tags r:id="rId1"/>
            </p:custDataLst>
          </p:nvPr>
        </p:nvSpPr>
        <p:spPr>
          <a:xfrm rot="204112">
            <a:off x="1510567" y="1452880"/>
            <a:ext cx="4064025" cy="2121236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0" name="矩形 39"/>
          <p:cNvSpPr/>
          <p:nvPr>
            <p:custDataLst>
              <p:tags r:id="rId2"/>
            </p:custDataLst>
          </p:nvPr>
        </p:nvSpPr>
        <p:spPr>
          <a:xfrm>
            <a:off x="1515263" y="1453551"/>
            <a:ext cx="4064025" cy="2121236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2" name="TextBox 2"/>
          <p:cNvSpPr txBox="1"/>
          <p:nvPr>
            <p:custDataLst>
              <p:tags r:id="rId3"/>
            </p:custDataLst>
          </p:nvPr>
        </p:nvSpPr>
        <p:spPr>
          <a:xfrm>
            <a:off x="1750732" y="1619251"/>
            <a:ext cx="3610528" cy="1751596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行业规模和增长速度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8964" name="矩形 100"/>
          <p:cNvSpPr/>
          <p:nvPr>
            <p:custDataLst>
              <p:tags r:id="rId4"/>
            </p:custDataLst>
          </p:nvPr>
        </p:nvSpPr>
        <p:spPr>
          <a:xfrm rot="204112">
            <a:off x="6605692" y="1452880"/>
            <a:ext cx="4064025" cy="2121236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6" name="矩形 101"/>
          <p:cNvSpPr/>
          <p:nvPr>
            <p:custDataLst>
              <p:tags r:id="rId5"/>
            </p:custDataLst>
          </p:nvPr>
        </p:nvSpPr>
        <p:spPr>
          <a:xfrm>
            <a:off x="6611059" y="1453551"/>
            <a:ext cx="4064025" cy="2121236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8" name="TextBox 2"/>
          <p:cNvSpPr txBox="1"/>
          <p:nvPr>
            <p:custDataLst>
              <p:tags r:id="rId6"/>
            </p:custDataLst>
          </p:nvPr>
        </p:nvSpPr>
        <p:spPr>
          <a:xfrm>
            <a:off x="6847199" y="1619251"/>
            <a:ext cx="3610528" cy="1751596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行业结构和特点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8970" name="矩形 122"/>
          <p:cNvSpPr/>
          <p:nvPr>
            <p:custDataLst>
              <p:tags r:id="rId7"/>
            </p:custDataLst>
          </p:nvPr>
        </p:nvSpPr>
        <p:spPr>
          <a:xfrm rot="204112">
            <a:off x="1510567" y="4107444"/>
            <a:ext cx="4064025" cy="2121236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2" name="矩形 123"/>
          <p:cNvSpPr/>
          <p:nvPr>
            <p:custDataLst>
              <p:tags r:id="rId8"/>
            </p:custDataLst>
          </p:nvPr>
        </p:nvSpPr>
        <p:spPr>
          <a:xfrm>
            <a:off x="1515263" y="4108114"/>
            <a:ext cx="4064025" cy="21212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4" name="TextBox 2"/>
          <p:cNvSpPr txBox="1"/>
          <p:nvPr>
            <p:custDataLst>
              <p:tags r:id="rId9"/>
            </p:custDataLst>
          </p:nvPr>
        </p:nvSpPr>
        <p:spPr>
          <a:xfrm>
            <a:off x="1750061" y="4273815"/>
            <a:ext cx="3610528" cy="1751596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行业发展趋势和预测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8976" name="矩形 89"/>
          <p:cNvSpPr/>
          <p:nvPr>
            <p:custDataLst>
              <p:tags r:id="rId10"/>
            </p:custDataLst>
          </p:nvPr>
        </p:nvSpPr>
        <p:spPr>
          <a:xfrm rot="204112">
            <a:off x="6605692" y="4107444"/>
            <a:ext cx="4064025" cy="2121236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8" name="矩形 90"/>
          <p:cNvSpPr/>
          <p:nvPr>
            <p:custDataLst>
              <p:tags r:id="rId11"/>
            </p:custDataLst>
          </p:nvPr>
        </p:nvSpPr>
        <p:spPr>
          <a:xfrm>
            <a:off x="6611059" y="4108114"/>
            <a:ext cx="4064025" cy="2121236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0" name="TextBox 2"/>
          <p:cNvSpPr txBox="1"/>
          <p:nvPr>
            <p:custDataLst>
              <p:tags r:id="rId12"/>
            </p:custDataLst>
          </p:nvPr>
        </p:nvSpPr>
        <p:spPr>
          <a:xfrm>
            <a:off x="6845857" y="4273815"/>
            <a:ext cx="3610528" cy="1751596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行业面临的挑战和机遇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政策支持和推动</a:t>
            </a:r>
            <a:endParaRPr altLang="en-US" lang="zh-CN"/>
          </a:p>
        </p:txBody>
      </p:sp>
      <p:sp>
        <p:nvSpPr>
          <p:cNvPr id="1049016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20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4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2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2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958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政策效果：政策措施的实施对职业教育行业的发展起到了积极的推动作用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34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未来展望：继续加强政策支持和推动，促进职业教育行业的持续发展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36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政策背景：国家对职业教育行业的重视和支持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38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政策措施：出台了一系列政策措施，推动职业教育行业的发展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行业人才培养现状</a:t>
            </a:r>
            <a:endParaRPr altLang="en-US" lang="zh-CN"/>
          </a:p>
        </p:txBody>
      </p:sp>
      <p:sp>
        <p:nvSpPr>
          <p:cNvPr id="1049074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6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8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行业人才需求分析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2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4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职业教育人才培养现状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8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0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行业人才供给与需求匹配情况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4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6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行业人才培养存在的问题与挑战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行业合作与交流情况</a:t>
            </a:r>
            <a:endParaRPr altLang="en-US" lang="zh-CN"/>
          </a:p>
        </p:txBody>
      </p:sp>
      <p:sp>
        <p:nvSpPr>
          <p:cNvPr id="1049132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4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6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8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国内外行业交流活动与影响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0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2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4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6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行业协会与组织的作用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0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2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4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校企合作模式及其成果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6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8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0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2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未来合作与交流的展望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展望</a:t>
            </a:r>
            <a:endParaRPr altLang="en-US" lang="zh-CN"/>
          </a:p>
        </p:txBody>
      </p:sp>
      <p:sp>
        <p:nvSpPr>
          <p:cNvPr id="104919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行业未来发展趋势预测</a:t>
            </a:r>
            <a:endParaRPr altLang="en-US" lang="zh-CN"/>
          </a:p>
        </p:txBody>
      </p:sp>
      <p:sp>
        <p:nvSpPr>
          <p:cNvPr id="1049262" name="圆角矩形 26"/>
          <p:cNvSpPr/>
          <p:nvPr>
            <p:custDataLst>
              <p:tags r:id="rId1"/>
            </p:custDataLst>
          </p:nvPr>
        </p:nvSpPr>
        <p:spPr>
          <a:xfrm>
            <a:off x="60833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64" name="圆角矩形 28"/>
          <p:cNvSpPr/>
          <p:nvPr>
            <p:custDataLst>
              <p:tags r:id="rId2"/>
            </p:custDataLst>
          </p:nvPr>
        </p:nvSpPr>
        <p:spPr>
          <a:xfrm>
            <a:off x="610871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66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61504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数字化转型：随着技术的不断发展，职业教育行业将更加注重数字化转型，提高教育质量和效率。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圆角矩形 29"/>
          <p:cNvSpPr/>
          <p:nvPr>
            <p:custDataLst>
              <p:tags r:id="rId4"/>
            </p:custDataLst>
          </p:nvPr>
        </p:nvSpPr>
        <p:spPr>
          <a:xfrm>
            <a:off x="3400437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70" name="圆角矩形 32"/>
          <p:cNvSpPr/>
          <p:nvPr>
            <p:custDataLst>
              <p:tags r:id="rId5"/>
            </p:custDataLst>
          </p:nvPr>
        </p:nvSpPr>
        <p:spPr>
          <a:xfrm>
            <a:off x="3402977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72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61504"/>
            <a:ext cx="2280059" cy="3406454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个性化教育：个性化教育将成为未来职业教育的重要趋势，根据学生的需求和兴趣定制课程和教学方式。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圆角矩形 3"/>
          <p:cNvSpPr/>
          <p:nvPr>
            <p:custDataLst>
              <p:tags r:id="rId7"/>
            </p:custDataLst>
          </p:nvPr>
        </p:nvSpPr>
        <p:spPr>
          <a:xfrm>
            <a:off x="6192543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76" name="圆角矩形 4"/>
          <p:cNvSpPr/>
          <p:nvPr>
            <p:custDataLst>
              <p:tags r:id="rId8"/>
            </p:custDataLst>
          </p:nvPr>
        </p:nvSpPr>
        <p:spPr>
          <a:xfrm>
            <a:off x="6195084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78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61504"/>
            <a:ext cx="2280059" cy="3406454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跨界合作：职业教育将更加注重与产业界的合作，通过校企合作、产教融合等方式，提高人才培养质量和就业率。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圆角矩形 8"/>
          <p:cNvSpPr/>
          <p:nvPr>
            <p:custDataLst>
              <p:tags r:id="rId10"/>
            </p:custDataLst>
          </p:nvPr>
        </p:nvSpPr>
        <p:spPr>
          <a:xfrm>
            <a:off x="898465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82" name="圆角矩形 9"/>
          <p:cNvSpPr/>
          <p:nvPr>
            <p:custDataLst>
              <p:tags r:id="rId11"/>
            </p:custDataLst>
          </p:nvPr>
        </p:nvSpPr>
        <p:spPr>
          <a:xfrm>
            <a:off x="8987190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84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61504"/>
            <a:ext cx="2280059" cy="3406454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国际化发展：随着全球化的加速，职业教育将更加注重国际化发展，推动国际交流与合作，提高中国职业教育的国际影响力。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政策对行业发展的影响</a:t>
            </a:r>
            <a:endParaRPr altLang="en-US" lang="zh-CN"/>
          </a:p>
        </p:txBody>
      </p:sp>
      <p:sp>
        <p:nvSpPr>
          <p:cNvPr id="1049320" name="椭圆 262"/>
          <p:cNvSpPr/>
          <p:nvPr>
            <p:custDataLst>
              <p:tags r:id="rId1"/>
            </p:custDataLst>
          </p:nvPr>
        </p:nvSpPr>
        <p:spPr>
          <a:xfrm>
            <a:off x="2414057" y="4093381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22" name="椭圆 263"/>
          <p:cNvSpPr/>
          <p:nvPr>
            <p:custDataLst>
              <p:tags r:id="rId2"/>
            </p:custDataLst>
          </p:nvPr>
        </p:nvSpPr>
        <p:spPr>
          <a:xfrm>
            <a:off x="3266271" y="4173766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24" name="椭圆 264"/>
          <p:cNvSpPr/>
          <p:nvPr>
            <p:custDataLst>
              <p:tags r:id="rId3"/>
            </p:custDataLst>
          </p:nvPr>
        </p:nvSpPr>
        <p:spPr>
          <a:xfrm>
            <a:off x="4064242" y="4410347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26" name="椭圆 265"/>
          <p:cNvSpPr/>
          <p:nvPr>
            <p:custDataLst>
              <p:tags r:id="rId4"/>
            </p:custDataLst>
          </p:nvPr>
        </p:nvSpPr>
        <p:spPr>
          <a:xfrm>
            <a:off x="4738693" y="4610330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28" name="椭圆 266"/>
          <p:cNvSpPr/>
          <p:nvPr>
            <p:custDataLst>
              <p:tags r:id="rId5"/>
            </p:custDataLst>
          </p:nvPr>
        </p:nvSpPr>
        <p:spPr>
          <a:xfrm>
            <a:off x="5430137" y="4814887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40384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30" name="椭圆 268"/>
          <p:cNvSpPr/>
          <p:nvPr>
            <p:custDataLst>
              <p:tags r:id="rId7"/>
            </p:custDataLst>
          </p:nvPr>
        </p:nvSpPr>
        <p:spPr>
          <a:xfrm flipV="1">
            <a:off x="2778078" y="4554126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32" name="椭圆 269"/>
          <p:cNvSpPr/>
          <p:nvPr>
            <p:custDataLst>
              <p:tags r:id="rId8"/>
            </p:custDataLst>
          </p:nvPr>
        </p:nvSpPr>
        <p:spPr>
          <a:xfrm flipV="1">
            <a:off x="2819904" y="4596606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34" name="椭圆 270"/>
          <p:cNvSpPr/>
          <p:nvPr>
            <p:custDataLst>
              <p:tags r:id="rId9"/>
            </p:custDataLst>
          </p:nvPr>
        </p:nvSpPr>
        <p:spPr>
          <a:xfrm flipV="1">
            <a:off x="7786797" y="3739817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54839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36" name="椭圆 272"/>
          <p:cNvSpPr/>
          <p:nvPr>
            <p:custDataLst>
              <p:tags r:id="rId11"/>
            </p:custDataLst>
          </p:nvPr>
        </p:nvSpPr>
        <p:spPr>
          <a:xfrm flipV="1">
            <a:off x="4009998" y="3614337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1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33909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1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21518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38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35259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40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77739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42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95969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1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510992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4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31897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1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24682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6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43635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1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22687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8" name="图形 15"/>
          <p:cNvSpPr/>
          <p:nvPr>
            <p:custDataLst>
              <p:tags r:id="rId22"/>
            </p:custDataLst>
          </p:nvPr>
        </p:nvSpPr>
        <p:spPr>
          <a:xfrm>
            <a:off x="5016447" y="5013563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50" name="图形 19"/>
          <p:cNvSpPr/>
          <p:nvPr>
            <p:custDataLst>
              <p:tags r:id="rId23"/>
            </p:custDataLst>
          </p:nvPr>
        </p:nvSpPr>
        <p:spPr>
          <a:xfrm>
            <a:off x="8597185" y="4705746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52" name="图形 27"/>
          <p:cNvSpPr/>
          <p:nvPr>
            <p:custDataLst>
              <p:tags r:id="rId24"/>
            </p:custDataLst>
          </p:nvPr>
        </p:nvSpPr>
        <p:spPr>
          <a:xfrm>
            <a:off x="4113257" y="3738510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54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87534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56" name="正文"/>
          <p:cNvSpPr txBox="1"/>
          <p:nvPr>
            <p:custDataLst>
              <p:tags r:id="rId26"/>
            </p:custDataLst>
          </p:nvPr>
        </p:nvSpPr>
        <p:spPr>
          <a:xfrm>
            <a:off x="608330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政策推动职业教育行业的发展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正文"/>
          <p:cNvSpPr txBox="1"/>
          <p:nvPr>
            <p:custDataLst>
              <p:tags r:id="rId27"/>
            </p:custDataLst>
          </p:nvPr>
        </p:nvSpPr>
        <p:spPr>
          <a:xfrm>
            <a:off x="9419336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政策对行业发展的挑战与机遇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正文"/>
          <p:cNvSpPr txBox="1"/>
          <p:nvPr>
            <p:custDataLst>
              <p:tags r:id="rId28"/>
            </p:custDataLst>
          </p:nvPr>
        </p:nvSpPr>
        <p:spPr>
          <a:xfrm>
            <a:off x="7063330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政策对行业发展的未来展望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正文"/>
          <p:cNvSpPr txBox="1"/>
          <p:nvPr>
            <p:custDataLst>
              <p:tags r:id="rId29"/>
            </p:custDataLst>
          </p:nvPr>
        </p:nvSpPr>
        <p:spPr>
          <a:xfrm>
            <a:off x="2964336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政策对行业发展的具体影响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行业人才培养需求预测</a:t>
            </a:r>
            <a:endParaRPr altLang="en-US" lang="zh-CN"/>
          </a:p>
        </p:txBody>
      </p:sp>
      <p:sp>
        <p:nvSpPr>
          <p:cNvPr id="1049398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0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2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未来五年内行业人才需求总量预测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404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6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8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不同领域人才需求结构变化趋势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410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2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4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行业人才素质要求提升方向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416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8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0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人才培养模式创新与改革方向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行业合作与交流前景展望</a:t>
            </a:r>
            <a:endParaRPr altLang="en-US" lang="zh-CN"/>
          </a:p>
        </p:txBody>
      </p:sp>
      <p:sp>
        <p:nvSpPr>
          <p:cNvPr id="104945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0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2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8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0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行业合作：加强产教融合，推动校企合作，提高人才培养质量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未来趋势：推动数字化、智能化、绿色化发展，促进职业教育与产业深度融合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7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0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2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8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0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政策支持：加强政策引导和支持，推动职业教育高质量发展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交流合作：加强国际交流与合作，引进国际先进理念和经验，提高我国职业教育水平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挑战与机遇</a:t>
            </a:r>
            <a:endParaRPr altLang="en-US" lang="zh-CN"/>
          </a:p>
        </p:txBody>
      </p:sp>
      <p:sp>
        <p:nvSpPr>
          <p:cNvPr id="104953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行业面临的挑战分析</a:t>
            </a:r>
            <a:endParaRPr altLang="en-US" lang="zh-CN"/>
          </a:p>
        </p:txBody>
      </p:sp>
      <p:sp>
        <p:nvSpPr>
          <p:cNvPr id="1049594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6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8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0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传统教育观念对职业教育的偏见和歧视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2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4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6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8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人才储备需求与教育资源分配不均的矛盾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0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2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4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6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职业教育与市场需求脱节，教学内容与实际需求不匹配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0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2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4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行业法规和政策不完善，缺乏有效的监管和保障机制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行业发展的机遇探讨</a:t>
            </a:r>
            <a:endParaRPr altLang="en-US" lang="zh-CN"/>
          </a:p>
        </p:txBody>
      </p:sp>
      <p:sp>
        <p:nvSpPr>
          <p:cNvPr id="1049660" name="矩形 15"/>
          <p:cNvSpPr/>
          <p:nvPr>
            <p:custDataLst>
              <p:tags r:id="rId1"/>
            </p:custDataLst>
          </p:nvPr>
        </p:nvSpPr>
        <p:spPr>
          <a:xfrm>
            <a:off x="2409922" y="153397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政策支持：国家对职业教育行业的重视和支持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2" name="任意多边形 17"/>
          <p:cNvSpPr/>
          <p:nvPr>
            <p:custDataLst>
              <p:tags r:id="rId2"/>
            </p:custDataLst>
          </p:nvPr>
        </p:nvSpPr>
        <p:spPr>
          <a:xfrm flipV="1">
            <a:off x="2331283" y="145288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4" name="任意多边形 18"/>
          <p:cNvSpPr/>
          <p:nvPr>
            <p:custDataLst>
              <p:tags r:id="rId3"/>
            </p:custDataLst>
          </p:nvPr>
        </p:nvSpPr>
        <p:spPr>
          <a:xfrm flipH="1">
            <a:off x="8537172" y="201563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6" name="矩形 27"/>
          <p:cNvSpPr/>
          <p:nvPr>
            <p:custDataLst>
              <p:tags r:id="rId4"/>
            </p:custDataLst>
          </p:nvPr>
        </p:nvSpPr>
        <p:spPr>
          <a:xfrm>
            <a:off x="2409922" y="285608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市场需求：随着经济发展和产业升级，对高素质技能人才的需求增加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任意多边形 29"/>
          <p:cNvSpPr/>
          <p:nvPr>
            <p:custDataLst>
              <p:tags r:id="rId5"/>
            </p:custDataLst>
          </p:nvPr>
        </p:nvSpPr>
        <p:spPr>
          <a:xfrm flipV="1">
            <a:off x="2331283" y="277499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0" name="任意多边形 30"/>
          <p:cNvSpPr/>
          <p:nvPr>
            <p:custDataLst>
              <p:tags r:id="rId6"/>
            </p:custDataLst>
          </p:nvPr>
        </p:nvSpPr>
        <p:spPr>
          <a:xfrm flipH="1">
            <a:off x="8537172" y="333774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2" name="矩形 5"/>
          <p:cNvSpPr/>
          <p:nvPr>
            <p:custDataLst>
              <p:tags r:id="rId7"/>
            </p:custDataLst>
          </p:nvPr>
        </p:nvSpPr>
        <p:spPr>
          <a:xfrm>
            <a:off x="2409922" y="417819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跨界合作：与其他行业进行跨界合作，拓展业务领域和市场份额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任意多边形 7"/>
          <p:cNvSpPr/>
          <p:nvPr>
            <p:custDataLst>
              <p:tags r:id="rId8"/>
            </p:custDataLst>
          </p:nvPr>
        </p:nvSpPr>
        <p:spPr>
          <a:xfrm flipV="1">
            <a:off x="2331283" y="409710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6" name="任意多边形 8"/>
          <p:cNvSpPr/>
          <p:nvPr>
            <p:custDataLst>
              <p:tags r:id="rId9"/>
            </p:custDataLst>
          </p:nvPr>
        </p:nvSpPr>
        <p:spPr>
          <a:xfrm flipH="1">
            <a:off x="8537172" y="465985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8" name="矩形 10"/>
          <p:cNvSpPr/>
          <p:nvPr>
            <p:custDataLst>
              <p:tags r:id="rId10"/>
            </p:custDataLst>
          </p:nvPr>
        </p:nvSpPr>
        <p:spPr>
          <a:xfrm>
            <a:off x="2409922" y="550030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国际化发展：加强国际交流与合作，引进先进的教育理念和资源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任意多边形 12"/>
          <p:cNvSpPr/>
          <p:nvPr>
            <p:custDataLst>
              <p:tags r:id="rId11"/>
            </p:custDataLst>
          </p:nvPr>
        </p:nvSpPr>
        <p:spPr>
          <a:xfrm flipV="1">
            <a:off x="2331283" y="541921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2" name="任意多边形 13"/>
          <p:cNvSpPr/>
          <p:nvPr>
            <p:custDataLst>
              <p:tags r:id="rId12"/>
            </p:custDataLst>
          </p:nvPr>
        </p:nvSpPr>
        <p:spPr>
          <a:xfrm flipH="1">
            <a:off x="8537172" y="5981966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应对挑战和抓住机遇的策略建议</a:t>
            </a:r>
            <a:endParaRPr altLang="en-US" lang="zh-CN"/>
          </a:p>
        </p:txBody>
      </p:sp>
      <p:sp>
        <p:nvSpPr>
          <p:cNvPr id="1049718" name="正文"/>
          <p:cNvSpPr txBox="1"/>
          <p:nvPr>
            <p:custDataLst>
              <p:tags r:id="rId1"/>
            </p:custDataLst>
          </p:nvPr>
        </p:nvSpPr>
        <p:spPr>
          <a:xfrm>
            <a:off x="2936302" y="2504930"/>
            <a:ext cx="6580732" cy="133768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应对挑战：加强职业教育与产业需求的对接，提高人才培养质量和适应性；加强职业教育与普通教育的沟通，提高职业教育的社会认可度和吸引力；加强职业教育的内涵建设，提高职业教育的质量和水平。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平行四边形 12"/>
          <p:cNvSpPr/>
          <p:nvPr>
            <p:custDataLst>
              <p:tags r:id="rId2"/>
            </p:custDataLst>
          </p:nvPr>
        </p:nvSpPr>
        <p:spPr>
          <a:xfrm>
            <a:off x="2669364" y="2166958"/>
            <a:ext cx="3515805" cy="189922"/>
          </a:xfrm>
          <a:prstGeom prst="parallelogram">
            <a:avLst>
              <a:gd name="adj" fmla="val 38188"/>
            </a:avLst>
          </a:prstGeom>
          <a:gradFill>
            <a:gsLst>
              <a:gs pos="23000">
                <a:schemeClr val="accent1">
                  <a:alpha val="0"/>
                </a:schemeClr>
              </a:gs>
              <a:gs pos="100000">
                <a:schemeClr val="accent1">
                  <a:alpha val="48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722" name="标题"/>
          <p:cNvSpPr txBox="1"/>
          <p:nvPr>
            <p:custDataLst>
              <p:tags r:id="rId3"/>
            </p:custDataLst>
          </p:nvPr>
        </p:nvSpPr>
        <p:spPr>
          <a:xfrm>
            <a:off x="2936302" y="1452880"/>
            <a:ext cx="6580732" cy="90400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8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8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24" name="平行四边形 5"/>
          <p:cNvSpPr/>
          <p:nvPr>
            <p:custDataLst>
              <p:tags r:id="rId4"/>
            </p:custDataLst>
          </p:nvPr>
        </p:nvSpPr>
        <p:spPr>
          <a:xfrm>
            <a:off x="2669364" y="4557436"/>
            <a:ext cx="3515805" cy="189922"/>
          </a:xfrm>
          <a:prstGeom prst="parallelogram">
            <a:avLst>
              <a:gd name="adj" fmla="val 38188"/>
            </a:avLst>
          </a:prstGeom>
          <a:gradFill>
            <a:gsLst>
              <a:gs pos="23000">
                <a:schemeClr val="accent1">
                  <a:alpha val="0"/>
                </a:schemeClr>
              </a:gs>
              <a:gs pos="100000">
                <a:schemeClr val="accent1">
                  <a:alpha val="48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726" name="标题"/>
          <p:cNvSpPr txBox="1"/>
          <p:nvPr>
            <p:custDataLst>
              <p:tags r:id="rId5"/>
            </p:custDataLst>
          </p:nvPr>
        </p:nvSpPr>
        <p:spPr>
          <a:xfrm>
            <a:off x="2936302" y="3843358"/>
            <a:ext cx="6580732" cy="90400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8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8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28" name="正文"/>
          <p:cNvSpPr txBox="1"/>
          <p:nvPr>
            <p:custDataLst>
              <p:tags r:id="rId6"/>
            </p:custDataLst>
          </p:nvPr>
        </p:nvSpPr>
        <p:spPr>
          <a:xfrm>
            <a:off x="2936302" y="4892417"/>
            <a:ext cx="6580732" cy="133768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抓住机遇：积极适应产业升级和经济发展需求，加强职业教育与产业的对接；加强职业教育与科技创新的融合，提高职业教育的创新能力和竞争力；加强职业教育的国际化合作，提高职业教育的国际影响力和竞争力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建议与措施</a:t>
            </a:r>
            <a:endParaRPr altLang="en-US" lang="zh-CN"/>
          </a:p>
        </p:txBody>
      </p:sp>
      <p:sp>
        <p:nvSpPr>
          <p:cNvPr id="104976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政策层面的建议和措施</a:t>
            </a:r>
            <a:endParaRPr altLang="en-US" lang="zh-CN"/>
          </a:p>
        </p:txBody>
      </p:sp>
      <p:sp>
        <p:nvSpPr>
          <p:cNvPr id="1049828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0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2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4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推动职业教育与产业融合发展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6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8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0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2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完善职业教育法规和政策体系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4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6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8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0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加大对职业教育的投入和扶持力度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2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4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6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8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加强职业教育师资队伍建设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企业层面的建议和措施</a:t>
            </a:r>
            <a:endParaRPr altLang="en-US" lang="zh-CN"/>
          </a:p>
        </p:txBody>
      </p:sp>
      <p:sp>
        <p:nvSpPr>
          <p:cNvPr id="1049894" name="椭圆 262"/>
          <p:cNvSpPr/>
          <p:nvPr>
            <p:custDataLst>
              <p:tags r:id="rId1"/>
            </p:custDataLst>
          </p:nvPr>
        </p:nvSpPr>
        <p:spPr>
          <a:xfrm>
            <a:off x="2414057" y="4093381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96" name="椭圆 263"/>
          <p:cNvSpPr/>
          <p:nvPr>
            <p:custDataLst>
              <p:tags r:id="rId2"/>
            </p:custDataLst>
          </p:nvPr>
        </p:nvSpPr>
        <p:spPr>
          <a:xfrm>
            <a:off x="3266271" y="4173766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98" name="椭圆 264"/>
          <p:cNvSpPr/>
          <p:nvPr>
            <p:custDataLst>
              <p:tags r:id="rId3"/>
            </p:custDataLst>
          </p:nvPr>
        </p:nvSpPr>
        <p:spPr>
          <a:xfrm>
            <a:off x="4064242" y="4410347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00" name="椭圆 265"/>
          <p:cNvSpPr/>
          <p:nvPr>
            <p:custDataLst>
              <p:tags r:id="rId4"/>
            </p:custDataLst>
          </p:nvPr>
        </p:nvSpPr>
        <p:spPr>
          <a:xfrm>
            <a:off x="4738693" y="4610330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02" name="椭圆 266"/>
          <p:cNvSpPr/>
          <p:nvPr>
            <p:custDataLst>
              <p:tags r:id="rId5"/>
            </p:custDataLst>
          </p:nvPr>
        </p:nvSpPr>
        <p:spPr>
          <a:xfrm>
            <a:off x="5430137" y="4814887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7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40384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04" name="椭圆 268"/>
          <p:cNvSpPr/>
          <p:nvPr>
            <p:custDataLst>
              <p:tags r:id="rId7"/>
            </p:custDataLst>
          </p:nvPr>
        </p:nvSpPr>
        <p:spPr>
          <a:xfrm flipV="1">
            <a:off x="2778078" y="4554126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06" name="椭圆 269"/>
          <p:cNvSpPr/>
          <p:nvPr>
            <p:custDataLst>
              <p:tags r:id="rId8"/>
            </p:custDataLst>
          </p:nvPr>
        </p:nvSpPr>
        <p:spPr>
          <a:xfrm flipV="1">
            <a:off x="2819904" y="4596606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08" name="椭圆 270"/>
          <p:cNvSpPr/>
          <p:nvPr>
            <p:custDataLst>
              <p:tags r:id="rId9"/>
            </p:custDataLst>
          </p:nvPr>
        </p:nvSpPr>
        <p:spPr>
          <a:xfrm flipV="1">
            <a:off x="7786797" y="3739817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8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54839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0" name="椭圆 272"/>
          <p:cNvSpPr/>
          <p:nvPr>
            <p:custDataLst>
              <p:tags r:id="rId11"/>
            </p:custDataLst>
          </p:nvPr>
        </p:nvSpPr>
        <p:spPr>
          <a:xfrm flipV="1">
            <a:off x="4009998" y="3614337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8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33909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8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21518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2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35259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14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77739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16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95969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8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510992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8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31897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8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24682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20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43635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9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22687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22" name="图形 15"/>
          <p:cNvSpPr/>
          <p:nvPr>
            <p:custDataLst>
              <p:tags r:id="rId22"/>
            </p:custDataLst>
          </p:nvPr>
        </p:nvSpPr>
        <p:spPr>
          <a:xfrm>
            <a:off x="5016447" y="5013563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24" name="图形 19"/>
          <p:cNvSpPr/>
          <p:nvPr>
            <p:custDataLst>
              <p:tags r:id="rId23"/>
            </p:custDataLst>
          </p:nvPr>
        </p:nvSpPr>
        <p:spPr>
          <a:xfrm>
            <a:off x="8597185" y="4705746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26" name="图形 27"/>
          <p:cNvSpPr/>
          <p:nvPr>
            <p:custDataLst>
              <p:tags r:id="rId24"/>
            </p:custDataLst>
          </p:nvPr>
        </p:nvSpPr>
        <p:spPr>
          <a:xfrm>
            <a:off x="4113257" y="3738510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28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87534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30" name="正文"/>
          <p:cNvSpPr txBox="1"/>
          <p:nvPr>
            <p:custDataLst>
              <p:tags r:id="rId26"/>
            </p:custDataLst>
          </p:nvPr>
        </p:nvSpPr>
        <p:spPr>
          <a:xfrm>
            <a:off x="608330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加强产教融合，提高人才培养质量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2" name="正文"/>
          <p:cNvSpPr txBox="1"/>
          <p:nvPr>
            <p:custDataLst>
              <p:tags r:id="rId27"/>
            </p:custDataLst>
          </p:nvPr>
        </p:nvSpPr>
        <p:spPr>
          <a:xfrm>
            <a:off x="9419336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加强师资队伍建设，提高教师素质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正文"/>
          <p:cNvSpPr txBox="1"/>
          <p:nvPr>
            <p:custDataLst>
              <p:tags r:id="rId28"/>
            </p:custDataLst>
          </p:nvPr>
        </p:nvSpPr>
        <p:spPr>
          <a:xfrm>
            <a:off x="7063330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注重实践教学，提升学生实践能力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6" name="正文"/>
          <p:cNvSpPr txBox="1"/>
          <p:nvPr>
            <p:custDataLst>
              <p:tags r:id="rId29"/>
            </p:custDataLst>
          </p:nvPr>
        </p:nvSpPr>
        <p:spPr>
          <a:xfrm>
            <a:off x="2964336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推动校企合作，实现互利共赢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教育机构层面的建议和措施</a:t>
            </a:r>
            <a:endParaRPr altLang="en-US" lang="zh-CN"/>
          </a:p>
        </p:txBody>
      </p:sp>
      <p:sp>
        <p:nvSpPr>
          <p:cNvPr id="1049972" name="矩形 31"/>
          <p:cNvSpPr/>
          <p:nvPr>
            <p:custDataLst>
              <p:tags r:id="rId1"/>
            </p:custDataLst>
          </p:nvPr>
        </p:nvSpPr>
        <p:spPr>
          <a:xfrm>
            <a:off x="3371181" y="1452880"/>
            <a:ext cx="5444089" cy="83952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完善职业教育体系：加强职业教育与普通教育的联系，提高职业教育的地位和认可度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4" name="矩形 4"/>
          <p:cNvSpPr/>
          <p:nvPr>
            <p:custDataLst>
              <p:tags r:id="rId2"/>
            </p:custDataLst>
          </p:nvPr>
        </p:nvSpPr>
        <p:spPr>
          <a:xfrm>
            <a:off x="3371181" y="2437117"/>
            <a:ext cx="5444089" cy="83952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加强师资队伍建设：提高教师素质，增加教师数量，提高教师待遇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6" name="矩形 5"/>
          <p:cNvSpPr/>
          <p:nvPr>
            <p:custDataLst>
              <p:tags r:id="rId3"/>
            </p:custDataLst>
          </p:nvPr>
        </p:nvSpPr>
        <p:spPr>
          <a:xfrm>
            <a:off x="3371181" y="3421355"/>
            <a:ext cx="5444089" cy="83952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推进校企合作：加强学校与企业的合作，共同培养符合市场需求的高素质人才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8" name="矩形 7"/>
          <p:cNvSpPr/>
          <p:nvPr>
            <p:custDataLst>
              <p:tags r:id="rId4"/>
            </p:custDataLst>
          </p:nvPr>
        </p:nvSpPr>
        <p:spPr>
          <a:xfrm>
            <a:off x="3371181" y="4405592"/>
            <a:ext cx="5444089" cy="83952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创新教学模式：采用多种教学方法，如案例分析、实践操作等，提高教学效果和质量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0" name="矩形 3"/>
          <p:cNvSpPr/>
          <p:nvPr>
            <p:custDataLst>
              <p:tags r:id="rId5"/>
            </p:custDataLst>
          </p:nvPr>
        </p:nvSpPr>
        <p:spPr>
          <a:xfrm>
            <a:off x="3371181" y="5389830"/>
            <a:ext cx="5444089" cy="83952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加强国际交流与合作：积极参与国际职业教育交流与合作，引进先进的教学理念和教学方法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社会层面的建议和措施</a:t>
            </a:r>
            <a:endParaRPr altLang="en-US" lang="zh-CN"/>
          </a:p>
        </p:txBody>
      </p:sp>
      <p:sp>
        <p:nvSpPr>
          <p:cNvPr id="1050016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8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0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加强政策引导，推动职业教育与产业发展深度融合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2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4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6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完善职业教育体系，提高人才培养质量和水平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8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0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2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加强校企合作，推动产教融合，提高人才培养的针对性和实用性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4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6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8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营造良好的社会氛围，提高职业教育的社会认可度和影响力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结论与展望</a:t>
            </a:r>
            <a:endParaRPr altLang="en-US" lang="zh-CN"/>
          </a:p>
        </p:txBody>
      </p:sp>
      <p:sp>
        <p:nvSpPr>
          <p:cNvPr id="105007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对2024年职业教育行业工作的总结评价</a:t>
            </a:r>
            <a:endParaRPr altLang="en-US" lang="zh-CN"/>
          </a:p>
        </p:txBody>
      </p:sp>
      <p:sp>
        <p:nvSpPr>
          <p:cNvPr id="1050138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行业规模与增长：2024年职业教育行业规模稳步扩大，为更多学生提供了学习机会。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0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教学质量与效果：通过不断改进教学方法和手段，教学质量得到提高，学生就业率也相应提升。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2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政策支持与推动：政府加大对职业教育的支持力度，推动行业向更高水平发展。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4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行业挑战与机遇：尽管面临一些挑战，但职业教育行业仍具有广阔的发展前景和机遇。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对未来发展的展望和期待</a:t>
            </a:r>
            <a:endParaRPr altLang="en-US" lang="zh-CN"/>
          </a:p>
        </p:txBody>
      </p:sp>
      <p:sp>
        <p:nvSpPr>
          <p:cNvPr id="1050180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2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4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6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行业挑战与机遇：分析当前职业教育行业面临的挑战和机遇，包括市场竞争、技术更新、政策调整等方面的变化。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8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0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2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4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行业发展趋势：分析当前职业教育行业的发展趋势，包括政策、市场需求、技术等方面的变化。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6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8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0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2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未来发展方向：根据行业发展趋势，提出未来职业教育行业的发展方向，包括新的教育模式、教学方法、人才培养等方面的创新。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4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6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8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0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期待与建议：提出对未来职业教育行业的期待和建议，包括加强政策支持、推动技术创新、提高人才培养质量等方面的措施。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4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1163955" y="1778000"/>
            <a:ext cx="7683500" cy="1850390"/>
          </a:xfrm>
        </p:spPr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246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1182370" y="4164965"/>
            <a:ext cx="177038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3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1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2*i*2"/>
  <p:tag name="KSO_WM_UNIT_LAYERLEVEL" val="1"/>
  <p:tag name="KSO_WM_TAG_VERSION" val="3.0"/>
  <p:tag name="KSO_WM_UNIT_CONTENT_GROUP_TYPE" val="titlestyle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</p:tagLst>
</file>

<file path=ppt/tags/tag17.xml><?xml version="1.0" encoding="utf-8"?>
<p:tagLst xmlns:p="http://schemas.openxmlformats.org/presentationml/2006/main">
  <p:tag name="KSO_WM_BEAUTIFY_FLAG" val="#wm#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1"/>
  <p:tag name="KSO_WM_UNIT_FILL_FORE_SCHEMECOLOR_INDEX_2_BRIGHTNESS" val="0"/>
  <p:tag name="KSO_WM_UNIT_FILL_FORE_SCHEMECOLOR_INDEX_2" val="7"/>
  <p:tag name="KSO_WM_UNIT_FILL_FORE_SCHEMECOLOR_INDEX_2_POS" val="0.5"/>
  <p:tag name="KSO_WM_UNIT_FILL_FORE_SCHEMECOLOR_INDEX_2_TRANS" val="0"/>
  <p:tag name="KSO_WM_UNIT_FILL_FORE_SCHEMECOLOR_INDEX_3_BRIGHTNESS" val="0"/>
  <p:tag name="KSO_WM_UNIT_FILL_FORE_SCHEMECOLOR_INDEX_3" val="7"/>
  <p:tag name="KSO_WM_UNIT_FILL_FORE_SCHEMECOLOR_INDEX_3_POS" val="1"/>
  <p:tag name="KSO_WM_UNIT_FILL_FORE_SCHEMECOLOR_INDEX_3_TRANS" val="1"/>
  <p:tag name="KSO_WM_UNIT_FILL_GRADIENT_TYPE" val="0"/>
  <p:tag name="KSO_WM_UNIT_FILL_GRADIENT_ANGLE" val="180"/>
  <p:tag name="KSO_WM_UNIT_FILL_GRADIENT_DIRECTION" val="4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25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3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5*i*2"/>
  <p:tag name="KSO_WM_UNIT_LAYERLEVEL" val="1"/>
  <p:tag name="KSO_WM_TAG_VERSION" val="3.0"/>
  <p:tag name="KSO_WM_UNIT_CONTENT_GROUP_TYPE" val="titlestyle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1"/>
  <p:tag name="KSO_WM_UNIT_ID" val="_6*i*1"/>
  <p:tag name="KSO_WM_UNIT_LAYERLEVEL" val="1"/>
  <p:tag name="KSO_WM_TAG_VERSION" val="3.0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7*i*2"/>
  <p:tag name="KSO_WM_UNIT_LAYERLEVEL" val="1"/>
  <p:tag name="KSO_WM_TAG_VERSION" val="3.0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3.0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CONTENT_GROUP_TYPE" val="titlestyl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7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7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1*i*2"/>
  <p:tag name="KSO_WM_UNIT_LAYERLEVEL" val="1"/>
  <p:tag name="KSO_WM_TAG_VERSION" val="3.0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0*i*2"/>
  <p:tag name="KSO_WM_UNIT_LAYERLEVEL" val="1"/>
  <p:tag name="KSO_WM_TAG_VERSION" val="3.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023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31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31"/>
  <p:tag name="KSO_WM_SPECIAL_SOURCE" val="bdnull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1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RESET_TEXT" val="单击添加文档标题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1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PRESET_TEXT" val="添加文档副标题"/>
</p:tagLst>
</file>

<file path=ppt/tags/tag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1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87.xml><?xml version="1.0" encoding="utf-8"?>
<p:tagLst xmlns:p="http://schemas.openxmlformats.org/presentationml/2006/main">
  <p:tag name="KSO_WM_SLIDE_ID" val="custom2023023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3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7.6&quot;,&quot;top&quot;:&quot;90.3&quot;,&quot;width&quot;:&quot;684.4&quot;,&quot;height&quot;:&quot;359.65&quot;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6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  <p:tag name="KSO_WM_DIAGRAM_GROUP_CODE" val="l1-1"/>
  <p:tag name="KSO_WM_UNIT_PRESET_TEXT" val="CONTENTS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6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231_6*l_h_i*1_2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231_6*l_h_i*1_3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231_6*l_h_i*1_4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31_6*l_h_i*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2"/>
  <p:tag name="KSO_WM_UNIT_TYPE" val="l_h_a"/>
  <p:tag name="KSO_WM_UNIT_ID" val="custom20230231_6*l_h_a*1_1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31_6*l_h_i*1_2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0"/>
  <p:tag name="KSO_WM_UNIT_TYPE" val="l_h_a"/>
  <p:tag name="KSO_WM_UNIT_ID" val="custom20230231_6*l_h_a*1_2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31_6*l_h_i*1_3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8"/>
  <p:tag name="KSO_WM_UNIT_TYPE" val="l_h_a"/>
  <p:tag name="KSO_WM_UNIT_ID" val="custom20230231_6*l_h_a*1_3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9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231_6*l_h_i*1_5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custom20230231_6*l_h_i*1_6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31_6*l_h_i*1_4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6"/>
  <p:tag name="KSO_WM_UNIT_TYPE" val="l_h_a"/>
  <p:tag name="KSO_WM_UNIT_ID" val="custom20230231_6*l_h_a*1_4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31_6*l_h_i*1_5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4"/>
  <p:tag name="KSO_WM_UNIT_TYPE" val="l_h_a"/>
  <p:tag name="KSO_WM_UNIT_ID" val="custom20230231_6*l_h_a*1_5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31_6*l_h_i*1_6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231_6*l_h_a*1_6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7.xml><?xml version="1.0" encoding="utf-8"?>
<p:tagLst xmlns:p="http://schemas.openxmlformats.org/presentationml/2006/main">
  <p:tag name="KSO_WM_SLIDE_ID" val="custom2023023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3.0"/>
  <p:tag name="KSO_WM_BEAUTIFY_FLAG" val="#wm#"/>
  <p:tag name="KSO_WM_TEMPLATE_CATEGORY" val="custom"/>
  <p:tag name="KSO_WM_TEMPLATE_INDEX" val="2023023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1"/>
</p:tagLst>
</file>

<file path=ppt/tags/tag11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1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2"/>
</p:tagLst>
</file>

<file path=ppt/tags/tag113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6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3"/>
</p:tagLst>
</file>

<file path=ppt/tags/tag168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4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4"/>
</p:tagLst>
</file>

<file path=ppt/tags/tag244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9_2*l_h_f*1_1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9_2*l_h_i*1_1_1"/>
  <p:tag name="KSO_WM_TEMPLATE_CATEGORY" val="diagram"/>
  <p:tag name="KSO_WM_TEMPLATE_INDEX" val="2023168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gradient&quot;:[{&quot;brightness&quot;:0,&quot;colorType&quot;:1,&quot;foreColorIndex&quot;:5,&quot;pos&quot;:1,&quot;transparency&quot;:0.5199999809265137},{&quot;brightness&quot;:0,&quot;colorType&quot;:1,&quot;foreColorIndex&quot;:5,&quot;pos&quot;:0.2300000041723251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9_2*l_h_a*1_1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9_2*l_h_i*1_2_1"/>
  <p:tag name="KSO_WM_TEMPLATE_CATEGORY" val="diagram"/>
  <p:tag name="KSO_WM_TEMPLATE_INDEX" val="2023168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gradient&quot;:[{&quot;brightness&quot;:0,&quot;colorType&quot;:1,&quot;foreColorIndex&quot;:5,&quot;pos&quot;:1,&quot;transparency&quot;:0.5199999809265137},{&quot;brightness&quot;:0,&quot;colorType&quot;:1,&quot;foreColorIndex&quot;:5,&quot;pos&quot;:0.2300000041723251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9_2*l_h_a*1_2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9_2*l_h_f*1_2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8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5"/>
</p:tagLst>
</file>

<file path=ppt/tags/tag281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4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4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4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4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55_4*l_h_f*1_5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34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6"/>
</p:tagLst>
</file>

<file path=ppt/tags/tag346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9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感谢您的观看"/>
</p:tagLst>
</file>

<file path=ppt/tags/tag36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9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369.xml><?xml version="1.0" encoding="utf-8"?>
<p:tagLst xmlns:p="http://schemas.openxmlformats.org/presentationml/2006/main">
  <p:tag name="KSO_WM_SLIDE_ID" val="custom2023023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3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7.6&quot;,&quot;top&quot;:&quot;90.3&quot;,&quot;width&quot;:&quot;684.4&quot;,&quot;height&quot;:&quot;359.6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V1916A</dc:creator>
  <dcterms:created xsi:type="dcterms:W3CDTF">2023-12-17T23:20:22Z</dcterms:created>
  <dcterms:modified xsi:type="dcterms:W3CDTF">2023-12-17T23:20:22Z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e693e4c26b4d4354aec9bbcd4c7497b1_21</vt:lpwstr>
  </property>
</Properties>
</file>