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664" r:id="rId1"/>
    <p:sldMasterId id="2147485701" r:id="rId2"/>
  </p:sldMasterIdLst>
  <p:notesMasterIdLst>
    <p:notesMasterId r:id="rId3"/>
  </p:notesMasterIdLst>
  <p:sldIdLst>
    <p:sldId id="1218" r:id="rId4"/>
    <p:sldId id="1222" r:id="rId5"/>
    <p:sldId id="1225" r:id="rId6"/>
    <p:sldId id="1228" r:id="rId7"/>
    <p:sldId id="1234" r:id="rId9"/>
    <p:sldId id="1237" r:id="rId10"/>
    <p:sldId id="1240" r:id="rId11"/>
    <p:sldId id="1243" r:id="rId12"/>
    <p:sldId id="1246" r:id="rId13"/>
    <p:sldId id="1252" r:id="rId15"/>
    <p:sldId id="1255" r:id="rId16"/>
    <p:sldId id="1258" r:id="rId17"/>
    <p:sldId id="1261" r:id="rId18"/>
    <p:sldId id="1264" r:id="rId19"/>
    <p:sldId id="1270" r:id="rId21"/>
    <p:sldId id="1273" r:id="rId22"/>
    <p:sldId id="1276" r:id="rId23"/>
    <p:sldId id="1279" r:id="rId24"/>
    <p:sldId id="1282" r:id="rId25"/>
    <p:sldId id="1288" r:id="rId27"/>
    <p:sldId id="1291" r:id="rId28"/>
    <p:sldId id="1294" r:id="rId29"/>
    <p:sldId id="1297" r:id="rId30"/>
    <p:sldId id="1300" r:id="rId31"/>
    <p:sldId id="1306" r:id="rId33"/>
    <p:sldId id="1309" r:id="rId34"/>
    <p:sldId id="1312" r:id="rId35"/>
    <p:sldId id="1315" r:id="rId36"/>
    <p:sldId id="1318" r:id="rId37"/>
    <p:sldId id="1324" r:id="rId39"/>
    <p:sldId id="1327" r:id="rId40"/>
    <p:sldId id="1330" r:id="rId4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tableStyles" Target="tableStyle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665" r:id="rId1"/>
    <p:sldLayoutId id="2147485666" r:id="rId2"/>
    <p:sldLayoutId id="2147485667" r:id="rId3"/>
    <p:sldLayoutId id="2147485668" r:id="rId4"/>
    <p:sldLayoutId id="2147485669" r:id="rId5"/>
    <p:sldLayoutId id="2147485670" r:id="rId6"/>
    <p:sldLayoutId id="2147485671" r:id="rId7"/>
    <p:sldLayoutId id="2147485672" r:id="rId8"/>
    <p:sldLayoutId id="2147485673" r:id="rId9"/>
    <p:sldLayoutId id="2147485674" r:id="rId10"/>
    <p:sldLayoutId id="214748567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702" r:id="rId1"/>
    <p:sldLayoutId id="2147485703" r:id="rId2"/>
    <p:sldLayoutId id="2147485704" r:id="rId3"/>
    <p:sldLayoutId id="2147485705" r:id="rId4"/>
    <p:sldLayoutId id="2147485706" r:id="rId5"/>
    <p:sldLayoutId id="2147485707" r:id="rId6"/>
    <p:sldLayoutId id="2147485708" r:id="rId7"/>
    <p:sldLayoutId id="2147485709" r:id="rId8"/>
    <p:sldLayoutId id="2147485710" r:id="rId9"/>
    <p:sldLayoutId id="2147485711" r:id="rId10"/>
    <p:sldLayoutId id="214748571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ags" Target="../tags/tag151.xml"/><Relationship Id="rId16" Type="http://schemas.openxmlformats.org/officeDocument/2006/relationships/tags" Target="../tags/tag152.xml"/><Relationship Id="rId17" Type="http://schemas.openxmlformats.org/officeDocument/2006/relationships/tags" Target="../tags/tag153.xml"/><Relationship Id="rId18" Type="http://schemas.openxmlformats.org/officeDocument/2006/relationships/tags" Target="../tags/tag154.xml"/><Relationship Id="rId19" Type="http://schemas.openxmlformats.org/officeDocument/2006/relationships/tags" Target="../tags/tag155.xml"/><Relationship Id="rId20" Type="http://schemas.openxmlformats.org/officeDocument/2006/relationships/tags" Target="../tags/tag156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tags" Target="../tags/tag194.xml"/><Relationship Id="rId14" Type="http://schemas.openxmlformats.org/officeDocument/2006/relationships/tags" Target="../tags/tag195.xml"/><Relationship Id="rId15" Type="http://schemas.openxmlformats.org/officeDocument/2006/relationships/tags" Target="../tags/tag196.xml"/><Relationship Id="rId16" Type="http://schemas.openxmlformats.org/officeDocument/2006/relationships/tags" Target="../tags/tag197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tags" Target="../tags/tag251.xml"/><Relationship Id="rId16" Type="http://schemas.openxmlformats.org/officeDocument/2006/relationships/tags" Target="../tags/tag252.xml"/><Relationship Id="rId17" Type="http://schemas.openxmlformats.org/officeDocument/2006/relationships/tags" Target="../tags/tag253.xml"/><Relationship Id="rId18" Type="http://schemas.openxmlformats.org/officeDocument/2006/relationships/tags" Target="../tags/tag254.xml"/><Relationship Id="rId1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tags" Target="../tags/tag279.xml"/><Relationship Id="rId14" Type="http://schemas.openxmlformats.org/officeDocument/2006/relationships/tags" Target="../tags/tag280.xml"/><Relationship Id="rId15" Type="http://schemas.openxmlformats.org/officeDocument/2006/relationships/tags" Target="../tags/tag281.xml"/><Relationship Id="rId16" Type="http://schemas.openxmlformats.org/officeDocument/2006/relationships/tags" Target="../tags/tag282.xml"/><Relationship Id="rId17" Type="http://schemas.openxmlformats.org/officeDocument/2006/relationships/tags" Target="../tags/tag283.xml"/><Relationship Id="rId18" Type="http://schemas.openxmlformats.org/officeDocument/2006/relationships/tags" Target="../tags/tag284.xml"/><Relationship Id="rId19" Type="http://schemas.openxmlformats.org/officeDocument/2006/relationships/tags" Target="../tags/tag285.xml"/><Relationship Id="rId20" Type="http://schemas.openxmlformats.org/officeDocument/2006/relationships/tags" Target="../tags/tag286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tags" Target="../tags/tag322.xml"/><Relationship Id="rId14" Type="http://schemas.openxmlformats.org/officeDocument/2006/relationships/tags" Target="../tags/tag323.xml"/><Relationship Id="rId15" Type="http://schemas.openxmlformats.org/officeDocument/2006/relationships/tags" Target="../tags/tag324.xml"/><Relationship Id="rId16" Type="http://schemas.openxmlformats.org/officeDocument/2006/relationships/tags" Target="../tags/tag325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tags" Target="../tags/tag377.xml"/><Relationship Id="rId7" Type="http://schemas.openxmlformats.org/officeDocument/2006/relationships/tags" Target="../tags/tag378.xml"/><Relationship Id="rId8" Type="http://schemas.openxmlformats.org/officeDocument/2006/relationships/tags" Target="../tags/tag379.xml"/><Relationship Id="rId9" Type="http://schemas.openxmlformats.org/officeDocument/2006/relationships/tags" Target="../tags/tag380.xml"/><Relationship Id="rId10" Type="http://schemas.openxmlformats.org/officeDocument/2006/relationships/tags" Target="../tags/tag381.xml"/><Relationship Id="rId11" Type="http://schemas.openxmlformats.org/officeDocument/2006/relationships/tags" Target="../tags/tag382.xml"/><Relationship Id="rId12" Type="http://schemas.openxmlformats.org/officeDocument/2006/relationships/tags" Target="../tags/tag383.xml"/><Relationship Id="rId13" Type="http://schemas.openxmlformats.org/officeDocument/2006/relationships/tags" Target="../tags/tag384.xml"/><Relationship Id="rId14" Type="http://schemas.openxmlformats.org/officeDocument/2006/relationships/tags" Target="../tags/tag385.xml"/><Relationship Id="rId15" Type="http://schemas.openxmlformats.org/officeDocument/2006/relationships/tags" Target="../tags/tag386.xml"/><Relationship Id="rId16" Type="http://schemas.openxmlformats.org/officeDocument/2006/relationships/tags" Target="../tags/tag387.xml"/><Relationship Id="rId17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tags" Target="../tags/tag391.xml"/><Relationship Id="rId5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tags" Target="../tags/tag395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2024年销售业绩总结与展望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2024年销售业绩回顾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市场环境分析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销售策略及执行效果评估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展望未来销售业绩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提升销售业绩的关键措施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2024年销售业绩回顾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整体销售业绩概览</a:t>
            </a:r>
            <a:endParaRPr altLang="en-US" lang="zh-CN"/>
          </a:p>
        </p:txBody>
      </p:sp>
      <p:sp>
        <p:nvSpPr>
          <p:cNvPr id="104890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主要产品线销售业绩：各产品线销售额、销售量占比等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2024年整体销售业绩：销售额、销售量、市场份额等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与2023年对比：增长情况、增长率等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地区销售业绩：各地区销售额、销售量占比及增长情况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各类产品销售额及占比</a:t>
            </a:r>
            <a:endParaRPr altLang="en-US" lang="zh-CN"/>
          </a:p>
        </p:txBody>
      </p:sp>
      <p:sp>
        <p:nvSpPr>
          <p:cNvPr id="104897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各类产品销售额：详细列出各类产品的销售额数据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各类产品占比：展示各类产品销售额在总销售额中的占比情况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同比增长率：对比2023年和2024年各类产品的销售额增长率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销售趋势分析：分析各类产品的销售趋势，预测未来销售情况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销售渠道分布及贡献</a:t>
            </a:r>
            <a:endParaRPr altLang="en-US" lang="zh-CN"/>
          </a:p>
        </p:txBody>
      </p:sp>
      <p:sp>
        <p:nvSpPr>
          <p:cNvPr id="104902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线上销售渠道：占比及增长趋势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不同渠道对销售业绩的贡献：具体数据及分析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渠道拓展计划：未来计划拓展的渠道及预期贡献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线下销售渠道：占比及增长趋势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关键客户及合作伙伴分析</a:t>
            </a:r>
            <a:endParaRPr altLang="en-US" lang="zh-CN"/>
          </a:p>
        </p:txBody>
      </p:sp>
      <p:sp>
        <p:nvSpPr>
          <p:cNvPr id="104910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客户与合作伙伴关系维护：介绍公司如何与客户和合作伙伴保持良好关系，提高客户满意度和合作伙伴的忠诚度。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关键客户分析：对2024年销售额贡献最大的客户群体，包括客户行业、购买行为、忠诚度等方面的分析。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合作伙伴分析：对2024年与公司合作紧密的合作伙伴进行评估，包括合作项目、合作成果、合作满意度等方面的分析。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未来合作展望：展望未来与关键客户和合作伙伴的合作前景，提出加强合作、拓展市场份额等建议。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市场环境分析</a:t>
            </a:r>
            <a:endParaRPr altLang="en-US" lang="zh-CN"/>
          </a:p>
        </p:txBody>
      </p:sp>
      <p:sp>
        <p:nvSpPr>
          <p:cNvPr id="104916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行业趋势及影响因素</a:t>
            </a:r>
            <a:endParaRPr altLang="en-US" lang="zh-CN"/>
          </a:p>
        </p:txBody>
      </p:sp>
      <p:sp>
        <p:nvSpPr>
          <p:cNvPr id="1049220" name="矩形 5"/>
          <p:cNvSpPr/>
          <p:nvPr>
            <p:custDataLst>
              <p:tags r:id="rId1"/>
            </p:custDataLst>
          </p:nvPr>
        </p:nvSpPr>
        <p:spPr>
          <a:xfrm>
            <a:off x="1020871" y="1373590"/>
            <a:ext cx="4750180" cy="480436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矩形 10"/>
          <p:cNvSpPr/>
          <p:nvPr>
            <p:custDataLst>
              <p:tags r:id="rId2"/>
            </p:custDataLst>
          </p:nvPr>
        </p:nvSpPr>
        <p:spPr>
          <a:xfrm>
            <a:off x="1670771" y="1364400"/>
            <a:ext cx="975323" cy="50572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TextBox 2"/>
          <p:cNvSpPr txBox="1"/>
          <p:nvPr>
            <p:custDataLst>
              <p:tags r:id="rId3"/>
            </p:custDataLst>
          </p:nvPr>
        </p:nvSpPr>
        <p:spPr>
          <a:xfrm>
            <a:off x="1305120" y="2694398"/>
            <a:ext cx="4181844" cy="2537042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行业趋势：未来几年市场规模将持续增长，新兴技术将推动行业变革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26" name="矩形 6"/>
          <p:cNvSpPr/>
          <p:nvPr>
            <p:custDataLst>
              <p:tags r:id="rId4"/>
            </p:custDataLst>
          </p:nvPr>
        </p:nvSpPr>
        <p:spPr>
          <a:xfrm>
            <a:off x="6420950" y="1373590"/>
            <a:ext cx="4750180" cy="480436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矩形 11"/>
          <p:cNvSpPr/>
          <p:nvPr>
            <p:custDataLst>
              <p:tags r:id="rId5"/>
            </p:custDataLst>
          </p:nvPr>
        </p:nvSpPr>
        <p:spPr>
          <a:xfrm>
            <a:off x="7107612" y="1364400"/>
            <a:ext cx="975323" cy="50572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TextBox 2"/>
          <p:cNvSpPr txBox="1"/>
          <p:nvPr>
            <p:custDataLst>
              <p:tags r:id="rId6"/>
            </p:custDataLst>
          </p:nvPr>
        </p:nvSpPr>
        <p:spPr>
          <a:xfrm>
            <a:off x="6705199" y="2694398"/>
            <a:ext cx="4181844" cy="2537042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影响因素：政策法规、市场需求、竞争格局、技术进步等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竞争对手销售业绩对比</a:t>
            </a:r>
            <a:endParaRPr altLang="en-US" lang="zh-CN"/>
          </a:p>
        </p:txBody>
      </p:sp>
      <p:sp>
        <p:nvSpPr>
          <p:cNvPr id="104926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竞争对手C的销售业绩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竞争对手A的销售业绩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竞争对手B的销售业绩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竞争对手D的销售业绩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消费者需求变化及趋势</a:t>
            </a:r>
            <a:endParaRPr altLang="en-US" lang="zh-CN"/>
          </a:p>
        </p:txBody>
      </p:sp>
      <p:sp>
        <p:nvSpPr>
          <p:cNvPr id="104933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3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4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消费者需求趋势：绿色环保、健康养生、智能化和个性化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5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应对策略：关注消费者需求变化，调整产品策略，提升品牌形象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5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消费者需求变化：从关注价格到注重品质和个性化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5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消费者行为变化：从被动接受到主动参与和分享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市场机会与挑战识别</a:t>
            </a:r>
            <a:endParaRPr altLang="en-US" lang="zh-CN"/>
          </a:p>
        </p:txBody>
      </p:sp>
      <p:sp>
        <p:nvSpPr>
          <p:cNvPr id="104939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市场机会：分析当前市场趋势，识别潜在增长领域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挑战识别：了解竞争对手和市场风险，制定应对策略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客户需求变化：关注客户需求变化，调整销售策略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行业法规政策：了解行业法规政策，确保合规经营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销售策略及执行效果评估</a:t>
            </a:r>
            <a:endParaRPr altLang="en-US" lang="zh-CN"/>
          </a:p>
        </p:txBody>
      </p:sp>
      <p:sp>
        <p:nvSpPr>
          <p:cNvPr id="104944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销售策略制定及调整过程</a:t>
            </a:r>
            <a:endParaRPr altLang="en-US" lang="zh-CN"/>
          </a:p>
        </p:txBody>
      </p:sp>
      <p:sp>
        <p:nvSpPr>
          <p:cNvPr id="104950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0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目标市场分析：了解目标客户群体，分析市场需求和竞争态势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1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销售策略制定：根据市场分析结果，制定相应的销售策略和计划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1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销售策略调整：根据实际销售情况和市场变化，及时调整销售策略和计划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2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2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执行效果评估：对销售策略的执行效果进行评估和分析，总结经验和教训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策略执行效果评估及反馈</a:t>
            </a:r>
            <a:endParaRPr altLang="en-US" lang="zh-CN"/>
          </a:p>
        </p:txBody>
      </p:sp>
      <p:sp>
        <p:nvSpPr>
          <p:cNvPr id="1049558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937301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60" name="矩形 4"/>
          <p:cNvSpPr/>
          <p:nvPr>
            <p:custDataLst>
              <p:tags r:id="rId2"/>
            </p:custDataLst>
          </p:nvPr>
        </p:nvSpPr>
        <p:spPr>
          <a:xfrm>
            <a:off x="851576" y="424583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2" name="文本框 5"/>
          <p:cNvSpPr txBox="1"/>
          <p:nvPr>
            <p:custDataLst>
              <p:tags r:id="rId3"/>
            </p:custDataLst>
          </p:nvPr>
        </p:nvSpPr>
        <p:spPr>
          <a:xfrm>
            <a:off x="1137326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客户反馈收集：了解客户对产品和销售策略的反馈，分析市场趋势和需求变化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4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4490328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66" name="矩形 57"/>
          <p:cNvSpPr/>
          <p:nvPr>
            <p:custDataLst>
              <p:tags r:id="rId5"/>
            </p:custDataLst>
          </p:nvPr>
        </p:nvSpPr>
        <p:spPr>
          <a:xfrm>
            <a:off x="4404603" y="424583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8" name="文本框 58"/>
          <p:cNvSpPr txBox="1"/>
          <p:nvPr>
            <p:custDataLst>
              <p:tags r:id="rId6"/>
            </p:custDataLst>
          </p:nvPr>
        </p:nvSpPr>
        <p:spPr>
          <a:xfrm>
            <a:off x="4690353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改进措施建议：根据策略执行效果和客户反馈，提出针对性的改进措施和建议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70" name="任意多边形: 形状 60"/>
          <p:cNvSpPr/>
          <p:nvPr>
            <p:custDataLst>
              <p:tags r:id="rId7"/>
            </p:custDataLst>
          </p:nvPr>
        </p:nvSpPr>
        <p:spPr>
          <a:xfrm rot="10800000">
            <a:off x="8042748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72" name="矩形 61"/>
          <p:cNvSpPr/>
          <p:nvPr>
            <p:custDataLst>
              <p:tags r:id="rId8"/>
            </p:custDataLst>
          </p:nvPr>
        </p:nvSpPr>
        <p:spPr>
          <a:xfrm>
            <a:off x="7957631" y="424583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4" name="文本框 62"/>
          <p:cNvSpPr txBox="1"/>
          <p:nvPr>
            <p:custDataLst>
              <p:tags r:id="rId9"/>
            </p:custDataLst>
          </p:nvPr>
        </p:nvSpPr>
        <p:spPr>
          <a:xfrm>
            <a:off x="8243381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未来展望：结合公司战略和市场趋势，对未来销售策略和执行计划进行展望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76" name="任意多边形: 形状 64"/>
          <p:cNvSpPr/>
          <p:nvPr>
            <p:custDataLst>
              <p:tags r:id="rId10"/>
            </p:custDataLst>
          </p:nvPr>
        </p:nvSpPr>
        <p:spPr>
          <a:xfrm rot="10800000">
            <a:off x="923317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78" name="矩形 65"/>
          <p:cNvSpPr/>
          <p:nvPr>
            <p:custDataLst>
              <p:tags r:id="rId11"/>
            </p:custDataLst>
          </p:nvPr>
        </p:nvSpPr>
        <p:spPr>
          <a:xfrm>
            <a:off x="838200" y="184857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0" name="文本框 66"/>
          <p:cNvSpPr txBox="1"/>
          <p:nvPr>
            <p:custDataLst>
              <p:tags r:id="rId12"/>
            </p:custDataLst>
          </p:nvPr>
        </p:nvSpPr>
        <p:spPr>
          <a:xfrm>
            <a:off x="1123950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销售策略执行情况：详细介绍各项策略的执行过程和效果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82" name="任意多边形: 形状 68"/>
          <p:cNvSpPr/>
          <p:nvPr>
            <p:custDataLst>
              <p:tags r:id="rId13"/>
            </p:custDataLst>
          </p:nvPr>
        </p:nvSpPr>
        <p:spPr>
          <a:xfrm rot="10800000">
            <a:off x="4476345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84" name="矩形 69"/>
          <p:cNvSpPr/>
          <p:nvPr>
            <p:custDataLst>
              <p:tags r:id="rId14"/>
            </p:custDataLst>
          </p:nvPr>
        </p:nvSpPr>
        <p:spPr>
          <a:xfrm>
            <a:off x="4390620" y="184857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6" name="文本框 70"/>
          <p:cNvSpPr txBox="1"/>
          <p:nvPr>
            <p:custDataLst>
              <p:tags r:id="rId15"/>
            </p:custDataLst>
          </p:nvPr>
        </p:nvSpPr>
        <p:spPr>
          <a:xfrm>
            <a:off x="4676370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销售数据对比分析：将2024年销售业绩与往年或预期数据进行对比分析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88" name="任意多边形: 形状 72"/>
          <p:cNvSpPr/>
          <p:nvPr>
            <p:custDataLst>
              <p:tags r:id="rId16"/>
            </p:custDataLst>
          </p:nvPr>
        </p:nvSpPr>
        <p:spPr>
          <a:xfrm rot="10800000">
            <a:off x="8029372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90" name="矩形 73"/>
          <p:cNvSpPr/>
          <p:nvPr>
            <p:custDataLst>
              <p:tags r:id="rId17"/>
            </p:custDataLst>
          </p:nvPr>
        </p:nvSpPr>
        <p:spPr>
          <a:xfrm>
            <a:off x="7943647" y="184857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2" name="文本框 74"/>
          <p:cNvSpPr txBox="1"/>
          <p:nvPr>
            <p:custDataLst>
              <p:tags r:id="rId18"/>
            </p:custDataLst>
          </p:nvPr>
        </p:nvSpPr>
        <p:spPr>
          <a:xfrm>
            <a:off x="8229397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策略有效性评估：对各项销售策略的有效性进行评估，找出成功和失败的原因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成功案例及经验总结</a:t>
            </a:r>
            <a:endParaRPr altLang="en-US" lang="zh-CN"/>
          </a:p>
        </p:txBody>
      </p:sp>
      <p:sp>
        <p:nvSpPr>
          <p:cNvPr id="104962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成功案例介绍：列举几个2024年销售业绩突出的成功案例，说明其销售策略、执行过程及效果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经验总结：从成功案例中提炼出有价值的经验教训，为今后的销售工作提供参考和借鉴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团队协作：强调团队在销售策略执行过程中的重要性，分享团队协作的经验和技巧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客户反馈：收集客户对销售策略及执行效果的反馈意见，分析客户的需求和期望，为今后的销售工作提供改进方向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不足之处及改进方向</a:t>
            </a:r>
            <a:endParaRPr altLang="en-US" lang="zh-CN"/>
          </a:p>
        </p:txBody>
      </p:sp>
      <p:sp>
        <p:nvSpPr>
          <p:cNvPr id="104968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销售策略不够精准，需要加强市场调研和数据分析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售后服务不够完善，需要加强客户关怀和售后服务体系建设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0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营销手段单一，需要多元化营销手段，提高品牌知名度和美誉度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销售执行力度不够，需要加强团队建设和培训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展望未来销售业绩</a:t>
            </a:r>
            <a:endParaRPr altLang="en-US" lang="zh-CN"/>
          </a:p>
        </p:txBody>
      </p:sp>
      <p:sp>
        <p:nvSpPr>
          <p:cNvPr id="104976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宏观环境预测及影响分析</a:t>
            </a:r>
            <a:endParaRPr altLang="en-US" lang="zh-CN"/>
          </a:p>
        </p:txBody>
      </p:sp>
      <p:sp>
        <p:nvSpPr>
          <p:cNvPr id="104981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政策环境预测：预测未来政策变化，包括贸易政策、税收政策、环保政策等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经济环境预测：分析未来经济趋势，包括经济增长、通货膨胀、利率等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社会环境预测：分析未来社会趋势，包括人口结构变化、消费习惯变化等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技术环境预测：分析未来技术趋势，包括人工智能、大数据、物联网等对销售业绩的影响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市场需求预测及趋势分析</a:t>
            </a:r>
            <a:endParaRPr altLang="en-US" lang="zh-CN"/>
          </a:p>
        </p:txBody>
      </p:sp>
      <p:sp>
        <p:nvSpPr>
          <p:cNvPr id="104986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市场需求预测：基于历史销售数据和市场趋势，预测未来一段时间内的产品需求量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趋势分析：分析市场趋势，包括消费者行为、竞争对手动态、政策法规等因素对销售业绩的影响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应对策略：根据市场需求预测和趋势分析，制定相应的销售策略和计划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风险评估：评估潜在的市场风险和挑战，制定相应的应对措施和预案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竞争格局变化及应对策略</a:t>
            </a:r>
            <a:endParaRPr altLang="en-US" lang="zh-CN"/>
          </a:p>
        </p:txBody>
      </p:sp>
      <p:sp>
        <p:nvSpPr>
          <p:cNvPr id="104992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应对策略制定：根据竞争对手和市场趋势，制定相应的应对策略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竞争对手分析：了解竞争对手的优势和劣势，为制定应对策略提供依据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市场趋势预测：分析市场趋势，预测未来销售业绩的变化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实施计划：明确实施计划的时间表和责任人，确保应对策略的有效实施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未来销售业绩目标设定及实现路径</a:t>
            </a:r>
            <a:endParaRPr altLang="en-US" lang="zh-CN"/>
          </a:p>
        </p:txBody>
      </p:sp>
      <p:sp>
        <p:nvSpPr>
          <p:cNvPr id="104998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目标设定：根据市场趋势和公司战略，制定具体的销售业绩目标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实现路径：通过提升产品质量、拓展销售渠道、加强营销推广等方式，实现销售业绩目标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团队协作：加强内部协作，提高团队整体销售能力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持续改进：不断优化销售策略，提高销售业绩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提升销售业绩的关键措施</a:t>
            </a:r>
            <a:endParaRPr altLang="en-US" lang="zh-CN"/>
          </a:p>
        </p:txBody>
      </p:sp>
      <p:sp>
        <p:nvSpPr>
          <p:cNvPr id="105004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产品创新及升级计划</a:t>
            </a:r>
            <a:endParaRPr altLang="en-US" lang="zh-CN"/>
          </a:p>
        </p:txBody>
      </p:sp>
      <p:sp>
        <p:nvSpPr>
          <p:cNvPr id="105009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不断优化产品功能和性能，提高用户体验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了解市场需求，针对性地开发新产品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定期推出新版本，保持产品竞争力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加强与合作伙伴的沟通与协作，共同推动产品创新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营销策略优化建议</a:t>
            </a:r>
            <a:endParaRPr altLang="en-US" lang="zh-CN"/>
          </a:p>
        </p:txBody>
      </p:sp>
      <p:sp>
        <p:nvSpPr>
          <p:cNvPr id="105014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精准定位目标客户群体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制定个性化的营销策略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强化品牌建设与推广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优化销售渠道与合作伙伴关系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客户关系管理提升方案</a:t>
            </a:r>
            <a:endParaRPr altLang="en-US" lang="zh-CN"/>
          </a:p>
        </p:txBody>
      </p:sp>
      <p:sp>
        <p:nvSpPr>
          <p:cNvPr id="105018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建立良好的客户关系：通过沟通、互动等方式，增强与客户之间的信任和合作，提高客户满意度。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制定个性化的销售策略：根据客户需求和购买行为，制定个性化的销售策略，提高销售业绩。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定期回访客户：通过定期回访客户，了解客户需求和反馈，及时调整销售策略，提高客户满意度。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建立客户档案：建立客户档案，记录客户信息和购买行为，方便后续跟进和销售。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团队建设与培训计划</a:t>
            </a:r>
            <a:endParaRPr altLang="en-US" lang="zh-CN"/>
          </a:p>
        </p:txBody>
      </p:sp>
      <p:sp>
        <p:nvSpPr>
          <p:cNvPr id="105024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建立高效团队：通过选拔优秀人才、明确职责分工、加强团队协作等方式，提高团队整体素质和效率。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制定培训计划：针对不同岗位和业务需求，制定相应的培训计划，提高员工的专业技能和综合素质。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激励措施：通过设立奖励机制、提供晋升机会等方式，激励员工积极投入工作，提高工作积极性和效率。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团队沟通与协作：加强团队内部沟通与协作，及时解决工作中遇到的问题和困难，提高工作效率和质量。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总结与建议</a:t>
            </a:r>
            <a:endParaRPr altLang="en-US" lang="zh-CN"/>
          </a:p>
        </p:txBody>
      </p:sp>
      <p:sp>
        <p:nvSpPr>
          <p:cNvPr id="105028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对2024年销售业绩的总结评价</a:t>
            </a:r>
            <a:endParaRPr altLang="en-US" lang="zh-CN"/>
          </a:p>
        </p:txBody>
      </p:sp>
      <p:sp>
        <p:nvSpPr>
          <p:cNvPr id="105034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业绩不足：存在的问题和原因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业绩完成情况：具体数据展示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业绩亮点：突出表现和成果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改进措施：针对不足提出具体建议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对未来发展的建议和展望</a:t>
            </a:r>
            <a:endParaRPr altLang="en-US" lang="zh-CN"/>
          </a:p>
        </p:txBody>
      </p:sp>
      <p:sp>
        <p:nvSpPr>
          <p:cNvPr id="105040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深入了解市场需求，调整产品策略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加强品牌宣传，提高品牌知名度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拓展销售渠道，扩大市场份额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注重人才培养，提升团队整体素质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6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44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450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7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24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5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5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5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5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5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5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70_5*l_h_i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70_5*l_h_i*1_6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70_5*l_h_f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5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5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5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5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5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5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5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5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5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8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4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7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95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2023-12-19T07:48:47Z</dcterms:created>
  <dcterms:modified xsi:type="dcterms:W3CDTF">2023-12-19T07:48:47Z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41deb72e1b8342bb8f1a56d757172380_21</vt:lpwstr>
  </property>
</Properties>
</file>