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801" r:id="rId1"/>
    <p:sldMasterId id="2147494838" r:id="rId2"/>
  </p:sldMasterIdLst>
  <p:notesMasterIdLst>
    <p:notesMasterId r:id="rId3"/>
  </p:notesMasterIdLst>
  <p:sldIdLst>
    <p:sldId id="5487" r:id="rId4"/>
    <p:sldId id="5491" r:id="rId5"/>
    <p:sldId id="5495" r:id="rId6"/>
    <p:sldId id="5498" r:id="rId7"/>
    <p:sldId id="5501" r:id="rId8"/>
    <p:sldId id="5504" r:id="rId9"/>
    <p:sldId id="5507" r:id="rId10"/>
    <p:sldId id="5510" r:id="rId11"/>
    <p:sldId id="5513" r:id="rId12"/>
    <p:sldId id="5516" r:id="rId13"/>
    <p:sldId id="5519" r:id="rId14"/>
    <p:sldId id="5522" r:id="rId15"/>
    <p:sldId id="5525" r:id="rId16"/>
    <p:sldId id="5528" r:id="rId17"/>
    <p:sldId id="5531" r:id="rId18"/>
    <p:sldId id="5534" r:id="rId19"/>
    <p:sldId id="5537" r:id="rId20"/>
    <p:sldId id="5540" r:id="rId21"/>
    <p:sldId id="5543" r:id="rId22"/>
    <p:sldId id="5546" r:id="rId23"/>
    <p:sldId id="5549" r:id="rId24"/>
    <p:sldId id="5552" r:id="rId25"/>
    <p:sldId id="5555" r:id="rId26"/>
    <p:sldId id="5558" r:id="rId27"/>
    <p:sldId id="5561" r:id="rId28"/>
    <p:sldId id="5564" r:id="rId29"/>
    <p:sldId id="5567" r:id="rId30"/>
    <p:sldId id="5570" r:id="rId31"/>
    <p:sldId id="5573" r:id="rId32"/>
    <p:sldId id="5576" r:id="rId33"/>
    <p:sldId id="5579" r:id="rId34"/>
    <p:sldId id="5582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802" r:id="rId1"/>
    <p:sldLayoutId id="2147494803" r:id="rId2"/>
    <p:sldLayoutId id="2147494804" r:id="rId3"/>
    <p:sldLayoutId id="2147494805" r:id="rId4"/>
    <p:sldLayoutId id="2147494806" r:id="rId5"/>
    <p:sldLayoutId id="2147494807" r:id="rId6"/>
    <p:sldLayoutId id="2147494808" r:id="rId7"/>
    <p:sldLayoutId id="2147494809" r:id="rId8"/>
    <p:sldLayoutId id="2147494810" r:id="rId9"/>
    <p:sldLayoutId id="2147494811" r:id="rId10"/>
    <p:sldLayoutId id="214749481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839" r:id="rId1"/>
    <p:sldLayoutId id="2147494840" r:id="rId2"/>
    <p:sldLayoutId id="2147494841" r:id="rId3"/>
    <p:sldLayoutId id="2147494842" r:id="rId4"/>
    <p:sldLayoutId id="2147494843" r:id="rId5"/>
    <p:sldLayoutId id="2147494844" r:id="rId6"/>
    <p:sldLayoutId id="2147494845" r:id="rId7"/>
    <p:sldLayoutId id="2147494846" r:id="rId8"/>
    <p:sldLayoutId id="2147494847" r:id="rId9"/>
    <p:sldLayoutId id="2147494848" r:id="rId10"/>
    <p:sldLayoutId id="214749484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ags" Target="../tags/tag98.xml"/><Relationship Id="rId20" Type="http://schemas.openxmlformats.org/officeDocument/2006/relationships/slideLayout" Target="../slideLayouts/slideLayout14.xml"/><Relationship Id="rId21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 fontScale="95556"/>
          </a:bodyPr>
          <a:p>
            <a:r>
              <a:rPr altLang="en-US" dirty="0" lang="zh-CN"/>
              <a:t>2024年能源供应行业可再生能源供应计划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可再生能源供应计划背景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可再生能源供应资源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可再生能源供应技术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1399928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可再生能源供应布局与规划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5091844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可再生能源供应政策与保障措施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3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4"/>
            </p:custDataLst>
          </p:nvPr>
        </p:nvSpPr>
        <p:spPr>
          <a:xfrm>
            <a:off x="8526135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可再生能源供应经济效益与社会效益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4468557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>
            <a:cxnSpLocks/>
          </p:cNvCxnSpPr>
          <p:nvPr>
            <p:custDataLst>
              <p:tags r:id="rId16"/>
            </p:custDataLst>
          </p:nvPr>
        </p:nvCxnSpPr>
        <p:spPr>
          <a:xfrm flipV="1">
            <a:off x="7974045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>
            <a:cxnSpLocks/>
          </p:cNvCxnSpPr>
          <p:nvPr>
            <p:custDataLst>
              <p:tags r:id="rId17"/>
            </p:custDataLst>
          </p:nvPr>
        </p:nvCxnSpPr>
        <p:spPr>
          <a:xfrm flipV="1">
            <a:off x="4460818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7966306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可再生能源供应计划背景</a:t>
            </a:r>
            <a:endParaRPr altLang="en-US" dirty="0" lang="zh-CN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能源供应现状与问题</a:t>
            </a:r>
            <a:endParaRPr altLang="en-US" lang="zh-CN"/>
          </a:p>
        </p:txBody>
      </p:sp>
      <p:sp>
        <p:nvSpPr>
          <p:cNvPr id="10489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当前能源供应以化石能源为主，存在资源枯竭和环境污染问题。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可再生能源具有清洁、可持续的优点，是未来能源发展的方向。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全球气候变化和环境问题日益严重，可再生能源的发展是减缓气候变化的重要措施。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可再生能源技术不断进步，成本逐渐降低，为大规模应用提供了可能。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可再生能源发展重要性</a:t>
            </a:r>
            <a:endParaRPr altLang="en-US" lang="zh-CN"/>
          </a:p>
        </p:txBody>
      </p:sp>
      <p:sp>
        <p:nvSpPr>
          <p:cNvPr id="104895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能源危机：传统能源资源有限，可再生能源是未来能源发展的必然趋势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环境保护：可再生能源无污染，减少对环境的破坏和污染物的排放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经济转型：发展可再生能源是实现经济转型和可持续发展的重要途径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技术进步：随着科技的不断进步，可再生能源的效率和稳定性不断提高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计划目标与愿景</a:t>
            </a:r>
            <a:endParaRPr altLang="en-US" lang="zh-CN"/>
          </a:p>
        </p:txBody>
      </p:sp>
      <p:sp>
        <p:nvSpPr>
          <p:cNvPr id="10490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促进能源行业的可持续发展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实现全球气候目标，应对气候变化挑战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减少对化石燃料的依赖，降低碳排放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提高可再生能源在能源结构中的比例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可再生能源供应资源</a:t>
            </a:r>
            <a:endParaRPr altLang="en-US" dirty="0" lang="zh-CN"/>
          </a:p>
        </p:txBody>
      </p:sp>
      <p:sp>
        <p:nvSpPr>
          <p:cNvPr id="10490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水能资源</a:t>
            </a:r>
            <a:endParaRPr altLang="en-US" lang="zh-CN"/>
          </a:p>
        </p:txBody>
      </p:sp>
      <p:sp>
        <p:nvSpPr>
          <p:cNvPr id="10491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定义：水能资源指水体的动能、势能和压力能等天然能源资源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分布：全球水能资源主要集中在亚洲、欧洲和北美等地区，我国水能资源主要集中在西南地区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利用方式：水能资源的利用方式包括水力发电、水力泵站、水力机械等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优势：水能资源是一种清洁、可再生的能源，对环境影响较小，同时水能资源利用效率高，运行成本低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风能资源</a:t>
            </a:r>
            <a:endParaRPr altLang="en-US" lang="zh-CN"/>
          </a:p>
        </p:txBody>
      </p:sp>
      <p:sp>
        <p:nvSpPr>
          <p:cNvPr id="10491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风能资源具有清洁、可再生、永不枯竭的特点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风能资源是未来能源供应的重要来源之一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全球风能资源丰富，分布广泛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中国风能资源主要集中在沿海地区和北部风能资源带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太阳能资源</a:t>
            </a:r>
            <a:endParaRPr altLang="en-US" lang="zh-CN"/>
          </a:p>
        </p:txBody>
      </p:sp>
      <p:sp>
        <p:nvSpPr>
          <p:cNvPr id="10492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全球范围内，太阳能资源丰富，分布广泛。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太阳能是一种清洁、可再生的能源，具有巨大的发展潜力。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太阳能发电技术不断进步，成本逐渐降低，竞争力日益增强。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太阳能的应用领域不断拓展，包括光伏发电、光热利用等。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地热能资源</a:t>
            </a:r>
            <a:endParaRPr altLang="en-US" lang="zh-CN"/>
          </a:p>
        </p:txBody>
      </p:sp>
      <p:sp>
        <p:nvSpPr>
          <p:cNvPr id="10492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利用方式：地热能可以通过地热发电、地热供暖、地热农业等多种方式进行利用。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简介：地热能是一种可再生能源，利用地球内部的热能进行发电和供暖。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分布：全球地热能资源丰富，主要分布在环太平洋火山带和欧亚大陆内部板块边界。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优势：地热能是一种清洁、可再生的能源，利用地热能可以减少对化石燃料的依赖，降低环境污染。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可再生能源供应技术</a:t>
            </a:r>
            <a:endParaRPr altLang="en-US" dirty="0" lang="zh-CN"/>
          </a:p>
        </p:txBody>
      </p:sp>
      <p:sp>
        <p:nvSpPr>
          <p:cNvPr id="10493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水力发电技术</a:t>
            </a:r>
            <a:endParaRPr altLang="en-US" lang="zh-CN"/>
          </a:p>
        </p:txBody>
      </p:sp>
      <p:sp>
        <p:nvSpPr>
          <p:cNvPr id="10493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利用水力资源进行发电的技术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包括水坝式发电和潮汐能发电等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水力发电具有环保、可再生等优点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技术成熟，在全球范围内得到广泛应用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风力发电技术</a:t>
            </a:r>
            <a:endParaRPr altLang="en-US" lang="zh-CN"/>
          </a:p>
        </p:txBody>
      </p:sp>
      <p:sp>
        <p:nvSpPr>
          <p:cNvPr id="104944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风力发电原理：利用风能驱动风力发电机旋转，进而通过发电机产生电能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技术优势：可再生、清洁、环保、低碳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技术发展：大型化、集群化、海上风电等方向发展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应用场景：适用于风能资源丰富的地区，为电网提供补充能源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太阳能发电技术</a:t>
            </a:r>
            <a:endParaRPr altLang="en-US" lang="zh-CN"/>
          </a:p>
        </p:txBody>
      </p:sp>
      <p:sp>
        <p:nvSpPr>
          <p:cNvPr id="104950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0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技术原理：利用太阳能光子的能量，通过光伏效应将光能转化为直流电能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技术优势：无污染、可再生、资源丰富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技术应用：光伏电站、分布式光伏发电系统、太阳能热水器等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技术发展：高效能光伏电池、光伏逆变器等技术不断进步，降低成本，提高发电效率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地热发电技术</a:t>
            </a:r>
            <a:endParaRPr altLang="en-US" lang="zh-CN"/>
          </a:p>
        </p:txBody>
      </p:sp>
      <p:sp>
        <p:nvSpPr>
          <p:cNvPr id="104956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简介：地热发电技术利用地下热能进行发电，具有高效、环保、可持续等优点。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工作原理：通过地热发电厂将地下热水或蒸汽转化为机械能，再驱动发电机产生电能。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技术优势：地热发电技术具有稳定、可靠、低碳排放等优势，对环境影响较小。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应用场景：地热发电技术适用于有地热资源的地区，如火山带、构造断裂等地区。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可再生能源供应布局与规划</a:t>
            </a:r>
            <a:endParaRPr altLang="en-US" dirty="0" lang="zh-CN"/>
          </a:p>
        </p:txBody>
      </p:sp>
      <p:sp>
        <p:nvSpPr>
          <p:cNvPr id="10496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区域布局规划</a:t>
            </a:r>
            <a:endParaRPr altLang="en-US" lang="zh-CN"/>
          </a:p>
        </p:txBody>
      </p:sp>
      <p:sp>
        <p:nvSpPr>
          <p:cNvPr id="10496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布局原则：因地制宜，合理规划，确保能源供应安全可靠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重点区域：优先发展可再生能源资源丰富的地区，如风能、太阳能等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规划目标：到2024年，可再生能源占能源供应总量的比例达到一定水平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实施措施：加强政策支持，加大投资力度，提高技术水平，完善管理体系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电源结构规划</a:t>
            </a:r>
            <a:endParaRPr altLang="en-US" lang="zh-CN"/>
          </a:p>
        </p:txBody>
      </p:sp>
      <p:sp>
        <p:nvSpPr>
          <p:cNvPr id="10497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实施计划：加大可再生能源发电设施建设，提高发电效率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配套措施：完善可再生能源输配网络，确保能源供应稳定可靠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电源结构：可再生能源占比将逐年提高，传统能源逐渐减少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规划目标：到2024年，可再生能源供应占比达到60%以上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电网建设规划</a:t>
            </a:r>
            <a:endParaRPr altLang="en-US" lang="zh-CN"/>
          </a:p>
        </p:txBody>
      </p:sp>
      <p:sp>
        <p:nvSpPr>
          <p:cNvPr id="104976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建设目标：确保可再生能源的高效接入和稳定运行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建设重点：加强智能电网建设，提高电网的调度和协调能力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建设布局：根据可再生能源的分布情况，合理规划电网线路和站点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建设措施：加大投资力度，加强技术创新，提高电网建设的效率和安全性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储能设施规划</a:t>
            </a:r>
            <a:endParaRPr altLang="en-US" lang="zh-CN"/>
          </a:p>
        </p:txBody>
      </p:sp>
      <p:sp>
        <p:nvSpPr>
          <p:cNvPr id="104980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储能技术：介绍储能技术的种类和特点，如电池储能、抽水蓄能等。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储能设施建设：分析储能设施建设的选址和布局，以及建设过程中的问题和解决方案。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储能设施运营管理：探讨储能设施的运营管理模式，包括运营方式、安全管理等方面。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储能设施经济效益：评估储能设施的经济效益，包括投资回报率、成本回收期等方面。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可再生能源供应政策与保障措施</a:t>
            </a:r>
            <a:endParaRPr altLang="en-US" dirty="0" lang="zh-CN"/>
          </a:p>
        </p:txBody>
      </p:sp>
      <p:sp>
        <p:nvSpPr>
          <p:cNvPr id="1049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政策支持体系</a:t>
            </a:r>
            <a:endParaRPr altLang="en-US" lang="zh-CN"/>
          </a:p>
        </p:txBody>
      </p:sp>
      <p:sp>
        <p:nvSpPr>
          <p:cNvPr id="10498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政府出台相关政策，鼓励可再生能源的开发和利用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加大对可再生能源产业的财政投入，提供税收优惠等政策支持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建立完善的监管机制，确保可再生能源供应的稳定性和安全性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加强国际合作，共同推进可再生能源技术的发展和应用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资金保障措施</a:t>
            </a:r>
            <a:endParaRPr altLang="en-US" lang="zh-CN"/>
          </a:p>
        </p:txBody>
      </p:sp>
      <p:sp>
        <p:nvSpPr>
          <p:cNvPr id="104994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政府财政支持：政府设立可再生能源发展专项资金，为可再生能源供应项目提供资金支持。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税收优惠：对可再生能源供应企业实行税收优惠政策，降低企业的税收负担。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金融支持：金融机构为可再生能源供应项目提供贷款、融资等金融服务，满足项目资金需求。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投资引导：政府通过投资引导机制，引导社会资本流向可再生能源供应领域。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技术创新支持</a:t>
            </a:r>
            <a:endParaRPr altLang="en-US" lang="zh-CN"/>
          </a:p>
        </p:txBody>
      </p:sp>
      <p:sp>
        <p:nvSpPr>
          <p:cNvPr id="104998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8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政府支持：提供资金、税收等政策支持，鼓励企业进行可再生能源技术创新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研发支持：加大对可再生能源技术研发的投入，推动技术进步和产业升级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人才培养：加强可再生能源技术人才培养，提高技术创新能力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国际合作：加强国际合作，引进国外先进技术，共同推进可再生能源技术创新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市场推广与合作</a:t>
            </a:r>
            <a:endParaRPr altLang="en-US" lang="zh-CN"/>
          </a:p>
        </p:txBody>
      </p:sp>
      <p:sp>
        <p:nvSpPr>
          <p:cNvPr id="10500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政府支持：政府出台相关政策，鼓励可再生能源市场推广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企业合作：企业间加强合作，共同推动可再生能源市场的发展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宣传推广：通过各种渠道宣传可再生能源的优势，提高公众认知度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国际合作：加强国际合作，共同推动全球可再生能源市场的发展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可再生能源供应经济效益与社会效益</a:t>
            </a:r>
            <a:endParaRPr altLang="en-US" dirty="0" lang="zh-CN"/>
          </a:p>
        </p:txBody>
      </p:sp>
      <p:sp>
        <p:nvSpPr>
          <p:cNvPr id="10500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经济效益分析</a:t>
            </a:r>
            <a:endParaRPr altLang="en-US" lang="zh-CN"/>
          </a:p>
        </p:txBody>
      </p:sp>
      <p:sp>
        <p:nvSpPr>
          <p:cNvPr id="10501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降低能源成本：可再生能源的使用可以减少对传统能源的依赖，降低能源采购成本。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创造就业机会：可再生能源产业的发展将直接和间接地创造更多的就业机会，包括制造、安装、运营和维护等方面的工作。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促进经济增长：随着可再生能源产业的发展，将有更多的投资进入该领域，从而促进经济的增长。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减少环境污染：可再生能源的使用可以减少对环境的污染，降低碳排放，从而改善环境质量。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社会效益评估</a:t>
            </a:r>
            <a:endParaRPr altLang="en-US" lang="zh-CN"/>
          </a:p>
        </p:txBody>
      </p:sp>
      <p:sp>
        <p:nvSpPr>
          <p:cNvPr id="10501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促进可持续发展：可再生能源供应有助于减少对化石燃料的依赖，降低环境污染，推动经济可持续发展。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创造就业机会：可再生能源产业的发展将创造更多的就业机会，包括研发、生产、安装、运维等方面的工作。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提高能源安全：可再生能源供应有助于降低对外部能源的依赖，提高国家能源安全。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促进技术创新：可再生能源产业的发展将促进技术创新和产业升级，提高国家整体科技水平。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环境影响评价</a:t>
            </a:r>
            <a:endParaRPr altLang="en-US" lang="zh-CN"/>
          </a:p>
        </p:txBody>
      </p:sp>
      <p:sp>
        <p:nvSpPr>
          <p:cNvPr id="10502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减少温室气体排放，减缓气候变化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降低对化石能源的依赖，保障能源安全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促进可再生能源产业的发展，增加就业机会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改善环境质量，提高人民健康水平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综合效益分析</a:t>
            </a:r>
            <a:endParaRPr altLang="en-US" lang="zh-CN"/>
          </a:p>
        </p:txBody>
      </p:sp>
      <p:sp>
        <p:nvSpPr>
          <p:cNvPr id="105030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经济效益：可再生能源供应能够降低能源成本，提高能源利用效率，为企业创造更大的经济效益。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社会效益：可再生能源供应能够减少环境污染，降低碳排放，改善能源结构，促进可持续发展，为社会的可持续发展做出贡献。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环保效益：可再生能源供应能够减少对化石燃料的依赖，降低温室气体排放，缓解全球气候变化问题，为地球环境保护做出贡献。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技术创新：可再生能源供应能够促进技术创新和产业升级，推动经济发展和产业转型。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3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3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354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356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6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6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6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6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6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6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6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6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6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6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1_6*l_h_i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Six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1_6*l_h_a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6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.xml><?xml version="1.0" encoding="utf-8"?>
<p:tagLst xmlns:p="http://schemas.openxmlformats.org/presentationml/2006/main">
  <p:tag name="KSO_WM_SLIDE_ID" val="custom2023098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0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5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6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5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0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365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366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2024-01-05T09:27:39Z</dcterms:created>
  <dcterms:modified xsi:type="dcterms:W3CDTF">2024-01-05T09:27:39Z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cb161d769ef54011877477270cce3aa0_21</vt:lpwstr>
  </property>
</Properties>
</file>