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358" r:id="rId1"/>
    <p:sldMasterId id="2147486395" r:id="rId2"/>
  </p:sldMasterIdLst>
  <p:notesMasterIdLst>
    <p:notesMasterId r:id="rId3"/>
  </p:notesMasterIdLst>
  <p:sldIdLst>
    <p:sldId id="1484" r:id="rId4"/>
    <p:sldId id="1487" r:id="rId5"/>
    <p:sldId id="1490" r:id="rId6"/>
    <p:sldId id="1493" r:id="rId7"/>
    <p:sldId id="1496" r:id="rId8"/>
    <p:sldId id="1499" r:id="rId9"/>
    <p:sldId id="1502" r:id="rId10"/>
    <p:sldId id="1505" r:id="rId11"/>
    <p:sldId id="1508" r:id="rId12"/>
    <p:sldId id="1511" r:id="rId13"/>
    <p:sldId id="1514" r:id="rId14"/>
    <p:sldId id="1517" r:id="rId15"/>
    <p:sldId id="1520" r:id="rId16"/>
    <p:sldId id="1523" r:id="rId17"/>
    <p:sldId id="1526" r:id="rId18"/>
    <p:sldId id="1529" r:id="rId19"/>
    <p:sldId id="1532" r:id="rId20"/>
    <p:sldId id="1535" r:id="rId21"/>
    <p:sldId id="1538" r:id="rId22"/>
    <p:sldId id="1541" r:id="rId23"/>
    <p:sldId id="1544" r:id="rId24"/>
    <p:sldId id="1547" r:id="rId25"/>
    <p:sldId id="1550" r:id="rId26"/>
    <p:sldId id="1553" r:id="rId27"/>
    <p:sldId id="1556" r:id="rId28"/>
    <p:sldId id="1559" r:id="rId29"/>
    <p:sldId id="1562" r:id="rId30"/>
    <p:sldId id="1565"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359" r:id="rId1"/>
    <p:sldLayoutId id="2147486360" r:id="rId2"/>
    <p:sldLayoutId id="2147486361" r:id="rId3"/>
    <p:sldLayoutId id="2147486362" r:id="rId4"/>
    <p:sldLayoutId id="2147486363" r:id="rId5"/>
    <p:sldLayoutId id="2147486364" r:id="rId6"/>
    <p:sldLayoutId id="2147486365" r:id="rId7"/>
    <p:sldLayoutId id="2147486366" r:id="rId8"/>
    <p:sldLayoutId id="2147486367" r:id="rId9"/>
    <p:sldLayoutId id="2147486368" r:id="rId10"/>
    <p:sldLayoutId id="214748636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396" r:id="rId1"/>
    <p:sldLayoutId id="2147486397" r:id="rId2"/>
    <p:sldLayoutId id="2147486398" r:id="rId3"/>
    <p:sldLayoutId id="2147486399" r:id="rId4"/>
    <p:sldLayoutId id="2147486400" r:id="rId5"/>
    <p:sldLayoutId id="2147486401" r:id="rId6"/>
    <p:sldLayoutId id="2147486402" r:id="rId7"/>
    <p:sldLayoutId id="2147486403" r:id="rId8"/>
    <p:sldLayoutId id="2147486404" r:id="rId9"/>
    <p:sldLayoutId id="2147486405" r:id="rId10"/>
    <p:sldLayoutId id="2147486406"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tags" Target="../tags/tag213.xml"/><Relationship Id="rId17" Type="http://schemas.openxmlformats.org/officeDocument/2006/relationships/tags" Target="../tags/tag214.xml"/><Relationship Id="rId18" Type="http://schemas.openxmlformats.org/officeDocument/2006/relationships/tags" Target="../tags/tag215.xml"/><Relationship Id="rId19" Type="http://schemas.openxmlformats.org/officeDocument/2006/relationships/tags" Target="../tags/tag216.xml"/><Relationship Id="rId20" Type="http://schemas.openxmlformats.org/officeDocument/2006/relationships/tags" Target="../tags/tag21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tags" Target="../tags/tag247.xml"/><Relationship Id="rId16" Type="http://schemas.openxmlformats.org/officeDocument/2006/relationships/tags" Target="../tags/tag24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tags" Target="../tags/tag324.xml"/><Relationship Id="rId14" Type="http://schemas.openxmlformats.org/officeDocument/2006/relationships/tags" Target="../tags/tag325.xml"/><Relationship Id="rId15" Type="http://schemas.openxmlformats.org/officeDocument/2006/relationships/tags" Target="../tags/tag326.xml"/><Relationship Id="rId16" Type="http://schemas.openxmlformats.org/officeDocument/2006/relationships/tags" Target="../tags/tag327.xml"/><Relationship Id="rId17" Type="http://schemas.openxmlformats.org/officeDocument/2006/relationships/tags" Target="../tags/tag328.xml"/><Relationship Id="rId18" Type="http://schemas.openxmlformats.org/officeDocument/2006/relationships/tags" Target="../tags/tag329.xml"/><Relationship Id="rId19" Type="http://schemas.openxmlformats.org/officeDocument/2006/relationships/tags" Target="../tags/tag330.xml"/><Relationship Id="rId20" Type="http://schemas.openxmlformats.org/officeDocument/2006/relationships/tags" Target="../tags/tag331.xml"/><Relationship Id="rId21" Type="http://schemas.openxmlformats.org/officeDocument/2006/relationships/tags" Target="../tags/tag332.xml"/><Relationship Id="rId22" Type="http://schemas.openxmlformats.org/officeDocument/2006/relationships/tags" Target="../tags/tag333.xml"/><Relationship Id="rId23" Type="http://schemas.openxmlformats.org/officeDocument/2006/relationships/tags" Target="../tags/tag334.xml"/><Relationship Id="rId24" Type="http://schemas.openxmlformats.org/officeDocument/2006/relationships/tags" Target="../tags/tag335.xml"/><Relationship Id="rId25" Type="http://schemas.openxmlformats.org/officeDocument/2006/relationships/tags" Target="../tags/tag336.xml"/><Relationship Id="rId26" Type="http://schemas.openxmlformats.org/officeDocument/2006/relationships/tags" Target="../tags/tag337.xml"/><Relationship Id="rId27" Type="http://schemas.openxmlformats.org/officeDocument/2006/relationships/tags" Target="../tags/tag338.xml"/><Relationship Id="rId28" Type="http://schemas.openxmlformats.org/officeDocument/2006/relationships/tags" Target="../tags/tag339.xml"/><Relationship Id="rId29" Type="http://schemas.openxmlformats.org/officeDocument/2006/relationships/tags" Target="../tags/tag340.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tags" Target="../tags/tag372.xml"/><Relationship Id="rId14" Type="http://schemas.openxmlformats.org/officeDocument/2006/relationships/tags" Target="../tags/tag373.xml"/><Relationship Id="rId15" Type="http://schemas.openxmlformats.org/officeDocument/2006/relationships/tags" Target="../tags/tag374.xml"/><Relationship Id="rId16" Type="http://schemas.openxmlformats.org/officeDocument/2006/relationships/tags" Target="../tags/tag375.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2024年人工智能技术行业智能助手发展</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fontScale="93571"/>
          </a:bodyPr>
          <a:p>
            <a:pPr>
              <a:lnSpc>
                <a:spcPct val="100000"/>
              </a:lnSpc>
            </a:pPr>
            <a:r>
              <a:rPr altLang="en-US" b="1" dirty="0" sz="2800" kern="0" lang="zh-CN" spc="100">
                <a:effectLst/>
                <a:latin typeface="+中文标题" charset="0"/>
                <a:ea typeface="+mj-ea"/>
              </a:rPr>
              <a:t>智能助手的发展历程</a:t>
            </a:r>
            <a:endParaRPr altLang="en-US" b="1" dirty="0" sz="28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fontScale="93571"/>
          </a:bodyPr>
          <a:p>
            <a:pPr>
              <a:lnSpc>
                <a:spcPct val="100000"/>
              </a:lnSpc>
            </a:pPr>
            <a:r>
              <a:rPr altLang="en-US" b="1" dirty="0" sz="2800" kern="0" lang="zh-CN" spc="100">
                <a:effectLst/>
                <a:latin typeface="+中文标题" charset="0"/>
                <a:ea typeface="+mj-ea"/>
              </a:rPr>
              <a:t>智能助手的技术原理</a:t>
            </a:r>
            <a:endParaRPr altLang="en-US" b="1" dirty="0" sz="28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fontScale="93571"/>
          </a:bodyPr>
          <a:p>
            <a:pPr>
              <a:lnSpc>
                <a:spcPct val="100000"/>
              </a:lnSpc>
            </a:pPr>
            <a:r>
              <a:rPr altLang="en-US" b="1" dirty="0" sz="2800" kern="0" lang="zh-CN" spc="100">
                <a:effectLst/>
                <a:latin typeface="+中文标题" charset="0"/>
                <a:ea typeface="+mj-ea"/>
              </a:rPr>
              <a:t>智能助手的应用场景</a:t>
            </a:r>
            <a:endParaRPr altLang="en-US" b="1" dirty="0" sz="28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fontScale="93571"/>
          </a:bodyPr>
          <a:p>
            <a:pPr>
              <a:lnSpc>
                <a:spcPct val="100000"/>
              </a:lnSpc>
            </a:pPr>
            <a:r>
              <a:rPr altLang="en-US" b="1" dirty="0" sz="2800" kern="0" lang="zh-CN" spc="100">
                <a:effectLst/>
                <a:latin typeface="+中文标题" charset="0"/>
                <a:ea typeface="+mj-ea"/>
              </a:rPr>
              <a:t>智能助手的优缺点</a:t>
            </a:r>
            <a:endParaRPr altLang="en-US" b="1" dirty="0" sz="28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fontScale="93571"/>
          </a:bodyPr>
          <a:p>
            <a:pPr>
              <a:lnSpc>
                <a:spcPct val="100000"/>
              </a:lnSpc>
            </a:pPr>
            <a:r>
              <a:rPr altLang="en-US" b="1" dirty="0" sz="2800" kern="0" lang="zh-CN" spc="100">
                <a:effectLst/>
                <a:latin typeface="+中文标题" charset="0"/>
                <a:ea typeface="+mj-ea"/>
              </a:rPr>
              <a:t>智能助手的未来展望</a:t>
            </a:r>
            <a:endParaRPr altLang="en-US" b="1" dirty="0" sz="28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智能助手的发展历程</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智能助手的起源</a:t>
            </a:r>
            <a:endParaRPr altLang="en-US" lang="zh-CN"/>
          </a:p>
        </p:txBody>
      </p:sp>
      <p:sp>
        <p:nvSpPr>
          <p:cNvPr id="1048976"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2010年代：深度学习技术的广泛应用，智能助手在自然语言处理方面取得显著进步，成为个人助手和智能客服的重要工具</a:t>
            </a:r>
            <a:endParaRPr altLang="en-US" dirty="0" sz="1400" lang="zh-CN" spc="150">
              <a:solidFill>
                <a:schemeClr val="tx1">
                  <a:lumMod val="65000"/>
                  <a:lumOff val="35000"/>
                </a:schemeClr>
              </a:solidFill>
              <a:latin typeface="+mn-ea"/>
              <a:sym typeface="+mn-ea"/>
            </a:endParaRPr>
          </a:p>
        </p:txBody>
      </p:sp>
      <p:sp>
        <p:nvSpPr>
          <p:cNvPr id="1048978"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8980"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2000年代初：语音识别技术取得突破，智能助手开始支持语音交互</a:t>
            </a:r>
            <a:endParaRPr altLang="en-US" dirty="0" sz="1400" lang="zh-CN" spc="150">
              <a:solidFill>
                <a:schemeClr val="tx1">
                  <a:lumMod val="65000"/>
                  <a:lumOff val="35000"/>
                </a:schemeClr>
              </a:solidFill>
              <a:latin typeface="+mn-ea"/>
              <a:sym typeface="+mn-ea"/>
            </a:endParaRPr>
          </a:p>
        </p:txBody>
      </p:sp>
      <p:sp>
        <p:nvSpPr>
          <p:cNvPr id="1048982"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8984"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20世纪80年代：初代智能助手诞生，主要用于信息查询和简单任务处理</a:t>
            </a:r>
            <a:endParaRPr altLang="en-US" dirty="0" sz="1400" lang="zh-CN" spc="150">
              <a:solidFill>
                <a:schemeClr val="tx1">
                  <a:lumMod val="65000"/>
                  <a:lumOff val="35000"/>
                </a:schemeClr>
              </a:solidFill>
              <a:latin typeface="+mn-ea"/>
              <a:sym typeface="+mn-ea"/>
            </a:endParaRPr>
          </a:p>
        </p:txBody>
      </p:sp>
      <p:sp>
        <p:nvSpPr>
          <p:cNvPr id="1048986"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8988"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20世纪90年代：随着互联网技术的发展，智能助手开始具备网络搜索功能</a:t>
            </a:r>
            <a:endParaRPr altLang="en-US" dirty="0" sz="1400" lang="zh-CN" spc="150">
              <a:solidFill>
                <a:schemeClr val="tx1">
                  <a:lumMod val="65000"/>
                  <a:lumOff val="35000"/>
                </a:schemeClr>
              </a:solidFill>
              <a:latin typeface="+mn-ea"/>
              <a:sym typeface="+mn-ea"/>
            </a:endParaRPr>
          </a:p>
        </p:txBody>
      </p:sp>
      <p:sp>
        <p:nvSpPr>
          <p:cNvPr id="1048990"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28" name="标题 1"/>
          <p:cNvSpPr>
            <a:spLocks noGrp="1"/>
          </p:cNvSpPr>
          <p:nvPr>
            <p:ph type="title"/>
          </p:nvPr>
        </p:nvSpPr>
        <p:spPr/>
        <p:txBody>
          <a:bodyPr/>
          <a:p>
            <a:r>
              <a:rPr altLang="en-US" lang="zh-CN"/>
              <a:t>智能助手的发展阶段</a:t>
            </a:r>
            <a:endParaRPr altLang="en-US" lang="zh-CN"/>
          </a:p>
        </p:txBody>
      </p:sp>
      <p:sp>
        <p:nvSpPr>
          <p:cNvPr id="1049030"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起步阶段：20世纪50年代至90年代，人工智能技术开始起步，智能助手的概念初步形成。</a:t>
            </a:r>
            <a:endParaRPr altLang="en-US" dirty="0" sz="1200" lang="zh-CN" spc="150">
              <a:solidFill>
                <a:schemeClr val="tx1">
                  <a:lumMod val="65000"/>
                  <a:lumOff val="35000"/>
                </a:schemeClr>
              </a:solidFill>
              <a:latin typeface="+mn-ea"/>
              <a:sym typeface="+mn-ea"/>
            </a:endParaRPr>
          </a:p>
        </p:txBody>
      </p:sp>
      <p:sp>
        <p:nvSpPr>
          <p:cNvPr id="1049032"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探索阶段：20世纪90年代至21世纪初，随着互联网和移动设备的普及，智能助手开始进入人们的日常生活。</a:t>
            </a:r>
            <a:endParaRPr altLang="en-US" dirty="0" sz="1200" lang="zh-CN" spc="150">
              <a:solidFill>
                <a:schemeClr val="tx1">
                  <a:lumMod val="65000"/>
                  <a:lumOff val="35000"/>
                </a:schemeClr>
              </a:solidFill>
              <a:latin typeface="+mn-ea"/>
              <a:sym typeface="+mn-ea"/>
            </a:endParaRPr>
          </a:p>
        </p:txBody>
      </p:sp>
      <p:sp>
        <p:nvSpPr>
          <p:cNvPr id="1049034"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成熟阶段：2010年至今，随着人工智能技术的不断发展和普及，智能助手在各个领域得到广泛应用，成为人们生活和工作中不可或缺的一部分。</a:t>
            </a:r>
            <a:endParaRPr altLang="en-US" dirty="0" sz="1200" lang="zh-CN" spc="150">
              <a:solidFill>
                <a:schemeClr val="tx1">
                  <a:lumMod val="65000"/>
                  <a:lumOff val="35000"/>
                </a:schemeClr>
              </a:solidFill>
              <a:latin typeface="+mn-ea"/>
              <a:sym typeface="+mn-ea"/>
            </a:endParaRPr>
          </a:p>
        </p:txBody>
      </p:sp>
      <p:sp>
        <p:nvSpPr>
          <p:cNvPr id="1049036"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未来展望：未来，随着人工智能技术的不断创新和发展，智能助手将更加智能化、个性化，为人类带来更加便捷、高效的生活体验。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4" name="标题 1"/>
          <p:cNvSpPr>
            <a:spLocks noGrp="1"/>
          </p:cNvSpPr>
          <p:nvPr>
            <p:ph type="title"/>
          </p:nvPr>
        </p:nvSpPr>
        <p:spPr/>
        <p:txBody>
          <a:bodyPr/>
          <a:p>
            <a:r>
              <a:rPr altLang="en-US" lang="zh-CN"/>
              <a:t>智能助手的现状</a:t>
            </a:r>
            <a:endParaRPr altLang="en-US" lang="zh-CN"/>
          </a:p>
        </p:txBody>
      </p:sp>
      <p:sp>
        <p:nvSpPr>
          <p:cNvPr id="104907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智能助手市场规模持续增长</a:t>
            </a:r>
            <a:endParaRPr altLang="en-US" dirty="0" sz="1200" lang="zh-CN" spc="150">
              <a:solidFill>
                <a:schemeClr val="tx1">
                  <a:lumMod val="85000"/>
                  <a:lumOff val="15000"/>
                </a:schemeClr>
              </a:solidFill>
              <a:latin typeface="+mn-ea"/>
              <a:sym typeface="+mn-ea"/>
            </a:endParaRPr>
          </a:p>
        </p:txBody>
      </p:sp>
      <p:sp>
        <p:nvSpPr>
          <p:cNvPr id="104907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语音助手成为主流交互方式</a:t>
            </a:r>
            <a:endParaRPr altLang="en-US" dirty="0" sz="1200" lang="zh-CN" spc="150">
              <a:solidFill>
                <a:schemeClr val="tx1">
                  <a:lumMod val="85000"/>
                  <a:lumOff val="15000"/>
                </a:schemeClr>
              </a:solidFill>
              <a:latin typeface="+mn-ea"/>
              <a:sym typeface="+mn-ea"/>
            </a:endParaRPr>
          </a:p>
        </p:txBody>
      </p:sp>
      <p:sp>
        <p:nvSpPr>
          <p:cNvPr id="104908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智能助手应用场景不断拓展</a:t>
            </a:r>
            <a:endParaRPr altLang="en-US" dirty="0" sz="1200" lang="zh-CN" spc="150">
              <a:solidFill>
                <a:schemeClr val="tx1">
                  <a:lumMod val="85000"/>
                  <a:lumOff val="15000"/>
                </a:schemeClr>
              </a:solidFill>
              <a:latin typeface="+mn-ea"/>
              <a:sym typeface="+mn-ea"/>
            </a:endParaRPr>
          </a:p>
        </p:txBody>
      </p:sp>
      <p:sp>
        <p:nvSpPr>
          <p:cNvPr id="104909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人工智能技术不断升级优化</a:t>
            </a:r>
            <a:endParaRPr altLang="en-US" dirty="0" sz="1200" lang="zh-CN" spc="150">
              <a:solidFill>
                <a:schemeClr val="tx1">
                  <a:lumMod val="85000"/>
                  <a:lumOff val="15000"/>
                </a:schemeClr>
              </a:solidFill>
              <a:latin typeface="+mn-ea"/>
              <a:sym typeface="+mn-ea"/>
            </a:endParaRPr>
          </a:p>
        </p:txBody>
      </p:sp>
      <p:sp>
        <p:nvSpPr>
          <p:cNvPr id="104909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6" name="标题 1"/>
          <p:cNvSpPr>
            <a:spLocks noGrp="1"/>
          </p:cNvSpPr>
          <p:nvPr>
            <p:ph type="title"/>
          </p:nvPr>
        </p:nvSpPr>
        <p:spPr/>
        <p:txBody>
          <a:bodyPr/>
          <a:p>
            <a:r>
              <a:rPr altLang="en-US" lang="zh-CN"/>
              <a:t>智能助手的未来趋势</a:t>
            </a:r>
            <a:endParaRPr altLang="en-US" lang="zh-CN"/>
          </a:p>
        </p:txBody>
      </p:sp>
      <p:sp>
        <p:nvSpPr>
          <p:cNvPr id="104913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4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更加智能化的交互体验：随着自然语言处理技术的不断进步，智能助手将能够更好地理解人类语言，提供更加智能化的交互体验。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4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4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更加广泛的应用场景：随着智能助手技术的不断成熟，其应用场景也将越来越广泛，包括智能家居、智能客服、智能车载等领域。</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5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更加个性化的服务：智能助手将能够根据用户的需求和习惯，提供更加个性化的服务，例如定制化的信息推送、智能提醒等。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5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5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更加开放的平台化服务：未来智能助手将更加开放，能够与其他智能设备、应用等实现互联互通，提供更加平台化的服务。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9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智能助手的技术原理</a:t>
            </a:r>
            <a:endParaRPr altLang="en-US" dirty="0" lang="zh-CN">
              <a:solidFill>
                <a:schemeClr val="lt1">
                  <a:lumMod val="100000"/>
                </a:schemeClr>
              </a:solidFill>
            </a:endParaRPr>
          </a:p>
        </p:txBody>
      </p:sp>
      <p:sp>
        <p:nvSpPr>
          <p:cNvPr id="104920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42" name="标题 1"/>
          <p:cNvSpPr>
            <a:spLocks noGrp="1"/>
          </p:cNvSpPr>
          <p:nvPr>
            <p:ph type="title"/>
          </p:nvPr>
        </p:nvSpPr>
        <p:spPr/>
        <p:txBody>
          <a:bodyPr/>
          <a:p>
            <a:r>
              <a:rPr altLang="en-US" lang="zh-CN"/>
              <a:t>自然语言处理技术</a:t>
            </a:r>
            <a:endParaRPr altLang="en-US" lang="zh-CN"/>
          </a:p>
        </p:txBody>
      </p:sp>
      <p:sp>
        <p:nvSpPr>
          <p:cNvPr id="10492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技术原理：通过分析语言的语法、语义、上下文和语境等信息，智能助手能够理解用户的意图，并给出相应的回答或执行相应的任务。</a:t>
            </a:r>
            <a:endParaRPr altLang="zh-CN" dirty="0" lang="en-US">
              <a:solidFill>
                <a:schemeClr val="dk1">
                  <a:lumMod val="80000"/>
                  <a:lumOff val="20000"/>
                </a:schemeClr>
              </a:solidFill>
              <a:latin typeface="+mn-ea"/>
              <a:sym typeface="+mn-ea"/>
            </a:endParaRPr>
          </a:p>
        </p:txBody>
      </p:sp>
      <p:sp>
        <p:nvSpPr>
          <p:cNvPr id="10492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定义：自然语言处理技术是指让计算机理解和处理人类自然语言的技术。</a:t>
            </a:r>
            <a:endParaRPr altLang="en-US" dirty="0" sz="1600" lang="zh-CN">
              <a:solidFill>
                <a:schemeClr val="dk1">
                  <a:lumMod val="80000"/>
                  <a:lumOff val="20000"/>
                </a:schemeClr>
              </a:solidFill>
              <a:latin typeface="+mn-ea"/>
              <a:sym typeface="+mn-ea"/>
            </a:endParaRPr>
          </a:p>
        </p:txBody>
      </p:sp>
      <p:sp>
        <p:nvSpPr>
          <p:cNvPr id="10492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应用：在智能助手中，自然语言处理技术用于识别和理解用户的语音和文字输入，实现人机交互。</a:t>
            </a:r>
            <a:endParaRPr altLang="en-US" dirty="0" lang="zh-CN">
              <a:solidFill>
                <a:schemeClr val="dk1">
                  <a:lumMod val="80000"/>
                  <a:lumOff val="20000"/>
                </a:schemeClr>
              </a:solidFill>
              <a:latin typeface="+mn-ea"/>
              <a:sym typeface="+mn-ea"/>
            </a:endParaRPr>
          </a:p>
        </p:txBody>
      </p:sp>
      <p:sp>
        <p:nvSpPr>
          <p:cNvPr id="10492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未来发展：随着深度学习等技术的不断发展，自然语言处理技术将更加成熟和精准，智能助手的应用场景也将更加广泛。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12" name="标题 1"/>
          <p:cNvSpPr>
            <a:spLocks noGrp="1"/>
          </p:cNvSpPr>
          <p:nvPr>
            <p:ph type="title"/>
          </p:nvPr>
        </p:nvSpPr>
        <p:spPr/>
        <p:txBody>
          <a:bodyPr/>
          <a:p>
            <a:r>
              <a:rPr altLang="en-US" lang="zh-CN"/>
              <a:t>机器学习技术</a:t>
            </a:r>
            <a:endParaRPr altLang="en-US" lang="zh-CN"/>
          </a:p>
        </p:txBody>
      </p:sp>
      <p:sp>
        <p:nvSpPr>
          <p:cNvPr id="104931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定义：通过训练数据，让机器自主地学习并改进算法，不断提高预测和决策的准确性</a:t>
            </a:r>
            <a:endParaRPr altLang="en-US" dirty="0" sz="1200" lang="zh-CN" spc="150">
              <a:solidFill>
                <a:schemeClr val="tx1">
                  <a:lumMod val="85000"/>
                  <a:lumOff val="15000"/>
                </a:schemeClr>
              </a:solidFill>
              <a:latin typeface="+mn-ea"/>
              <a:sym typeface="+mn-ea"/>
            </a:endParaRPr>
          </a:p>
        </p:txBody>
      </p:sp>
      <p:sp>
        <p:nvSpPr>
          <p:cNvPr id="104931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分类：监督学习、无监督学习、半监督学习和强化学习等</a:t>
            </a:r>
            <a:endParaRPr altLang="en-US" dirty="0" sz="1200" lang="zh-CN" spc="150">
              <a:solidFill>
                <a:schemeClr val="tx1">
                  <a:lumMod val="85000"/>
                  <a:lumOff val="15000"/>
                </a:schemeClr>
              </a:solidFill>
              <a:latin typeface="+mn-ea"/>
              <a:sym typeface="+mn-ea"/>
            </a:endParaRPr>
          </a:p>
        </p:txBody>
      </p:sp>
      <p:sp>
        <p:nvSpPr>
          <p:cNvPr id="104932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常用算法：线性回归、逻辑回归、决策树、随机森林、神经网络等</a:t>
            </a:r>
            <a:endParaRPr altLang="en-US" dirty="0" sz="1200" lang="zh-CN" spc="150">
              <a:solidFill>
                <a:schemeClr val="tx1">
                  <a:lumMod val="85000"/>
                  <a:lumOff val="15000"/>
                </a:schemeClr>
              </a:solidFill>
              <a:latin typeface="+mn-ea"/>
              <a:sym typeface="+mn-ea"/>
            </a:endParaRPr>
          </a:p>
        </p:txBody>
      </p:sp>
      <p:sp>
        <p:nvSpPr>
          <p:cNvPr id="104932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应用场景：语音识别、图像识别、自然语言处理、推荐系统等</a:t>
            </a:r>
            <a:endParaRPr altLang="en-US" dirty="0" sz="1200" lang="zh-CN" spc="150">
              <a:solidFill>
                <a:schemeClr val="tx1">
                  <a:lumMod val="85000"/>
                  <a:lumOff val="15000"/>
                </a:schemeClr>
              </a:solidFill>
              <a:latin typeface="+mn-ea"/>
              <a:sym typeface="+mn-ea"/>
            </a:endParaRPr>
          </a:p>
        </p:txBody>
      </p:sp>
      <p:sp>
        <p:nvSpPr>
          <p:cNvPr id="104933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大数据技术</a:t>
            </a:r>
            <a:endParaRPr altLang="en-US" lang="zh-CN"/>
          </a:p>
        </p:txBody>
      </p:sp>
      <p:sp>
        <p:nvSpPr>
          <p:cNvPr id="104937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数据采集：从各种来源获取海量数据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数据处理：利用云计算技术进行高效计算</a:t>
            </a:r>
            <a:endParaRPr dirty="0" sz="2000" err="1">
              <a:solidFill>
                <a:schemeClr val="tx1">
                  <a:lumMod val="75000"/>
                  <a:lumOff val="25000"/>
                </a:schemeClr>
              </a:solidFill>
              <a:latin typeface="+mn-ea"/>
              <a:ea typeface="+mn-ea"/>
              <a:cs typeface="+mn-ea"/>
              <a:sym typeface="+mn-lt"/>
            </a:endParaRPr>
          </a:p>
        </p:txBody>
      </p:sp>
      <p:sp>
        <p:nvSpPr>
          <p:cNvPr id="104939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数据挖掘：通过机器学习算法挖掘数据价值</a:t>
            </a:r>
            <a:endParaRPr dirty="0" sz="2000" err="1">
              <a:solidFill>
                <a:schemeClr val="tx1">
                  <a:lumMod val="75000"/>
                  <a:lumOff val="25000"/>
                </a:schemeClr>
              </a:solidFill>
              <a:latin typeface="+mn-ea"/>
              <a:ea typeface="+mn-ea"/>
              <a:cs typeface="+mn-ea"/>
              <a:sym typeface="+mn-lt"/>
            </a:endParaRPr>
          </a:p>
        </p:txBody>
      </p:sp>
      <p:sp>
        <p:nvSpPr>
          <p:cNvPr id="10494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数据存储：使用分布式存储系统进行存储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52" name="标题 1"/>
          <p:cNvSpPr>
            <a:spLocks noGrp="1"/>
          </p:cNvSpPr>
          <p:nvPr>
            <p:ph type="title"/>
          </p:nvPr>
        </p:nvSpPr>
        <p:spPr/>
        <p:txBody>
          <a:bodyPr/>
          <a:p>
            <a:r>
              <a:rPr altLang="en-US" lang="zh-CN"/>
              <a:t>语音识别与合成技术</a:t>
            </a:r>
            <a:endParaRPr altLang="en-US" lang="zh-CN"/>
          </a:p>
        </p:txBody>
      </p:sp>
      <p:sp>
        <p:nvSpPr>
          <p:cNvPr id="104945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语音识别技术：将语音转化为文字，实现人机交互</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6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6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语音合成技术：将文字转化为语音，模拟人类语音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6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技术原理：基于深度学习算法，对大量语音数据进行训练和识别</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应用场景：智能助手、智能客服、智能家居等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1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智能助手的应用场景</a:t>
            </a:r>
            <a:endParaRPr altLang="en-US" dirty="0" lang="zh-CN">
              <a:solidFill>
                <a:schemeClr val="lt1">
                  <a:lumMod val="100000"/>
                </a:schemeClr>
              </a:solidFill>
            </a:endParaRPr>
          </a:p>
        </p:txBody>
      </p:sp>
      <p:sp>
        <p:nvSpPr>
          <p:cNvPr id="1049516"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58" name="标题 1"/>
          <p:cNvSpPr>
            <a:spLocks noGrp="1"/>
          </p:cNvSpPr>
          <p:nvPr>
            <p:ph type="title"/>
          </p:nvPr>
        </p:nvSpPr>
        <p:spPr/>
        <p:txBody>
          <a:bodyPr/>
          <a:p>
            <a:r>
              <a:rPr altLang="en-US" lang="zh-CN"/>
              <a:t>智能家居领域</a:t>
            </a:r>
            <a:endParaRPr altLang="en-US" lang="zh-CN"/>
          </a:p>
        </p:txBody>
      </p:sp>
      <p:sp>
        <p:nvSpPr>
          <p:cNvPr id="10495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智能助手可以提醒家庭成员日程安排、待办事项等，提高生活效率。</a:t>
            </a:r>
            <a:endParaRPr altLang="zh-CN" dirty="0" lang="en-US">
              <a:solidFill>
                <a:schemeClr val="dk1">
                  <a:lumMod val="80000"/>
                  <a:lumOff val="20000"/>
                </a:schemeClr>
              </a:solidFill>
              <a:latin typeface="+mn-ea"/>
              <a:sym typeface="+mn-ea"/>
            </a:endParaRPr>
          </a:p>
        </p:txBody>
      </p:sp>
      <p:sp>
        <p:nvSpPr>
          <p:cNvPr id="10495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智能助手可以控制智能家居设备，如智能灯泡、智能插座等，实现家庭自动化。</a:t>
            </a:r>
            <a:endParaRPr altLang="en-US" dirty="0" lang="zh-CN">
              <a:solidFill>
                <a:schemeClr val="dk1">
                  <a:lumMod val="80000"/>
                  <a:lumOff val="20000"/>
                </a:schemeClr>
              </a:solidFill>
              <a:latin typeface="+mn-ea"/>
              <a:sym typeface="+mn-ea"/>
            </a:endParaRPr>
          </a:p>
        </p:txBody>
      </p:sp>
      <p:sp>
        <p:nvSpPr>
          <p:cNvPr id="10495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智能助手可以帮助家庭成员进行语音搜索，如查询天气、新闻、电影等。</a:t>
            </a:r>
            <a:endParaRPr altLang="en-US" dirty="0" lang="zh-CN">
              <a:solidFill>
                <a:schemeClr val="dk1">
                  <a:lumMod val="80000"/>
                  <a:lumOff val="20000"/>
                </a:schemeClr>
              </a:solidFill>
              <a:latin typeface="+mn-ea"/>
              <a:sym typeface="+mn-ea"/>
            </a:endParaRPr>
          </a:p>
        </p:txBody>
      </p:sp>
      <p:sp>
        <p:nvSpPr>
          <p:cNvPr id="10495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智能助手还可以提供家庭安全监控功能，实时监测家庭安全状况。</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智能客服领域</a:t>
            </a:r>
            <a:endParaRPr altLang="en-US" lang="zh-CN"/>
          </a:p>
        </p:txBody>
      </p:sp>
      <p:sp>
        <p:nvSpPr>
          <p:cNvPr id="1049630"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8"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智能助手能够通过自然语言处理技术，理解客户的问题，提供准确的答案和解决方案。</a:t>
            </a:r>
            <a:endParaRPr altLang="en-US" sz="1400" lang="zh-CN" spc="150">
              <a:solidFill>
                <a:schemeClr val="tx1"/>
              </a:solidFill>
              <a:effectLst/>
              <a:latin typeface="+mn-ea"/>
              <a:sym typeface="+mn-ea"/>
            </a:endParaRPr>
          </a:p>
        </p:txBody>
      </p:sp>
      <p:sp>
        <p:nvSpPr>
          <p:cNvPr id="1049640"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智能助手在智能客服领域的应用，可以提供高效、便捷的客户服务，提高客户满意度。</a:t>
            </a:r>
            <a:endParaRPr altLang="en-US" dirty="0" sz="1400" lang="zh-CN" spc="150">
              <a:solidFill>
                <a:schemeClr val="tx1"/>
              </a:solidFill>
              <a:effectLst/>
              <a:latin typeface="+mn-ea"/>
              <a:sym typeface="+mn-ea"/>
            </a:endParaRPr>
          </a:p>
        </p:txBody>
      </p:sp>
      <p:sp>
        <p:nvSpPr>
          <p:cNvPr id="1049642"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智能助手能够自动分类和归纳客户的问题，帮助企业更好地了解客户需求和市场反馈。</a:t>
            </a:r>
            <a:endParaRPr altLang="en-US" sz="1400" lang="zh-CN" spc="150">
              <a:solidFill>
                <a:schemeClr val="tx1"/>
              </a:solidFill>
              <a:effectLst/>
              <a:latin typeface="+mn-ea"/>
              <a:sym typeface="+mn-ea"/>
            </a:endParaRPr>
          </a:p>
        </p:txBody>
      </p:sp>
      <p:sp>
        <p:nvSpPr>
          <p:cNvPr id="1049644"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智能助手能够提供24小时不间断的客户服务，满足客户的即时需求，提高客户体验。</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教育领域</a:t>
            </a:r>
            <a:endParaRPr altLang="en-US" lang="zh-CN"/>
          </a:p>
        </p:txBody>
      </p:sp>
      <p:sp>
        <p:nvSpPr>
          <p:cNvPr id="104968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智能助手在教育领域的应用场景包括在线教育平台、智能课堂、个性化学习等。</a:t>
            </a:r>
            <a:endParaRPr altLang="en-US" dirty="0" sz="1200" lang="zh-CN" spc="150">
              <a:solidFill>
                <a:schemeClr val="tx1">
                  <a:lumMod val="65000"/>
                  <a:lumOff val="35000"/>
                </a:schemeClr>
              </a:solidFill>
              <a:latin typeface="+mn-ea"/>
              <a:sym typeface="+mn-ea"/>
            </a:endParaRPr>
          </a:p>
        </p:txBody>
      </p:sp>
      <p:sp>
        <p:nvSpPr>
          <p:cNvPr id="104968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智能助手能够根据学生的学习情况提供个性化的学习建议和课程推荐，提高学习效果。</a:t>
            </a:r>
            <a:endParaRPr altLang="en-US" dirty="0" sz="1200" lang="zh-CN" spc="150">
              <a:solidFill>
                <a:schemeClr val="tx1">
                  <a:lumMod val="65000"/>
                  <a:lumOff val="35000"/>
                </a:schemeClr>
              </a:solidFill>
              <a:latin typeface="+mn-ea"/>
              <a:sym typeface="+mn-ea"/>
            </a:endParaRPr>
          </a:p>
        </p:txBody>
      </p:sp>
      <p:sp>
        <p:nvSpPr>
          <p:cNvPr id="104968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在线教育平台可以利用智能助手为学生提供实时答疑和作业批改服务，减轻教师负担。</a:t>
            </a:r>
            <a:endParaRPr altLang="en-US" dirty="0" sz="1200" lang="zh-CN" spc="150">
              <a:solidFill>
                <a:schemeClr val="tx1">
                  <a:lumMod val="65000"/>
                  <a:lumOff val="35000"/>
                </a:schemeClr>
              </a:solidFill>
              <a:latin typeface="+mn-ea"/>
              <a:sym typeface="+mn-ea"/>
            </a:endParaRPr>
          </a:p>
        </p:txBody>
      </p:sp>
      <p:sp>
        <p:nvSpPr>
          <p:cNvPr id="104969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智能助手还可以协助教师进行教学管理，如课程安排、学生考勤等，提高教学效率。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28" name="标题 1"/>
          <p:cNvSpPr>
            <a:spLocks noGrp="1"/>
          </p:cNvSpPr>
          <p:nvPr>
            <p:ph type="title"/>
          </p:nvPr>
        </p:nvSpPr>
        <p:spPr/>
        <p:txBody>
          <a:bodyPr/>
          <a:p>
            <a:r>
              <a:rPr altLang="en-US" lang="zh-CN"/>
              <a:t>医疗领域</a:t>
            </a:r>
            <a:endParaRPr altLang="en-US" lang="zh-CN"/>
          </a:p>
        </p:txBody>
      </p:sp>
      <p:sp>
        <p:nvSpPr>
          <p:cNvPr id="104973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智能助手在医疗领域的应用包括协助医生诊断、提供治疗方案建议、管理患者健康记录等。</a:t>
            </a:r>
            <a:endParaRPr altLang="en-US" dirty="0" sz="2000" lang="zh-CN" spc="150">
              <a:solidFill>
                <a:schemeClr val="tx1">
                  <a:lumMod val="85000"/>
                  <a:lumOff val="15000"/>
                </a:schemeClr>
              </a:solidFill>
              <a:latin typeface="+mn-ea"/>
              <a:sym typeface="+mn-ea"/>
            </a:endParaRPr>
          </a:p>
        </p:txBody>
      </p:sp>
      <p:sp>
        <p:nvSpPr>
          <p:cNvPr id="104973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智能助手可以帮助医生快速分析大量的医疗数据，提高诊断的准确性和效率。</a:t>
            </a:r>
            <a:endParaRPr altLang="en-US" dirty="0" sz="2000" lang="zh-CN" spc="150">
              <a:solidFill>
                <a:schemeClr val="tx1">
                  <a:lumMod val="85000"/>
                  <a:lumOff val="15000"/>
                </a:schemeClr>
              </a:solidFill>
              <a:latin typeface="+mn-ea"/>
              <a:sym typeface="+mn-ea"/>
            </a:endParaRPr>
          </a:p>
        </p:txBody>
      </p:sp>
      <p:sp>
        <p:nvSpPr>
          <p:cNvPr id="104974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智能助手还可以通过实时监测患者的生理数据，及时发现异常情况，为患者提供个性化的健康管理方案。</a:t>
            </a:r>
            <a:endParaRPr altLang="en-US" dirty="0" sz="2000" lang="zh-CN" spc="150">
              <a:solidFill>
                <a:schemeClr val="tx1">
                  <a:lumMod val="85000"/>
                  <a:lumOff val="15000"/>
                </a:schemeClr>
              </a:solidFill>
              <a:latin typeface="+mn-ea"/>
              <a:sym typeface="+mn-ea"/>
            </a:endParaRPr>
          </a:p>
        </p:txBody>
      </p:sp>
      <p:sp>
        <p:nvSpPr>
          <p:cNvPr id="104974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在医疗领域，智能助手的广泛应用将有助于提高医疗服务的质量和效率，为患者带来更好的医疗体验。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90" name="标题 1"/>
          <p:cNvSpPr>
            <a:spLocks noGrp="1"/>
          </p:cNvSpPr>
          <p:nvPr>
            <p:ph type="title"/>
          </p:nvPr>
        </p:nvSpPr>
        <p:spPr/>
        <p:txBody>
          <a:bodyPr/>
          <a:p>
            <a:r>
              <a:rPr altLang="en-US" lang="zh-CN"/>
              <a:t>企业办公领域</a:t>
            </a:r>
            <a:endParaRPr altLang="en-US" lang="zh-CN"/>
          </a:p>
        </p:txBody>
      </p:sp>
      <p:sp>
        <p:nvSpPr>
          <p:cNvPr id="104979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智能助手在会议管理中的应用，如自动记录、整理和分享会议内容</a:t>
            </a:r>
            <a:endParaRPr altLang="en-US" dirty="0" sz="1200" lang="zh-CN" spc="150">
              <a:solidFill>
                <a:schemeClr val="tx1">
                  <a:lumMod val="85000"/>
                  <a:lumOff val="15000"/>
                </a:schemeClr>
              </a:solidFill>
              <a:latin typeface="+mn-ea"/>
              <a:sym typeface="+mn-ea"/>
            </a:endParaRPr>
          </a:p>
        </p:txBody>
      </p:sp>
      <p:sp>
        <p:nvSpPr>
          <p:cNvPr id="104979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智能助手在任务管理中的应用，如提醒、分配和跟踪任务</a:t>
            </a:r>
            <a:endParaRPr altLang="en-US" dirty="0" sz="1200" lang="zh-CN" spc="150">
              <a:solidFill>
                <a:schemeClr val="tx1">
                  <a:lumMod val="85000"/>
                  <a:lumOff val="15000"/>
                </a:schemeClr>
              </a:solidFill>
              <a:latin typeface="+mn-ea"/>
              <a:sym typeface="+mn-ea"/>
            </a:endParaRPr>
          </a:p>
        </p:txBody>
      </p:sp>
      <p:sp>
        <p:nvSpPr>
          <p:cNvPr id="104980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智能助手在文档编辑中的应用，如自动纠错、格式调整和内容建议</a:t>
            </a:r>
            <a:endParaRPr altLang="en-US" dirty="0" sz="1200" lang="zh-CN" spc="150">
              <a:solidFill>
                <a:schemeClr val="tx1">
                  <a:lumMod val="85000"/>
                  <a:lumOff val="15000"/>
                </a:schemeClr>
              </a:solidFill>
              <a:latin typeface="+mn-ea"/>
              <a:sym typeface="+mn-ea"/>
            </a:endParaRPr>
          </a:p>
        </p:txBody>
      </p:sp>
      <p:sp>
        <p:nvSpPr>
          <p:cNvPr id="104980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智能助手在沟通协作中的应用，如即时消息、文件共享和团队管理</a:t>
            </a:r>
            <a:endParaRPr altLang="en-US" dirty="0" sz="1200" lang="zh-CN" spc="150">
              <a:solidFill>
                <a:schemeClr val="tx1">
                  <a:lumMod val="85000"/>
                  <a:lumOff val="15000"/>
                </a:schemeClr>
              </a:solidFill>
              <a:latin typeface="+mn-ea"/>
              <a:sym typeface="+mn-ea"/>
            </a:endParaRPr>
          </a:p>
        </p:txBody>
      </p:sp>
      <p:sp>
        <p:nvSpPr>
          <p:cNvPr id="104981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5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智能助手的优缺点</a:t>
            </a:r>
            <a:endParaRPr altLang="en-US" dirty="0" lang="zh-CN">
              <a:solidFill>
                <a:schemeClr val="lt1">
                  <a:lumMod val="100000"/>
                </a:schemeClr>
              </a:solidFill>
            </a:endParaRPr>
          </a:p>
        </p:txBody>
      </p:sp>
      <p:sp>
        <p:nvSpPr>
          <p:cNvPr id="1049854"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智能助手的优点</a:t>
            </a:r>
            <a:endParaRPr altLang="en-US" lang="zh-CN"/>
          </a:p>
        </p:txBody>
      </p:sp>
      <p:sp>
        <p:nvSpPr>
          <p:cNvPr id="104989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提高工作效率：智能助手能够快速地回答问题、提供信息和执行任务，帮助用户节省时间，提高工作效率。</a:t>
            </a:r>
            <a:endParaRPr altLang="en-US" dirty="0" lang="zh-CN" spc="150">
              <a:solidFill>
                <a:schemeClr val="tx1">
                  <a:lumMod val="75000"/>
                  <a:lumOff val="25000"/>
                </a:schemeClr>
              </a:solidFill>
              <a:latin typeface="+mn-ea"/>
              <a:sym typeface="+mn-ea"/>
            </a:endParaRPr>
          </a:p>
        </p:txBody>
      </p:sp>
      <p:sp>
        <p:nvSpPr>
          <p:cNvPr id="104990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增强个性化体验：智能助手能够根据用户的喜好、习惯和需求进行个性化推荐和服务，使用户获得更加贴心和便捷的体验。</a:t>
            </a:r>
            <a:endParaRPr altLang="en-US" dirty="0" sz="2000" lang="zh-CN" spc="150">
              <a:solidFill>
                <a:schemeClr val="tx1">
                  <a:lumMod val="75000"/>
                  <a:lumOff val="25000"/>
                </a:schemeClr>
              </a:solidFill>
              <a:latin typeface="+mn-ea"/>
              <a:sym typeface="+mn-ea"/>
            </a:endParaRPr>
          </a:p>
        </p:txBody>
      </p:sp>
      <p:sp>
        <p:nvSpPr>
          <p:cNvPr id="104990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辅助决策支持：智能助手能够根据大量的数据和信息进行分析和预测，为用户提供更加科学和准确的决策支持。</a:t>
            </a:r>
            <a:endParaRPr altLang="en-US" dirty="0" lang="zh-CN" spc="150">
              <a:solidFill>
                <a:schemeClr val="tx1">
                  <a:lumMod val="75000"/>
                  <a:lumOff val="25000"/>
                </a:schemeClr>
              </a:solidFill>
              <a:latin typeface="+mn-ea"/>
              <a:sym typeface="+mn-ea"/>
            </a:endParaRPr>
          </a:p>
        </p:txBody>
      </p:sp>
      <p:sp>
        <p:nvSpPr>
          <p:cNvPr id="104991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提升客户服务质量：智能助手能够全天候在线，随时为用户提供服务，并且能够快速地解决用户的问题和需求，提升客户服务的满意度。</a:t>
            </a:r>
            <a:endParaRPr altLang="en-US" dirty="0" sz="2000" lang="zh-CN" spc="150">
              <a:solidFill>
                <a:schemeClr val="tx1">
                  <a:lumMod val="75000"/>
                  <a:lumOff val="25000"/>
                </a:schemeClr>
              </a:solidFill>
              <a:latin typeface="+mn-ea"/>
              <a:sym typeface="+mn-ea"/>
            </a:endParaRPr>
          </a:p>
        </p:txBody>
      </p:sp>
      <p:sp>
        <p:nvSpPr>
          <p:cNvPr id="104992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58" name="标题 1"/>
          <p:cNvSpPr>
            <a:spLocks noGrp="1"/>
          </p:cNvSpPr>
          <p:nvPr>
            <p:ph type="title"/>
          </p:nvPr>
        </p:nvSpPr>
        <p:spPr/>
        <p:txBody>
          <a:bodyPr/>
          <a:p>
            <a:r>
              <a:rPr altLang="en-US" lang="zh-CN"/>
              <a:t>智能助手的缺点</a:t>
            </a:r>
            <a:endParaRPr altLang="en-US" lang="zh-CN"/>
          </a:p>
        </p:txBody>
      </p:sp>
      <p:sp>
        <p:nvSpPr>
          <p:cNvPr id="104996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6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数据隐私和安全问题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6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6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依赖性问题和过度使用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7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技术问题和故障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7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8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误导和错误信息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20" name="标题 1"/>
          <p:cNvSpPr>
            <a:spLocks noGrp="1"/>
          </p:cNvSpPr>
          <p:nvPr>
            <p:ph type="title"/>
          </p:nvPr>
        </p:nvSpPr>
        <p:spPr/>
        <p:txBody>
          <a:bodyPr/>
          <a:p>
            <a:r>
              <a:rPr altLang="en-US" lang="zh-CN"/>
              <a:t>如何克服智能助手的缺点</a:t>
            </a:r>
            <a:endParaRPr altLang="en-US" lang="zh-CN"/>
          </a:p>
        </p:txBody>
      </p:sp>
      <p:sp>
        <p:nvSpPr>
          <p:cNvPr id="1050022"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4"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6"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8"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0"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2"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4"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6"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8"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0"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2"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4"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6"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2"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4"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6"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8"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持续优化算法和模型，提高智能助手的准确性和可靠性。</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建立完善的反馈机制和用户评价体系，及时收集和处理用户反馈和建议。</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提高智能助手的交互能力和服务质量，增强用户体验和满意度。</a:t>
            </a:r>
            <a:endParaRPr altLang="en-US" dirty="0" sz="1200" lang="zh-CN" spc="150">
              <a:solidFill>
                <a:schemeClr val="tx1">
                  <a:lumMod val="65000"/>
                  <a:lumOff val="35000"/>
                </a:schemeClr>
              </a:solidFill>
              <a:latin typeface="+mn-ea"/>
              <a:sym typeface="+mn-ea"/>
            </a:endParaRPr>
          </a:p>
        </p:txBody>
      </p:sp>
      <p:sp>
        <p:nvSpPr>
          <p:cNvPr id="1050064"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加强隐私保护和数据安全，确保用户信息不被泄露和滥用。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02" name="标题 1"/>
          <p:cNvSpPr>
            <a:spLocks noGrp="1"/>
          </p:cNvSpPr>
          <p:nvPr>
            <p:ph type="title"/>
          </p:nvPr>
        </p:nvSpPr>
        <p:spPr/>
        <p:txBody>
          <a:bodyPr/>
          <a:p>
            <a:r>
              <a:rPr altLang="en-US" lang="zh-CN"/>
              <a:t>智能助手的未来发展前景</a:t>
            </a:r>
            <a:endParaRPr altLang="en-US" lang="zh-CN"/>
          </a:p>
        </p:txBody>
      </p:sp>
      <p:sp>
        <p:nvSpPr>
          <p:cNvPr id="105010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人工智能技术不断进步，智能助手将更加智能化、个性化</a:t>
            </a:r>
            <a:endParaRPr altLang="en-US" dirty="0" sz="1200" lang="zh-CN" spc="150">
              <a:solidFill>
                <a:schemeClr val="tx1">
                  <a:lumMod val="85000"/>
                  <a:lumOff val="15000"/>
                </a:schemeClr>
              </a:solidFill>
              <a:latin typeface="+mn-ea"/>
              <a:sym typeface="+mn-ea"/>
            </a:endParaRPr>
          </a:p>
        </p:txBody>
      </p:sp>
      <p:sp>
        <p:nvSpPr>
          <p:cNvPr id="105010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5G、物联网等技术的普及，将推动智能助手向更多领域拓展</a:t>
            </a:r>
            <a:endParaRPr altLang="en-US" dirty="0" sz="1200" lang="zh-CN" spc="150">
              <a:solidFill>
                <a:schemeClr val="tx1">
                  <a:lumMod val="85000"/>
                  <a:lumOff val="15000"/>
                </a:schemeClr>
              </a:solidFill>
              <a:latin typeface="+mn-ea"/>
              <a:sym typeface="+mn-ea"/>
            </a:endParaRPr>
          </a:p>
        </p:txBody>
      </p:sp>
      <p:sp>
        <p:nvSpPr>
          <p:cNvPr id="105011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智能助手将与人类更加紧密地结合，成为人类生活、工作的必备工具</a:t>
            </a:r>
            <a:endParaRPr altLang="en-US" dirty="0" sz="1200" lang="zh-CN" spc="150">
              <a:solidFill>
                <a:schemeClr val="tx1">
                  <a:lumMod val="85000"/>
                  <a:lumOff val="15000"/>
                </a:schemeClr>
              </a:solidFill>
              <a:latin typeface="+mn-ea"/>
              <a:sym typeface="+mn-ea"/>
            </a:endParaRPr>
          </a:p>
        </p:txBody>
      </p:sp>
      <p:sp>
        <p:nvSpPr>
          <p:cNvPr id="105011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未来智能助手将面临更多的安全、隐私保护等挑战，需要加强技术研发和法律法规的制定与实施</a:t>
            </a:r>
            <a:endParaRPr altLang="en-US" dirty="0" sz="1200" lang="zh-CN" spc="150">
              <a:solidFill>
                <a:schemeClr val="tx1">
                  <a:lumMod val="85000"/>
                  <a:lumOff val="15000"/>
                </a:schemeClr>
              </a:solidFill>
              <a:latin typeface="+mn-ea"/>
              <a:sym typeface="+mn-ea"/>
            </a:endParaRPr>
          </a:p>
        </p:txBody>
      </p:sp>
      <p:sp>
        <p:nvSpPr>
          <p:cNvPr id="105012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6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智能助手的未来展望</a:t>
            </a:r>
            <a:endParaRPr altLang="en-US" dirty="0" lang="zh-CN">
              <a:solidFill>
                <a:schemeClr val="lt1">
                  <a:lumMod val="100000"/>
                </a:schemeClr>
              </a:solidFill>
            </a:endParaRPr>
          </a:p>
        </p:txBody>
      </p:sp>
      <p:sp>
        <p:nvSpPr>
          <p:cNvPr id="105016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08" name="标题 1"/>
          <p:cNvSpPr>
            <a:spLocks noGrp="1"/>
          </p:cNvSpPr>
          <p:nvPr>
            <p:ph type="title"/>
          </p:nvPr>
        </p:nvSpPr>
        <p:spPr/>
        <p:txBody>
          <a:bodyPr/>
          <a:p>
            <a:r>
              <a:rPr altLang="en-US" lang="zh-CN"/>
              <a:t>人工智能技术的进步对智能助手的影响</a:t>
            </a:r>
            <a:endParaRPr altLang="en-US" lang="zh-CN"/>
          </a:p>
        </p:txBody>
      </p:sp>
      <p:sp>
        <p:nvSpPr>
          <p:cNvPr id="1050210"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自然语言处理能力的提升：使智能助手更好地理解和响应用户的语音指令。</a:t>
            </a:r>
            <a:endParaRPr altLang="en-US" dirty="0" sz="1200" lang="zh-CN" spc="150">
              <a:solidFill>
                <a:schemeClr val="tx1">
                  <a:lumMod val="65000"/>
                  <a:lumOff val="35000"/>
                </a:schemeClr>
              </a:solidFill>
              <a:latin typeface="+mn-ea"/>
              <a:sym typeface="+mn-ea"/>
            </a:endParaRPr>
          </a:p>
        </p:txBody>
      </p:sp>
      <p:sp>
        <p:nvSpPr>
          <p:cNvPr id="1050212"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深度学习技术的广泛应用：增强了智能助手的自主学习和优化能力。</a:t>
            </a:r>
            <a:endParaRPr altLang="en-US" dirty="0" sz="1200" lang="zh-CN" spc="150">
              <a:solidFill>
                <a:schemeClr val="tx1">
                  <a:lumMod val="65000"/>
                  <a:lumOff val="35000"/>
                </a:schemeClr>
              </a:solidFill>
              <a:latin typeface="+mn-ea"/>
              <a:sym typeface="+mn-ea"/>
            </a:endParaRPr>
          </a:p>
        </p:txBody>
      </p:sp>
      <p:sp>
        <p:nvSpPr>
          <p:cNvPr id="1050214"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多模态交互技术的发展：让智能助手能够更好地理解和响应用户的多种媒体输入。</a:t>
            </a:r>
            <a:endParaRPr altLang="en-US" dirty="0" sz="1200" lang="zh-CN" spc="150">
              <a:solidFill>
                <a:schemeClr val="tx1">
                  <a:lumMod val="65000"/>
                  <a:lumOff val="35000"/>
                </a:schemeClr>
              </a:solidFill>
              <a:latin typeface="+mn-ea"/>
              <a:sym typeface="+mn-ea"/>
            </a:endParaRPr>
          </a:p>
        </p:txBody>
      </p:sp>
      <p:sp>
        <p:nvSpPr>
          <p:cNvPr id="1050216"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云计算和边缘计算的融合：提升了智能助手的响应速度和用户体验。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54" name="标题 1"/>
          <p:cNvSpPr>
            <a:spLocks noGrp="1"/>
          </p:cNvSpPr>
          <p:nvPr>
            <p:ph type="title"/>
          </p:nvPr>
        </p:nvSpPr>
        <p:spPr/>
        <p:txBody>
          <a:bodyPr/>
          <a:p>
            <a:r>
              <a:rPr altLang="en-US" lang="zh-CN"/>
              <a:t>智能助手的发展趋势和方向</a:t>
            </a:r>
            <a:endParaRPr altLang="en-US" lang="zh-CN"/>
          </a:p>
        </p:txBody>
      </p:sp>
      <p:sp>
        <p:nvSpPr>
          <p:cNvPr id="105025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个性化需求的满足：智能助手将更加注重个性化服务，满足不同用户的需求，提高用户体验。</a:t>
            </a:r>
            <a:endParaRPr altLang="zh-CN" dirty="0" lang="en-US">
              <a:solidFill>
                <a:schemeClr val="dk1">
                  <a:lumMod val="80000"/>
                  <a:lumOff val="20000"/>
                </a:schemeClr>
              </a:solidFill>
              <a:latin typeface="+mn-ea"/>
              <a:sym typeface="+mn-ea"/>
            </a:endParaRPr>
          </a:p>
        </p:txBody>
      </p:sp>
      <p:sp>
        <p:nvSpPr>
          <p:cNvPr id="105026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自然语言处理技术的提升：让智能助手更好地理解人类语言，提高交互的准确性和流畅性。</a:t>
            </a:r>
            <a:endParaRPr altLang="en-US" dirty="0" lang="zh-CN">
              <a:solidFill>
                <a:schemeClr val="dk1">
                  <a:lumMod val="80000"/>
                  <a:lumOff val="20000"/>
                </a:schemeClr>
              </a:solidFill>
              <a:latin typeface="+mn-ea"/>
              <a:sym typeface="+mn-ea"/>
            </a:endParaRPr>
          </a:p>
        </p:txBody>
      </p:sp>
      <p:sp>
        <p:nvSpPr>
          <p:cNvPr id="105027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深度学习技术的广泛应用：使智能助手能够更好地学习和适应人类行为，提高智能助手的智能水平。</a:t>
            </a:r>
            <a:endParaRPr altLang="en-US" dirty="0" lang="zh-CN">
              <a:solidFill>
                <a:schemeClr val="dk1">
                  <a:lumMod val="80000"/>
                  <a:lumOff val="20000"/>
                </a:schemeClr>
              </a:solidFill>
              <a:latin typeface="+mn-ea"/>
              <a:sym typeface="+mn-ea"/>
            </a:endParaRPr>
          </a:p>
        </p:txBody>
      </p:sp>
      <p:sp>
        <p:nvSpPr>
          <p:cNvPr id="105028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跨平台、跨设备的互联互通：未来的智能助手将实现跨平台、跨设备的互联互通，方便用户在不同场景下使用智能助手。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24" name="标题 1"/>
          <p:cNvSpPr>
            <a:spLocks noGrp="1"/>
          </p:cNvSpPr>
          <p:nvPr>
            <p:ph type="title"/>
          </p:nvPr>
        </p:nvSpPr>
        <p:spPr/>
        <p:txBody>
          <a:bodyPr/>
          <a:p>
            <a:r>
              <a:rPr altLang="en-US" lang="zh-CN"/>
              <a:t>智能助手未来的市场潜力与商业价值</a:t>
            </a:r>
            <a:endParaRPr altLang="en-US" lang="zh-CN"/>
          </a:p>
        </p:txBody>
      </p:sp>
      <p:sp>
        <p:nvSpPr>
          <p:cNvPr id="105032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用户需求驱动：随着人们对高效、便捷生活的追求，智能助手市场需求将持续增长。</a:t>
            </a:r>
            <a:endParaRPr altLang="en-US" dirty="0" sz="1200" lang="zh-CN" spc="150">
              <a:solidFill>
                <a:schemeClr val="tx1">
                  <a:lumMod val="85000"/>
                  <a:lumOff val="15000"/>
                </a:schemeClr>
              </a:solidFill>
              <a:latin typeface="+mn-ea"/>
              <a:sym typeface="+mn-ea"/>
            </a:endParaRPr>
          </a:p>
        </p:txBody>
      </p:sp>
      <p:sp>
        <p:nvSpPr>
          <p:cNvPr id="105032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技术创新推动：AI技术的不断突破将为智能助手的性能提升和功能拓展提供支持。</a:t>
            </a:r>
            <a:endParaRPr altLang="en-US" dirty="0" sz="1200" lang="zh-CN" spc="150">
              <a:solidFill>
                <a:schemeClr val="tx1">
                  <a:lumMod val="85000"/>
                  <a:lumOff val="15000"/>
                </a:schemeClr>
              </a:solidFill>
              <a:latin typeface="+mn-ea"/>
              <a:sym typeface="+mn-ea"/>
            </a:endParaRPr>
          </a:p>
        </p:txBody>
      </p:sp>
      <p:sp>
        <p:nvSpPr>
          <p:cNvPr id="105033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行业应用广泛：智能助手将在各个行业领域得到广泛应用，如医疗、教育、金融等。</a:t>
            </a:r>
            <a:endParaRPr altLang="en-US" dirty="0" sz="1200" lang="zh-CN" spc="150">
              <a:solidFill>
                <a:schemeClr val="tx1">
                  <a:lumMod val="85000"/>
                  <a:lumOff val="15000"/>
                </a:schemeClr>
              </a:solidFill>
              <a:latin typeface="+mn-ea"/>
              <a:sym typeface="+mn-ea"/>
            </a:endParaRPr>
          </a:p>
        </p:txBody>
      </p:sp>
      <p:sp>
        <p:nvSpPr>
          <p:cNvPr id="105034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商业模式多样：随着智能助手的普及，将涌现出更多创新的商业模式和合作机会。</a:t>
            </a:r>
            <a:endParaRPr altLang="en-US" dirty="0" sz="1200" lang="zh-CN" spc="150">
              <a:solidFill>
                <a:schemeClr val="tx1">
                  <a:lumMod val="85000"/>
                  <a:lumOff val="15000"/>
                </a:schemeClr>
              </a:solidFill>
              <a:latin typeface="+mn-ea"/>
              <a:sym typeface="+mn-ea"/>
            </a:endParaRPr>
          </a:p>
        </p:txBody>
      </p:sp>
      <p:sp>
        <p:nvSpPr>
          <p:cNvPr id="105034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86"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388"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390"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392"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6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3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8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5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92.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2024-01-05T13:17:46Z</dcterms:created>
  <dcterms:modified xsi:type="dcterms:W3CDTF">2024-01-05T13:17:46Z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839dd8703aed46f58b9f9a71143e95e1_21</vt:lpwstr>
  </property>
</Properties>
</file>