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49" r:id="rId1"/>
    <p:sldMasterId id="2147490386" r:id="rId2"/>
  </p:sldMasterIdLst>
  <p:notesMasterIdLst>
    <p:notesMasterId r:id="rId3"/>
  </p:notesMasterIdLst>
  <p:sldIdLst>
    <p:sldId id="3375" r:id="rId4"/>
    <p:sldId id="3380" r:id="rId5"/>
    <p:sldId id="3384" r:id="rId6"/>
    <p:sldId id="3387" r:id="rId7"/>
    <p:sldId id="3393" r:id="rId9"/>
    <p:sldId id="3396" r:id="rId10"/>
    <p:sldId id="3399" r:id="rId11"/>
    <p:sldId id="3402" r:id="rId12"/>
    <p:sldId id="3408" r:id="rId14"/>
    <p:sldId id="3411" r:id="rId15"/>
    <p:sldId id="3414" r:id="rId16"/>
    <p:sldId id="3417" r:id="rId17"/>
    <p:sldId id="3420" r:id="rId18"/>
    <p:sldId id="3426" r:id="rId20"/>
    <p:sldId id="3429" r:id="rId21"/>
    <p:sldId id="3432" r:id="rId22"/>
    <p:sldId id="3435" r:id="rId23"/>
    <p:sldId id="3438" r:id="rId24"/>
    <p:sldId id="3444" r:id="rId26"/>
    <p:sldId id="3447" r:id="rId27"/>
    <p:sldId id="3450" r:id="rId28"/>
    <p:sldId id="3453" r:id="rId29"/>
    <p:sldId id="3456" r:id="rId30"/>
    <p:sldId id="3462" r:id="rId32"/>
    <p:sldId id="3465" r:id="rId33"/>
    <p:sldId id="3468" r:id="rId34"/>
    <p:sldId id="3471" r:id="rId35"/>
    <p:sldId id="347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50" r:id="rId1"/>
    <p:sldLayoutId id="2147490351" r:id="rId2"/>
    <p:sldLayoutId id="2147490352" r:id="rId3"/>
    <p:sldLayoutId id="2147490353" r:id="rId4"/>
    <p:sldLayoutId id="2147490354" r:id="rId5"/>
    <p:sldLayoutId id="2147490355" r:id="rId6"/>
    <p:sldLayoutId id="2147490356" r:id="rId7"/>
    <p:sldLayoutId id="2147490357" r:id="rId8"/>
    <p:sldLayoutId id="2147490358" r:id="rId9"/>
    <p:sldLayoutId id="2147490359" r:id="rId10"/>
    <p:sldLayoutId id="21474903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387" r:id="rId1"/>
    <p:sldLayoutId id="2147490388" r:id="rId2"/>
    <p:sldLayoutId id="2147490389" r:id="rId3"/>
    <p:sldLayoutId id="2147490390" r:id="rId4"/>
    <p:sldLayoutId id="2147490391" r:id="rId5"/>
    <p:sldLayoutId id="2147490392" r:id="rId6"/>
    <p:sldLayoutId id="2147490393" r:id="rId7"/>
    <p:sldLayoutId id="2147490394" r:id="rId8"/>
    <p:sldLayoutId id="2147490395" r:id="rId9"/>
    <p:sldLayoutId id="2147490396" r:id="rId10"/>
    <p:sldLayoutId id="21474903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tags" Target="../tags/tag299.xml"/><Relationship Id="rId22" Type="http://schemas.openxmlformats.org/officeDocument/2006/relationships/tags" Target="../tags/tag300.xml"/><Relationship Id="rId23" Type="http://schemas.openxmlformats.org/officeDocument/2006/relationships/tags" Target="../tags/tag301.xml"/><Relationship Id="rId24" Type="http://schemas.openxmlformats.org/officeDocument/2006/relationships/tags" Target="../tags/tag302.xml"/><Relationship Id="rId2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2024年环保行业工作总结和展望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环保行业概述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2024年环保行业工作总结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环保行业存在的问题和挑战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未来环保行业的发展趋势和展望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对未来环保行业的建议和展望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环保行业概述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环保行业的定义和范围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定义：环保行业是指专门从事环境保护、污染治理、资源节约等领域的产业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范围：包括环保技术研发、环保设备制造、环保服务、资源回收利用等多个领域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环保技术：包括水处理技术、大气治理技术、固废处理技术等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环保服务：包括环境监测、环境评估、环境咨询等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环保行业的发展历程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环保行业的起源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环保行业的发展阶段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环保行业的发展前景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环保行业的重要性和意义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环保行业是实现可持续发展的重要保障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环保行业推动绿色发展，促进经济转型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环保行业是全球共同关注的焦点，具有国际影响力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环保行业有助于保护生态环境，保障人民健康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2024年环保行业工作总结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环保政策制定和执行情况</a:t>
            </a:r>
            <a:endParaRPr altLang="en-US" lang="zh-CN"/>
          </a:p>
        </p:txBody>
      </p:sp>
      <p:sp>
        <p:nvSpPr>
          <p:cNvPr id="1049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政策制定：国家层面出台一系列环保政策，推动环保行业的发展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政策执行：各地政府积极响应，加强监管和执法力度，确保政策落地生根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政策效果：环保行业得到快速发展，污染物排放得到有效控制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政策展望：未来将继续加强环保政策的制定和执行力度，推动环保行业持续发展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环保技术研发和应用情况</a:t>
            </a:r>
            <a:endParaRPr altLang="en-US" lang="zh-CN"/>
          </a:p>
        </p:txBody>
      </p:sp>
      <p:sp>
        <p:nvSpPr>
          <p:cNvPr id="1049266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8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70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环保技术研发成果：介绍2024年环保行业在技术研发方面的主要成果，包括新技术、新工艺、新设备的研发和应用情况。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2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4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76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环保技术应用领域：介绍2024年环保技术在各个领域的应用情况，包括工业污染治理、城市环境治理、农业面源污染治理等。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8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0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2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环保技术应用效果：介绍2024年环保技术在实际应用中的效果，包括污染物减排、环境质量改善等方面的数据和案例。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4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6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8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环保技术发展趋势：分析未来环保技术的发展趋势，包括技术创新、应用拓展等方面的展望。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环保设施建设和运营情况</a:t>
            </a:r>
            <a:endParaRPr altLang="en-US" lang="zh-CN"/>
          </a:p>
        </p:txBody>
      </p:sp>
      <p:sp>
        <p:nvSpPr>
          <p:cNvPr id="10493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环保设施建设情况：介绍2024年环保设施建设的主要项目、投资规模、建设进度等。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环保设施运营情况：分析2024年环保设施的运营效率、运营成本、运营效果等。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环保设施建设与运营的挑战与对策：探讨环保设施建设与运营过程中面临的挑战，以及应对措施和解决方案。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未来展望：展望未来环保设施建设和运营的发展趋势，提出相应的建议和展望。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环保治理成效和经验总结</a:t>
            </a:r>
            <a:endParaRPr altLang="en-US" lang="zh-CN"/>
          </a:p>
        </p:txBody>
      </p:sp>
      <p:sp>
        <p:nvSpPr>
          <p:cNvPr id="1049366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垃圾分类和回收：推广垃圾分类和回收制度，减少垃圾对环境的影响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空气质量改善：通过减少工业排放和加强监管，空气质量得到显著改善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水质改善：加强污水处理和监管，水质得到显著改善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节能减排：推广节能减排技术，降低能源消耗和减少碳排放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经验总结：加强监管、推广技术、提高公众环保意识是实现环保治理成效的关键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环保行业存在的问题和挑战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环保政策执行力度不够</a:t>
            </a:r>
            <a:endParaRPr altLang="en-US" lang="zh-CN"/>
          </a:p>
        </p:txBody>
      </p:sp>
      <p:sp>
        <p:nvSpPr>
          <p:cNvPr id="10495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监管部门对环保政策的执行缺乏有效监督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政策制定与执行存在脱节现象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企业对环保政策的执行缺乏积极性和主动性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环保政策执行力度不够导致环境污染问题依然严重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环保技术研发和应用不足</a:t>
            </a:r>
            <a:endParaRPr altLang="en-US" lang="zh-CN"/>
          </a:p>
        </p:txBody>
      </p:sp>
      <p:sp>
        <p:nvSpPr>
          <p:cNvPr id="10495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环保技术研发水平较低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环保技术应用范围有限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环保技术推广难度较大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环保技术创新能力不足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环保设施建设和运营成本较高</a:t>
            </a:r>
            <a:endParaRPr altLang="en-US" lang="zh-CN"/>
          </a:p>
        </p:txBody>
      </p:sp>
      <p:sp>
        <p:nvSpPr>
          <p:cNvPr id="10496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环保行业的盈利模式有待完善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环保设施的维护和更新成本较高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运营过程中需要持续投入人力、物力和财力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环保设施建设需要大量资金投入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环保治理成效不够显著</a:t>
            </a:r>
            <a:endParaRPr altLang="en-US" lang="zh-CN"/>
          </a:p>
        </p:txBody>
      </p:sp>
      <p:sp>
        <p:nvSpPr>
          <p:cNvPr id="10496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环保政策执行力度不够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环保技术水平有待提高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公众环保意识不强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环保产业市场化程度不足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未来环保行业的发展趋势和展望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加强环保政策制定和执行力度</a:t>
            </a:r>
            <a:endParaRPr altLang="en-US" lang="zh-CN"/>
          </a:p>
        </p:txBody>
      </p:sp>
      <p:sp>
        <p:nvSpPr>
          <p:cNvPr id="10497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制定更加严格的环保法规和政策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加强环保监管和执法力度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鼓励企业采取环保措施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提高公众环保意识和参与度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加强环保技术研发和应用推广</a:t>
            </a:r>
            <a:endParaRPr altLang="en-US" lang="zh-CN"/>
          </a:p>
        </p:txBody>
      </p:sp>
      <p:sp>
        <p:nvSpPr>
          <p:cNvPr id="10498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推广先进适用技术，提高环保治理效率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加强国际合作与交流，引进国外先进技术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加大投入力度，提高环保技术研发水平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加强产学研合作，推动技术成果转化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降低环保设施建设和运营成本</a:t>
            </a:r>
            <a:endParaRPr altLang="en-US" lang="zh-CN"/>
          </a:p>
        </p:txBody>
      </p:sp>
      <p:sp>
        <p:nvSpPr>
          <p:cNvPr id="10498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推广环保技术：采用先进的环保技术，降低建设和运营成本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优化设施设计：通过优化设计，提高设施的效率和稳定性，降低运营成本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政策支持：政府加大对环保行业的支持力度，提供税收优惠等政策，降低建设和运营成本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创新商业模式：探索新的商业模式，如PPP模式等，降低建设和运营成本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提高环保治理成效和经验总结能力</a:t>
            </a:r>
            <a:endParaRPr altLang="en-US" lang="zh-CN"/>
          </a:p>
        </p:txBody>
      </p:sp>
      <p:sp>
        <p:nvSpPr>
          <p:cNvPr id="1049938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强化环保意识：提高公众对环保问题的认识和重视程度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加强国际合作：积极参与国际环保合作，共同应对全球环境问题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创新治理技术：推广先进的环保技术和设备，提高治理效率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推动绿色发展：鼓励企业采用绿色生产方式，减少对环境的污染和破坏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完善政策法规：制定更加严格的环保法规和政策，加大对违法行为的惩处力度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80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培养专业人才：加强环保领域专业人才的培养和引进，提高治理水平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对未来环保行业的建议和展望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加强政策引导和支持力度</a:t>
            </a:r>
            <a:endParaRPr altLang="en-US" lang="zh-CN"/>
          </a:p>
        </p:txBody>
      </p:sp>
      <p:sp>
        <p:nvSpPr>
          <p:cNvPr id="10500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加强政策引导，鼓励企业采用环保技术和设备，推动绿色发展。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加大对环保产业的投资力度，推动环保产业的发展和升级。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加大对环保行业的政策扶持力度，提高环保企业的竞争力。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制定更加严格的环保法规和标准，推动企业加强环保治理。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加强技术创新和应用推广能力</a:t>
            </a:r>
            <a:endParaRPr altLang="en-US" lang="zh-CN"/>
          </a:p>
        </p:txBody>
      </p:sp>
      <p:sp>
        <p:nvSpPr>
          <p:cNvPr id="10501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推广先进适用技术，提高环保治理效率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加强国际合作与交流，引进国外先进技术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加大技术研发力度，提高环保技术水平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加强产学研合作，推动技术成果转化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加强国际合作和交流能力</a:t>
            </a:r>
            <a:endParaRPr altLang="en-US" lang="zh-CN"/>
          </a:p>
        </p:txBody>
      </p:sp>
      <p:sp>
        <p:nvSpPr>
          <p:cNvPr id="10502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建立全球环保合作机制：加强与其他国家和地区的环保合作，共同应对全球环境问题。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分享先进技术和经验：通过交流和分享，推动环保技术的创新和应用，提高环保行业的整体水平。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促进国际环保项目合作：共同开展国际环保项目，推动全球环保事业的发展。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加强人才培养和交流：通过国际交流和合作，培养具有国际视野的环保人才，推动环保行业的可持续发展。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提高公众环保意识和参与度</a:t>
            </a:r>
            <a:endParaRPr altLang="en-US" lang="zh-CN"/>
          </a:p>
        </p:txBody>
      </p:sp>
      <p:sp>
        <p:nvSpPr>
          <p:cNvPr id="10502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加强环保教育：通过学校、社区、媒体等渠道普及环保知识，提高公众对环保问题的认识和重视程度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倡导绿色生活方式：鼓励公众采用低碳、环保的生活方式，如减少一次性塑料使用、节约用水、垃圾分类等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开展环保活动：组织各类环保活动，如植树造林、清洁河流、环保志愿者活动等，让公众亲身参与环保行动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建立激励机制：对在环保方面做出突出贡献的个人或组织给予表彰和奖励，激发公众的环保热情和积极性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2023-12-17T17:12:09Z</dcterms:created>
  <dcterms:modified xsi:type="dcterms:W3CDTF">2023-12-17T17:12:09Z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50c2e20f6ffe4bfc91f588cf896d14b9_21</vt:lpwstr>
  </property>
</Properties>
</file>