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216" r:id="rId1"/>
    <p:sldMasterId id="2147490253" r:id="rId2"/>
  </p:sldMasterIdLst>
  <p:notesMasterIdLst>
    <p:notesMasterId r:id="rId3"/>
  </p:notesMasterIdLst>
  <p:sldIdLst>
    <p:sldId id="3338" r:id="rId4"/>
    <p:sldId id="3342" r:id="rId5"/>
    <p:sldId id="3345" r:id="rId6"/>
    <p:sldId id="3348" r:id="rId7"/>
    <p:sldId id="3351" r:id="rId8"/>
    <p:sldId id="3354" r:id="rId9"/>
    <p:sldId id="3357" r:id="rId10"/>
    <p:sldId id="3360" r:id="rId11"/>
    <p:sldId id="3363" r:id="rId12"/>
    <p:sldId id="3366" r:id="rId13"/>
    <p:sldId id="3369" r:id="rId14"/>
    <p:sldId id="3372" r:id="rId15"/>
    <p:sldId id="3375" r:id="rId16"/>
    <p:sldId id="3378" r:id="rId17"/>
    <p:sldId id="3381" r:id="rId18"/>
    <p:sldId id="3384" r:id="rId19"/>
    <p:sldId id="3387" r:id="rId20"/>
    <p:sldId id="3390" r:id="rId21"/>
    <p:sldId id="3393" r:id="rId22"/>
    <p:sldId id="3396" r:id="rId23"/>
    <p:sldId id="3399" r:id="rId24"/>
    <p:sldId id="3402" r:id="rId25"/>
    <p:sldId id="3406"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217" r:id="rId1"/>
    <p:sldLayoutId id="2147490218" r:id="rId2"/>
    <p:sldLayoutId id="2147490219" r:id="rId3"/>
    <p:sldLayoutId id="2147490220" r:id="rId4"/>
    <p:sldLayoutId id="2147490221" r:id="rId5"/>
    <p:sldLayoutId id="2147490222" r:id="rId6"/>
    <p:sldLayoutId id="2147490223" r:id="rId7"/>
    <p:sldLayoutId id="2147490224" r:id="rId8"/>
    <p:sldLayoutId id="2147490225" r:id="rId9"/>
    <p:sldLayoutId id="2147490226" r:id="rId10"/>
    <p:sldLayoutId id="214749022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254" r:id="rId1"/>
    <p:sldLayoutId id="2147490255" r:id="rId2"/>
    <p:sldLayoutId id="2147490256" r:id="rId3"/>
    <p:sldLayoutId id="2147490257" r:id="rId4"/>
    <p:sldLayoutId id="2147490258" r:id="rId5"/>
    <p:sldLayoutId id="2147490259" r:id="rId6"/>
    <p:sldLayoutId id="2147490260" r:id="rId7"/>
    <p:sldLayoutId id="2147490261" r:id="rId8"/>
    <p:sldLayoutId id="2147490262" r:id="rId9"/>
    <p:sldLayoutId id="2147490263" r:id="rId10"/>
    <p:sldLayoutId id="2147490264" r:id="rId11"/>
  </p:sldLayoutIdLs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tags" Target="../tags/tag162.xml"/><Relationship Id="rId18" Type="http://schemas.openxmlformats.org/officeDocument/2006/relationships/tags" Target="../tags/tag163.xml"/><Relationship Id="rId19" Type="http://schemas.openxmlformats.org/officeDocument/2006/relationships/tags" Target="../tags/tag164.xml"/><Relationship Id="rId20" Type="http://schemas.openxmlformats.org/officeDocument/2006/relationships/tags" Target="../tags/tag165.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tags" Target="../tags/tag198.xml"/><Relationship Id="rId22" Type="http://schemas.openxmlformats.org/officeDocument/2006/relationships/tags" Target="../tags/tag199.xml"/><Relationship Id="rId23" Type="http://schemas.openxmlformats.org/officeDocument/2006/relationships/tags" Target="../tags/tag200.xml"/><Relationship Id="rId24" Type="http://schemas.openxmlformats.org/officeDocument/2006/relationships/tags" Target="../tags/tag201.xml"/><Relationship Id="rId25" Type="http://schemas.openxmlformats.org/officeDocument/2006/relationships/tags" Target="../tags/tag202.xml"/><Relationship Id="rId26" Type="http://schemas.openxmlformats.org/officeDocument/2006/relationships/tags" Target="../tags/tag203.xml"/><Relationship Id="rId27" Type="http://schemas.openxmlformats.org/officeDocument/2006/relationships/tags" Target="../tags/tag204.xml"/><Relationship Id="rId28" Type="http://schemas.openxmlformats.org/officeDocument/2006/relationships/tags" Target="../tags/tag205.xml"/><Relationship Id="rId29" Type="http://schemas.openxmlformats.org/officeDocument/2006/relationships/tags" Target="../tags/tag206.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slideLayout" Target="../slideLayouts/slideLayout22.xml"/><Relationship Id="rId6"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特殊装潢市场状况及2024年投资预测</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182110" y="158750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chemeClr val="accent1"/>
                    </a:gs>
                  </a:gsLst>
                  <a:lin ang="16200000" scaled="0"/>
                </a:gradFill>
                <a:latin typeface="+mj-ea"/>
                <a:ea typeface="+mj-ea"/>
              </a:rPr>
              <a:t>01.</a:t>
            </a:r>
            <a:endParaRPr b="1" dirty="0" sz="3600" i="1" lang="en-US">
              <a:gradFill>
                <a:gsLst>
                  <a:gs pos="0">
                    <a:schemeClr val="accent1">
                      <a:alpha val="0"/>
                    </a:schemeClr>
                  </a:gs>
                  <a:gs pos="100000">
                    <a:schemeClr val="accent1"/>
                  </a:gs>
                </a:gsLst>
                <a:lin ang="16200000" scaled="0"/>
              </a:gradFill>
              <a:latin typeface="+mj-ea"/>
              <a:ea typeface="+mj-ea"/>
            </a:endParaRPr>
          </a:p>
        </p:txBody>
      </p:sp>
      <p:sp>
        <p:nvSpPr>
          <p:cNvPr id="1048782" name="项标题"/>
          <p:cNvSpPr txBox="1"/>
          <p:nvPr>
            <p:custDataLst>
              <p:tags r:id="rId4"/>
            </p:custDataLst>
          </p:nvPr>
        </p:nvSpPr>
        <p:spPr>
          <a:xfrm>
            <a:off x="5643245" y="167894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特殊装潢市场概述</a:t>
            </a:r>
            <a:endParaRPr altLang="en-US" b="1" dirty="0" sz="24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158750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167894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特殊装潢市场发展趋势</a:t>
            </a:r>
            <a:endParaRPr altLang="en-US" b="1" dirty="0" sz="2400" kern="0" lang="zh-CN" spc="100">
              <a:solidFill>
                <a:schemeClr val="lt1">
                  <a:lumMod val="100000"/>
                </a:schemeClr>
              </a:solidFill>
              <a:latin typeface="+中文标题" charset="0"/>
              <a:ea typeface="+mj-ea"/>
            </a:endParaRPr>
          </a:p>
        </p:txBody>
      </p:sp>
      <p:sp>
        <p:nvSpPr>
          <p:cNvPr id="1048788" name="序号"/>
          <p:cNvSpPr txBox="1"/>
          <p:nvPr>
            <p:custDataLst>
              <p:tags r:id="rId7"/>
            </p:custDataLst>
          </p:nvPr>
        </p:nvSpPr>
        <p:spPr>
          <a:xfrm>
            <a:off x="4182110" y="293624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8"/>
            </p:custDataLst>
          </p:nvPr>
        </p:nvSpPr>
        <p:spPr>
          <a:xfrm>
            <a:off x="5643245" y="302768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特殊装潢市场投资机会与风险</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9"/>
            </p:custDataLst>
          </p:nvPr>
        </p:nvSpPr>
        <p:spPr>
          <a:xfrm>
            <a:off x="8014970" y="293624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0"/>
            </p:custDataLst>
          </p:nvPr>
        </p:nvSpPr>
        <p:spPr>
          <a:xfrm>
            <a:off x="9476105" y="302768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2024年特殊装潢市场预测</a:t>
            </a:r>
            <a:endParaRPr altLang="en-US" b="1" dirty="0" sz="2400" kern="0" lang="zh-CN" spc="100">
              <a:solidFill>
                <a:schemeClr val="lt1">
                  <a:lumMod val="100000"/>
                </a:schemeClr>
              </a:solidFill>
              <a:latin typeface="+中文标题" charset="0"/>
              <a:ea typeface="+mj-ea"/>
            </a:endParaRPr>
          </a:p>
        </p:txBody>
      </p:sp>
      <p:cxnSp>
        <p:nvCxnSpPr>
          <p:cNvPr id="3145737" name="直接连接符 19"/>
          <p:cNvCxnSpPr>
            <a:cxnSpLocks/>
          </p:cNvCxnSpPr>
          <p:nvPr>
            <p:custDataLst>
              <p:tags r:id="rId11"/>
            </p:custDataLst>
          </p:nvPr>
        </p:nvCxnSpPr>
        <p:spPr>
          <a:xfrm>
            <a:off x="3200400" y="2604476"/>
            <a:ext cx="8575431"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20"/>
          <p:cNvCxnSpPr>
            <a:cxnSpLocks/>
          </p:cNvCxnSpPr>
          <p:nvPr>
            <p:custDataLst>
              <p:tags r:id="rId12"/>
            </p:custDataLst>
          </p:nvPr>
        </p:nvCxnSpPr>
        <p:spPr>
          <a:xfrm>
            <a:off x="4665785" y="3926259"/>
            <a:ext cx="7110046"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4" name="标题"/>
          <p:cNvSpPr>
            <a:spLocks noGrp="1"/>
          </p:cNvSpPr>
          <p:nvPr>
            <p:ph type="title"/>
            <p:custDataLst>
              <p:tags r:id="rId1"/>
            </p:custDataLst>
          </p:nvPr>
        </p:nvSpPr>
        <p:spPr>
          <a:xfrm>
            <a:off x="990691" y="2308321"/>
            <a:ext cx="7841673" cy="1152000"/>
          </a:xfrm>
        </p:spPr>
        <p:txBody>
          <a:bodyPr/>
          <a:p>
            <a:r>
              <a:rPr altLang="en-US" dirty="0" lang="zh-CN"/>
              <a:t>特殊装潢市场概述</a:t>
            </a:r>
            <a:endParaRPr altLang="en-US" dirty="0" lang="zh-CN"/>
          </a:p>
        </p:txBody>
      </p:sp>
      <p:sp>
        <p:nvSpPr>
          <p:cNvPr id="104882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0" name="标题 1"/>
          <p:cNvSpPr>
            <a:spLocks noGrp="1"/>
          </p:cNvSpPr>
          <p:nvPr>
            <p:ph type="title"/>
          </p:nvPr>
        </p:nvSpPr>
        <p:spPr/>
        <p:txBody>
          <a:bodyPr/>
          <a:p>
            <a:r>
              <a:rPr altLang="en-US" lang="zh-CN"/>
              <a:t>定义与分类</a:t>
            </a:r>
            <a:endParaRPr altLang="en-US" lang="zh-CN"/>
          </a:p>
        </p:txBody>
      </p:sp>
      <p:sp>
        <p:nvSpPr>
          <p:cNvPr id="104886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特殊装潢市场的定义：为特定场所提供个性化装饰和设计的市场，包括商业空间、住宅、酒店等。</a:t>
            </a:r>
            <a:endParaRPr altLang="en-US" dirty="0" sz="1200" lang="zh-CN" spc="150">
              <a:solidFill>
                <a:schemeClr val="tx1">
                  <a:lumMod val="65000"/>
                  <a:lumOff val="35000"/>
                </a:schemeClr>
              </a:solidFill>
              <a:latin typeface="+mn-ea"/>
              <a:sym typeface="+mn-ea"/>
            </a:endParaRPr>
          </a:p>
        </p:txBody>
      </p:sp>
      <p:sp>
        <p:nvSpPr>
          <p:cNvPr id="104886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特殊装潢市场的分类：根据服务对象和设计风格，特殊装潢市场可分为商业空间装潢、住宅装潢、酒店装潢等。</a:t>
            </a:r>
            <a:endParaRPr altLang="en-US" dirty="0" sz="1200" lang="zh-CN" spc="150">
              <a:solidFill>
                <a:schemeClr val="tx1">
                  <a:lumMod val="65000"/>
                  <a:lumOff val="35000"/>
                </a:schemeClr>
              </a:solidFill>
              <a:latin typeface="+mn-ea"/>
              <a:sym typeface="+mn-ea"/>
            </a:endParaRPr>
          </a:p>
        </p:txBody>
      </p:sp>
      <p:sp>
        <p:nvSpPr>
          <p:cNvPr id="104886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特殊装潢市场的发展趋势：随着消费者对个性化需求的增加，特殊装潢市场呈现出多样化、创新化的发展趋势。</a:t>
            </a:r>
            <a:endParaRPr altLang="en-US" dirty="0" sz="1200" lang="zh-CN" spc="150">
              <a:solidFill>
                <a:schemeClr val="tx1">
                  <a:lumMod val="65000"/>
                  <a:lumOff val="35000"/>
                </a:schemeClr>
              </a:solidFill>
              <a:latin typeface="+mn-ea"/>
              <a:sym typeface="+mn-ea"/>
            </a:endParaRPr>
          </a:p>
        </p:txBody>
      </p:sp>
      <p:sp>
        <p:nvSpPr>
          <p:cNvPr id="104886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特殊装潢市场的影响因素：市场需求、设计风格、材料选择、技术进步等。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市场规模与增长</a:t>
            </a:r>
            <a:endParaRPr altLang="en-US" lang="zh-CN"/>
          </a:p>
        </p:txBody>
      </p:sp>
      <p:sp>
        <p:nvSpPr>
          <p:cNvPr id="10489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特殊装潢市场不断扩大，需求持续增加</a:t>
            </a:r>
            <a:endParaRPr altLang="zh-CN" dirty="0" lang="en-US">
              <a:solidFill>
                <a:schemeClr val="dk1">
                  <a:lumMod val="80000"/>
                  <a:lumOff val="20000"/>
                </a:schemeClr>
              </a:solidFill>
              <a:latin typeface="+mn-ea"/>
              <a:sym typeface="+mn-ea"/>
            </a:endParaRPr>
          </a:p>
        </p:txBody>
      </p:sp>
      <p:sp>
        <p:nvSpPr>
          <p:cNvPr id="10489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2023年市场规模达到1000亿人民币</a:t>
            </a:r>
            <a:endParaRPr altLang="en-US" dirty="0" lang="zh-CN">
              <a:solidFill>
                <a:schemeClr val="dk1">
                  <a:lumMod val="80000"/>
                  <a:lumOff val="20000"/>
                </a:schemeClr>
              </a:solidFill>
              <a:latin typeface="+mn-ea"/>
              <a:sym typeface="+mn-ea"/>
            </a:endParaRPr>
          </a:p>
        </p:txBody>
      </p:sp>
      <p:sp>
        <p:nvSpPr>
          <p:cNvPr id="10489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预计2024年将增长15%</a:t>
            </a:r>
            <a:endParaRPr altLang="en-US" dirty="0" lang="zh-CN">
              <a:solidFill>
                <a:schemeClr val="dk1">
                  <a:lumMod val="80000"/>
                  <a:lumOff val="20000"/>
                </a:schemeClr>
              </a:solidFill>
              <a:latin typeface="+mn-ea"/>
              <a:sym typeface="+mn-ea"/>
            </a:endParaRPr>
          </a:p>
        </p:txBody>
      </p:sp>
      <p:sp>
        <p:nvSpPr>
          <p:cNvPr id="10489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未来几年内，市场规模有望继续保持稳定增长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1"/>
          <p:cNvSpPr>
            <a:spLocks noGrp="1"/>
          </p:cNvSpPr>
          <p:nvPr>
            <p:ph type="title"/>
          </p:nvPr>
        </p:nvSpPr>
        <p:spPr/>
        <p:txBody>
          <a:bodyPr/>
          <a:p>
            <a:r>
              <a:rPr altLang="en-US" lang="zh-CN"/>
              <a:t>主要参与企业</a:t>
            </a:r>
            <a:endParaRPr altLang="en-US" lang="zh-CN"/>
          </a:p>
        </p:txBody>
      </p:sp>
      <p:sp>
        <p:nvSpPr>
          <p:cNvPr id="10489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欧派家居：国内定制家居龙头企业，拥有全屋定制和整装大家居两大核心业务。</a:t>
            </a:r>
            <a:endParaRPr altLang="en-US" dirty="0" sz="2000" lang="zh-CN" spc="150">
              <a:solidFill>
                <a:schemeClr val="tx1">
                  <a:lumMod val="85000"/>
                  <a:lumOff val="15000"/>
                </a:schemeClr>
              </a:solidFill>
              <a:latin typeface="+mn-ea"/>
              <a:sym typeface="+mn-ea"/>
            </a:endParaRPr>
          </a:p>
        </p:txBody>
      </p:sp>
      <p:sp>
        <p:nvSpPr>
          <p:cNvPr id="10489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尚品宅配：全屋定制家具品牌，提供全屋家具、橱柜、门窗等家居产品的定制服务。</a:t>
            </a:r>
            <a:endParaRPr altLang="en-US" dirty="0" sz="2000" lang="zh-CN" spc="150">
              <a:solidFill>
                <a:schemeClr val="tx1">
                  <a:lumMod val="85000"/>
                  <a:lumOff val="15000"/>
                </a:schemeClr>
              </a:solidFill>
              <a:latin typeface="+mn-ea"/>
              <a:sym typeface="+mn-ea"/>
            </a:endParaRPr>
          </a:p>
        </p:txBody>
      </p:sp>
      <p:sp>
        <p:nvSpPr>
          <p:cNvPr id="10489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维意定制：国内领先的定制家具品牌，提供全屋家具、橱柜、门窗等家居产品的定制服务。</a:t>
            </a:r>
            <a:endParaRPr altLang="en-US" dirty="0" sz="2000" lang="zh-CN" spc="150">
              <a:solidFill>
                <a:schemeClr val="tx1">
                  <a:lumMod val="85000"/>
                  <a:lumOff val="15000"/>
                </a:schemeClr>
              </a:solidFill>
              <a:latin typeface="+mn-ea"/>
              <a:sym typeface="+mn-ea"/>
            </a:endParaRPr>
          </a:p>
        </p:txBody>
      </p:sp>
      <p:sp>
        <p:nvSpPr>
          <p:cNvPr id="10489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玛格家居：国内高端全屋定制家具品牌，提供全屋家具、橱柜、门窗等家居产品的定制服务。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1"/>
          <p:cNvSpPr>
            <a:spLocks noGrp="1"/>
          </p:cNvSpPr>
          <p:nvPr>
            <p:ph type="title"/>
          </p:nvPr>
        </p:nvSpPr>
        <p:spPr/>
        <p:txBody>
          <a:bodyPr/>
          <a:p>
            <a:r>
              <a:rPr altLang="en-US" lang="zh-CN"/>
              <a:t>市场竞争格局</a:t>
            </a:r>
            <a:endParaRPr altLang="en-US" lang="zh-CN"/>
          </a:p>
        </p:txBody>
      </p:sp>
      <p:sp>
        <p:nvSpPr>
          <p:cNvPr id="104902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4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替代品威胁：分析替代品的性能、价格、市场接受度等</a:t>
            </a:r>
            <a:endParaRPr altLang="en-US" dirty="0" sz="2400" lang="zh-CN">
              <a:latin typeface="+mn-ea"/>
              <a:ea typeface="+mn-ea"/>
            </a:endParaRPr>
          </a:p>
        </p:txBody>
      </p:sp>
      <p:sp>
        <p:nvSpPr>
          <p:cNvPr id="104904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供应商议价能力：分析供应商的市场地位、产品差异化程度等</a:t>
            </a:r>
            <a:endParaRPr altLang="en-US" dirty="0" sz="2400" lang="zh-CN">
              <a:latin typeface="+mn-ea"/>
              <a:ea typeface="+mn-ea"/>
            </a:endParaRPr>
          </a:p>
        </p:txBody>
      </p:sp>
      <p:sp>
        <p:nvSpPr>
          <p:cNvPr id="104904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现有企业竞争情况：分析主要竞争对手的市场份额、产品特点、竞争优势等</a:t>
            </a:r>
            <a:endParaRPr altLang="en-US" dirty="0" sz="2400" lang="zh-CN">
              <a:latin typeface="+mn-ea"/>
              <a:ea typeface="+mn-ea"/>
            </a:endParaRPr>
          </a:p>
        </p:txBody>
      </p:sp>
      <p:sp>
        <p:nvSpPr>
          <p:cNvPr id="104905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新进入者威胁：分析潜在竞争对手的进入壁垒、市场机会等</a:t>
            </a:r>
            <a:endParaRPr altLang="en-US" dirty="0" sz="24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p:cNvSpPr>
            <a:spLocks noGrp="1"/>
          </p:cNvSpPr>
          <p:nvPr>
            <p:ph type="title"/>
            <p:custDataLst>
              <p:tags r:id="rId1"/>
            </p:custDataLst>
          </p:nvPr>
        </p:nvSpPr>
        <p:spPr>
          <a:xfrm>
            <a:off x="990691" y="2308321"/>
            <a:ext cx="7841673" cy="1152000"/>
          </a:xfrm>
        </p:spPr>
        <p:txBody>
          <a:bodyPr/>
          <a:p>
            <a:r>
              <a:rPr altLang="en-US" dirty="0" lang="zh-CN"/>
              <a:t>特殊装潢市场发展趋势</a:t>
            </a:r>
            <a:endParaRPr altLang="en-US" dirty="0" lang="zh-CN"/>
          </a:p>
        </p:txBody>
      </p:sp>
      <p:sp>
        <p:nvSpPr>
          <p:cNvPr id="104908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消费升级驱动个性化需求</a:t>
            </a:r>
            <a:endParaRPr altLang="en-US" lang="zh-CN"/>
          </a:p>
        </p:txBody>
      </p:sp>
      <p:sp>
        <p:nvSpPr>
          <p:cNvPr id="104912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2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2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未来特殊装潢市场将更加注重个性化需求</a:t>
            </a:r>
            <a:endParaRPr altLang="en-US" dirty="0" sz="1200" lang="zh-CN" spc="150">
              <a:solidFill>
                <a:srgbClr val="FFFFFF"/>
              </a:solidFill>
              <a:latin typeface="+mn-ea"/>
              <a:sym typeface="+mn-ea"/>
            </a:endParaRPr>
          </a:p>
        </p:txBody>
      </p:sp>
      <p:sp>
        <p:nvSpPr>
          <p:cNvPr id="104913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消费升级推动个性化装潢的发展</a:t>
            </a:r>
            <a:endParaRPr altLang="en-US" dirty="0" sz="1200" lang="zh-CN" spc="150">
              <a:solidFill>
                <a:schemeClr val="tx1">
                  <a:lumMod val="65000"/>
                  <a:lumOff val="35000"/>
                </a:schemeClr>
              </a:solidFill>
              <a:latin typeface="+mn-ea"/>
              <a:sym typeface="+mn-ea"/>
            </a:endParaRPr>
          </a:p>
        </p:txBody>
      </p:sp>
      <p:sp>
        <p:nvSpPr>
          <p:cNvPr id="104913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特殊装潢市场不断扩大</a:t>
            </a:r>
            <a:endParaRPr altLang="en-US" dirty="0" sz="1200" lang="zh-CN" spc="150">
              <a:solidFill>
                <a:srgbClr val="FFFFFF"/>
              </a:solidFill>
              <a:latin typeface="+mn-ea"/>
              <a:sym typeface="+mn-ea"/>
            </a:endParaRPr>
          </a:p>
        </p:txBody>
      </p:sp>
      <p:sp>
        <p:nvSpPr>
          <p:cNvPr id="104914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消费者对个性化装潢的需求增加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2" name="标题 1"/>
          <p:cNvSpPr>
            <a:spLocks noGrp="1"/>
          </p:cNvSpPr>
          <p:nvPr>
            <p:ph type="title"/>
          </p:nvPr>
        </p:nvSpPr>
        <p:spPr/>
        <p:txBody>
          <a:bodyPr/>
          <a:p>
            <a:r>
              <a:rPr altLang="en-US" lang="zh-CN"/>
              <a:t>技术创新推动行业变革</a:t>
            </a:r>
            <a:endParaRPr altLang="en-US" lang="zh-CN"/>
          </a:p>
        </p:txBody>
      </p:sp>
      <p:sp>
        <p:nvSpPr>
          <p:cNvPr id="104918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数字化技术：提高设计效率和精准度，降低成本</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智能化家居：提升居住体验，增加附加值</a:t>
            </a:r>
            <a:endParaRPr dirty="0" sz="2000" err="1">
              <a:solidFill>
                <a:schemeClr val="tx1">
                  <a:lumMod val="75000"/>
                  <a:lumOff val="25000"/>
                </a:schemeClr>
              </a:solidFill>
              <a:latin typeface="+mn-ea"/>
              <a:ea typeface="+mn-ea"/>
              <a:cs typeface="+mn-ea"/>
              <a:sym typeface="+mn-lt"/>
            </a:endParaRPr>
          </a:p>
        </p:txBody>
      </p:sp>
      <p:sp>
        <p:nvSpPr>
          <p:cNvPr id="104920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1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跨界合作：与其他产业融合，拓展应用领域</a:t>
            </a:r>
            <a:endParaRPr dirty="0" sz="2000" err="1">
              <a:solidFill>
                <a:schemeClr val="tx1">
                  <a:lumMod val="75000"/>
                  <a:lumOff val="25000"/>
                </a:schemeClr>
              </a:solidFill>
              <a:latin typeface="+mn-ea"/>
              <a:ea typeface="+mn-ea"/>
              <a:cs typeface="+mn-ea"/>
              <a:sym typeface="+mn-lt"/>
            </a:endParaRPr>
          </a:p>
        </p:txBody>
      </p:sp>
      <p:sp>
        <p:nvSpPr>
          <p:cNvPr id="1049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环保材料：满足消费者对绿色、健康、环保的需求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跨界合作拓展应用领域</a:t>
            </a:r>
            <a:endParaRPr altLang="en-US" lang="zh-CN"/>
          </a:p>
        </p:txBody>
      </p:sp>
      <p:sp>
        <p:nvSpPr>
          <p:cNvPr id="104925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6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特殊装潢企业与家具、建材企业合作，共同开发新产品，满足消费者个性化需求。</a:t>
            </a:r>
            <a:endParaRPr altLang="en-US" dirty="0" sz="2000" lang="zh-CN" spc="200">
              <a:solidFill>
                <a:schemeClr val="tx1">
                  <a:lumMod val="85000"/>
                  <a:lumOff val="15000"/>
                </a:schemeClr>
              </a:solidFill>
              <a:latin typeface="+mn-ea"/>
              <a:sym typeface="+mn-ea"/>
            </a:endParaRPr>
          </a:p>
        </p:txBody>
      </p:sp>
      <p:sp>
        <p:nvSpPr>
          <p:cNvPr id="104926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6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特殊装潢企业与互联网公司合作，利用大数据和人工智能技术，提供定制化设计方案和智能化服务。</a:t>
            </a:r>
            <a:endParaRPr altLang="en-US" dirty="0" sz="2000" lang="zh-CN" spc="200">
              <a:solidFill>
                <a:schemeClr val="tx1">
                  <a:lumMod val="85000"/>
                  <a:lumOff val="15000"/>
                </a:schemeClr>
              </a:solidFill>
              <a:latin typeface="+mn-ea"/>
              <a:sym typeface="+mn-ea"/>
            </a:endParaRPr>
          </a:p>
        </p:txBody>
      </p:sp>
      <p:sp>
        <p:nvSpPr>
          <p:cNvPr id="104927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特殊装潢企业与其他设计、建筑领域的企业合作，共同打造跨界合作项目，拓展应用领域和市场空间。</a:t>
            </a:r>
            <a:endParaRPr altLang="en-US" dirty="0" sz="2000" lang="zh-CN" spc="200">
              <a:solidFill>
                <a:schemeClr val="tx1">
                  <a:lumMod val="85000"/>
                  <a:lumOff val="15000"/>
                </a:schemeClr>
              </a:solidFill>
              <a:latin typeface="+mn-ea"/>
              <a:sym typeface="+mn-ea"/>
            </a:endParaRPr>
          </a:p>
        </p:txBody>
      </p:sp>
      <p:sp>
        <p:nvSpPr>
          <p:cNvPr id="104927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跨界合作可以促进特殊装潢行业的技术创新和产业升级，提高企业的竞争力和盈利能力。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环保理念影响市场走向</a:t>
            </a:r>
            <a:endParaRPr altLang="en-US" lang="zh-CN"/>
          </a:p>
        </p:txBody>
      </p:sp>
      <p:sp>
        <p:nvSpPr>
          <p:cNvPr id="104931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绿色建筑需求增加，推动特殊装潢市场向环保方向发展。</a:t>
            </a:r>
            <a:endParaRPr altLang="en-US" dirty="0" sz="1200" lang="zh-CN" spc="150">
              <a:solidFill>
                <a:schemeClr val="tx1">
                  <a:lumMod val="65000"/>
                  <a:lumOff val="35000"/>
                </a:schemeClr>
              </a:solidFill>
              <a:latin typeface="+mn-ea"/>
              <a:sym typeface="+mn-ea"/>
            </a:endParaRPr>
          </a:p>
        </p:txBody>
      </p:sp>
      <p:sp>
        <p:nvSpPr>
          <p:cNvPr id="104935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市场竞争加剧，促使企业加大环保研发投入，提高产品竞争力。</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消费者对环保理念的关注度提高，影响特殊装潢市场的消费需求。</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政策支持力度加大，鼓励企业研发环保型特殊装潢材料。</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2"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特殊装潢市场投资机会与风险</a:t>
            </a:r>
            <a:endParaRPr altLang="en-US" dirty="0" lang="zh-CN"/>
          </a:p>
        </p:txBody>
      </p:sp>
      <p:sp>
        <p:nvSpPr>
          <p:cNvPr id="104939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投资机会</a:t>
            </a:r>
            <a:endParaRPr altLang="en-US" lang="zh-CN"/>
          </a:p>
        </p:txBody>
      </p:sp>
      <p:sp>
        <p:nvSpPr>
          <p:cNvPr id="104943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特殊装潢市场潜力巨大，具有广阔的发展前景。</a:t>
            </a:r>
            <a:endParaRPr altLang="en-US" dirty="0" sz="1200" lang="zh-CN" spc="150">
              <a:solidFill>
                <a:schemeClr val="tx1">
                  <a:lumMod val="65000"/>
                  <a:lumOff val="35000"/>
                </a:schemeClr>
              </a:solidFill>
              <a:latin typeface="+mn-ea"/>
              <a:sym typeface="+mn-ea"/>
            </a:endParaRPr>
          </a:p>
        </p:txBody>
      </p:sp>
      <p:sp>
        <p:nvSpPr>
          <p:cNvPr id="104943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随着消费者对个性化、特色化需求的增加，特殊装潢市场将迎来更多的商机。</a:t>
            </a:r>
            <a:endParaRPr altLang="en-US" dirty="0" sz="1200" lang="zh-CN" spc="150">
              <a:solidFill>
                <a:schemeClr val="tx1">
                  <a:lumMod val="65000"/>
                  <a:lumOff val="35000"/>
                </a:schemeClr>
              </a:solidFill>
              <a:latin typeface="+mn-ea"/>
              <a:sym typeface="+mn-ea"/>
            </a:endParaRPr>
          </a:p>
        </p:txBody>
      </p:sp>
      <p:sp>
        <p:nvSpPr>
          <p:cNvPr id="104943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特殊装潢市场将不断涌现出新的技术和产品，为投资者提供更多的选择和机会。</a:t>
            </a:r>
            <a:endParaRPr altLang="en-US" dirty="0" sz="1200" lang="zh-CN" spc="150">
              <a:solidFill>
                <a:schemeClr val="tx1">
                  <a:lumMod val="65000"/>
                  <a:lumOff val="35000"/>
                </a:schemeClr>
              </a:solidFill>
              <a:latin typeface="+mn-ea"/>
              <a:sym typeface="+mn-ea"/>
            </a:endParaRPr>
          </a:p>
        </p:txBody>
      </p:sp>
      <p:sp>
        <p:nvSpPr>
          <p:cNvPr id="104943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政策支持和政府扶持也将为特殊装潢市场的发展带来更多的投资机会。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0" name="标题 1"/>
          <p:cNvSpPr>
            <a:spLocks noGrp="1"/>
          </p:cNvSpPr>
          <p:nvPr>
            <p:ph type="title"/>
          </p:nvPr>
        </p:nvSpPr>
        <p:spPr/>
        <p:txBody>
          <a:bodyPr/>
          <a:p>
            <a:r>
              <a:rPr altLang="en-US" lang="zh-CN"/>
              <a:t>投资风险</a:t>
            </a:r>
            <a:endParaRPr altLang="en-US" lang="zh-CN"/>
          </a:p>
        </p:txBody>
      </p:sp>
      <p:sp>
        <p:nvSpPr>
          <p:cNvPr id="104947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7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市场竞争激烈，企业需具备核心竞争力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政策法规变化对市场的影响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8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客户需求多样化，需不断更新产品和服务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9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投资回报周期长，需做好资金规划和管理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8" name="标题 1"/>
          <p:cNvSpPr>
            <a:spLocks noGrp="1"/>
          </p:cNvSpPr>
          <p:nvPr>
            <p:ph type="title"/>
          </p:nvPr>
        </p:nvSpPr>
        <p:spPr/>
        <p:txBody>
          <a:bodyPr/>
          <a:p>
            <a:r>
              <a:rPr altLang="en-US" lang="zh-CN"/>
              <a:t>投资策略</a:t>
            </a:r>
            <a:endParaRPr altLang="en-US" lang="zh-CN"/>
          </a:p>
        </p:txBody>
      </p:sp>
      <p:sp>
        <p:nvSpPr>
          <p:cNvPr id="104953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3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了解市场状况：深入研究特殊装潢市场的趋势、需求和竞争格局</a:t>
            </a:r>
            <a:endParaRPr altLang="en-US" dirty="0" sz="2000" lang="zh-CN" spc="200">
              <a:solidFill>
                <a:schemeClr val="tx1">
                  <a:lumMod val="85000"/>
                  <a:lumOff val="15000"/>
                </a:schemeClr>
              </a:solidFill>
              <a:latin typeface="+mn-ea"/>
              <a:sym typeface="+mn-ea"/>
            </a:endParaRPr>
          </a:p>
        </p:txBody>
      </p:sp>
      <p:sp>
        <p:nvSpPr>
          <p:cNvPr id="104953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4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评估投资机会：分析市场潜力，寻找具有成长空间的领域和项目</a:t>
            </a:r>
            <a:endParaRPr altLang="en-US" dirty="0" sz="2000" lang="zh-CN" spc="200">
              <a:solidFill>
                <a:schemeClr val="tx1">
                  <a:lumMod val="85000"/>
                  <a:lumOff val="15000"/>
                </a:schemeClr>
              </a:solidFill>
              <a:latin typeface="+mn-ea"/>
              <a:sym typeface="+mn-ea"/>
            </a:endParaRPr>
          </a:p>
        </p:txBody>
      </p:sp>
      <p:sp>
        <p:nvSpPr>
          <p:cNvPr id="104954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4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规避风险：谨慎选择合作伙伴和投资项目，充分评估风险并制定应对措施</a:t>
            </a:r>
            <a:endParaRPr altLang="en-US" dirty="0" sz="2000" lang="zh-CN" spc="200">
              <a:solidFill>
                <a:schemeClr val="tx1">
                  <a:lumMod val="85000"/>
                  <a:lumOff val="15000"/>
                </a:schemeClr>
              </a:solidFill>
              <a:latin typeface="+mn-ea"/>
              <a:sym typeface="+mn-ea"/>
            </a:endParaRPr>
          </a:p>
        </p:txBody>
      </p:sp>
      <p:sp>
        <p:nvSpPr>
          <p:cNvPr id="104954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5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长期规划：制定长期的投资计划，持续优化投资组合，实现可持续发展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6" name="标题 1"/>
          <p:cNvSpPr>
            <a:spLocks noGrp="1"/>
          </p:cNvSpPr>
          <p:nvPr>
            <p:ph type="title"/>
          </p:nvPr>
        </p:nvSpPr>
        <p:spPr/>
        <p:txBody>
          <a:bodyPr/>
          <a:p>
            <a:r>
              <a:rPr altLang="en-US" lang="zh-CN"/>
              <a:t>投资建议</a:t>
            </a:r>
            <a:endParaRPr altLang="en-US" lang="zh-CN"/>
          </a:p>
        </p:txBody>
      </p:sp>
      <p:sp>
        <p:nvSpPr>
          <p:cNvPr id="104958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投资机会：特殊装潢市场潜力巨大，未来几年将迎来高速增长期</a:t>
            </a:r>
            <a:endParaRPr altLang="en-US" dirty="0" sz="1200" lang="zh-CN" spc="150">
              <a:solidFill>
                <a:schemeClr val="tx1">
                  <a:lumMod val="65000"/>
                  <a:lumOff val="35000"/>
                </a:schemeClr>
              </a:solidFill>
              <a:latin typeface="+mn-ea"/>
              <a:sym typeface="+mn-ea"/>
            </a:endParaRPr>
          </a:p>
        </p:txBody>
      </p:sp>
      <p:sp>
        <p:nvSpPr>
          <p:cNvPr id="104959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投资风险：市场竞争激烈，技术更新换代快，需要持续创新和投入</a:t>
            </a:r>
            <a:endParaRPr altLang="en-US" dirty="0" sz="1200" lang="zh-CN" spc="150">
              <a:solidFill>
                <a:schemeClr val="tx1">
                  <a:lumMod val="65000"/>
                  <a:lumOff val="35000"/>
                </a:schemeClr>
              </a:solidFill>
              <a:latin typeface="+mn-ea"/>
              <a:sym typeface="+mn-ea"/>
            </a:endParaRPr>
          </a:p>
        </p:txBody>
      </p:sp>
      <p:sp>
        <p:nvSpPr>
          <p:cNvPr id="104959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投资建议：关注具有品牌优势、技术实力和良好市场口碑的企业</a:t>
            </a:r>
            <a:endParaRPr altLang="en-US" dirty="0" sz="1200" lang="zh-CN" spc="150">
              <a:solidFill>
                <a:schemeClr val="tx1">
                  <a:lumMod val="65000"/>
                  <a:lumOff val="35000"/>
                </a:schemeClr>
              </a:solidFill>
              <a:latin typeface="+mn-ea"/>
              <a:sym typeface="+mn-ea"/>
            </a:endParaRPr>
          </a:p>
        </p:txBody>
      </p:sp>
      <p:sp>
        <p:nvSpPr>
          <p:cNvPr id="104959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投资策略：分散投资，降低风险，保持理性，不盲目跟风</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8" name="标题"/>
          <p:cNvSpPr>
            <a:spLocks noGrp="1"/>
          </p:cNvSpPr>
          <p:nvPr>
            <p:ph type="title"/>
            <p:custDataLst>
              <p:tags r:id="rId1"/>
            </p:custDataLst>
          </p:nvPr>
        </p:nvSpPr>
        <p:spPr>
          <a:xfrm>
            <a:off x="990691" y="2308321"/>
            <a:ext cx="7841673" cy="1152000"/>
          </a:xfrm>
        </p:spPr>
        <p:txBody>
          <a:bodyPr>
            <a:normAutofit fontScale="99259"/>
          </a:bodyPr>
          <a:p>
            <a:r>
              <a:rPr altLang="en-US" dirty="0" lang="zh-CN"/>
              <a:t>2024年特殊装潢市场预测</a:t>
            </a:r>
            <a:endParaRPr altLang="en-US" dirty="0" lang="zh-CN"/>
          </a:p>
        </p:txBody>
      </p:sp>
      <p:sp>
        <p:nvSpPr>
          <p:cNvPr id="104963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4" name="标题 1"/>
          <p:cNvSpPr>
            <a:spLocks noGrp="1"/>
          </p:cNvSpPr>
          <p:nvPr>
            <p:ph type="title"/>
          </p:nvPr>
        </p:nvSpPr>
        <p:spPr/>
        <p:txBody>
          <a:bodyPr/>
          <a:p>
            <a:r>
              <a:rPr altLang="en-US" lang="zh-CN"/>
              <a:t>市场规模预测</a:t>
            </a:r>
            <a:endParaRPr altLang="en-US" lang="zh-CN"/>
          </a:p>
        </p:txBody>
      </p:sp>
      <p:sp>
        <p:nvSpPr>
          <p:cNvPr id="104966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2024年市场规模将达到1000亿元人民币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7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预计年复合增长率将超过10%</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7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特殊装潢市场将呈现多元化、个性化的发展趋势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8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未来几年内，特殊装潢市场将迎来更多的投资机会和市场份额</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行业趋势预测</a:t>
            </a:r>
            <a:endParaRPr altLang="en-US" lang="zh-CN"/>
          </a:p>
        </p:txBody>
      </p:sp>
      <p:sp>
        <p:nvSpPr>
          <p:cNvPr id="10497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市场规模持续扩大，增长速度加快</a:t>
            </a:r>
            <a:endParaRPr altLang="en-US" dirty="0" sz="2000" lang="zh-CN" spc="150">
              <a:solidFill>
                <a:schemeClr val="tx1">
                  <a:lumMod val="85000"/>
                  <a:lumOff val="15000"/>
                </a:schemeClr>
              </a:solidFill>
              <a:latin typeface="+mn-ea"/>
              <a:sym typeface="+mn-ea"/>
            </a:endParaRPr>
          </a:p>
        </p:txBody>
      </p:sp>
      <p:sp>
        <p:nvSpPr>
          <p:cNvPr id="10497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消费者需求多样化，个性化定制成为主流</a:t>
            </a:r>
            <a:endParaRPr altLang="en-US" dirty="0" sz="2000" lang="zh-CN" spc="150">
              <a:solidFill>
                <a:schemeClr val="tx1">
                  <a:lumMod val="85000"/>
                  <a:lumOff val="15000"/>
                </a:schemeClr>
              </a:solidFill>
              <a:latin typeface="+mn-ea"/>
              <a:sym typeface="+mn-ea"/>
            </a:endParaRPr>
          </a:p>
        </p:txBody>
      </p:sp>
      <p:sp>
        <p:nvSpPr>
          <p:cNvPr id="10497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技术创新推动行业升级，智能化、绿色化成为发展趋势</a:t>
            </a:r>
            <a:endParaRPr altLang="en-US" dirty="0" sz="2000" lang="zh-CN" spc="150">
              <a:solidFill>
                <a:schemeClr val="tx1">
                  <a:lumMod val="85000"/>
                  <a:lumOff val="15000"/>
                </a:schemeClr>
              </a:solidFill>
              <a:latin typeface="+mn-ea"/>
              <a:sym typeface="+mn-ea"/>
            </a:endParaRPr>
          </a:p>
        </p:txBody>
      </p:sp>
      <p:sp>
        <p:nvSpPr>
          <p:cNvPr id="10497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市场竞争加剧，品牌影响力成为关键因素</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企业竞争格局预测</a:t>
            </a:r>
            <a:endParaRPr altLang="en-US" lang="zh-CN"/>
          </a:p>
        </p:txBody>
      </p:sp>
      <p:sp>
        <p:nvSpPr>
          <p:cNvPr id="104978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市场份额：预测各大企业在特殊装潢市场的份额变化</a:t>
            </a:r>
            <a:endParaRPr altLang="en-US" dirty="0" sz="2000" lang="zh-CN" spc="150">
              <a:solidFill>
                <a:schemeClr val="tx1">
                  <a:lumMod val="75000"/>
                  <a:lumOff val="25000"/>
                </a:schemeClr>
              </a:solidFill>
              <a:latin typeface="+mn-ea"/>
              <a:sym typeface="+mn-ea"/>
            </a:endParaRPr>
          </a:p>
        </p:txBody>
      </p:sp>
      <p:sp>
        <p:nvSpPr>
          <p:cNvPr id="104978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竞争策略：分析各大企业的竞争策略及优劣势</a:t>
            </a:r>
            <a:endParaRPr altLang="en-US" dirty="0" sz="2000" lang="zh-CN" spc="150">
              <a:solidFill>
                <a:schemeClr val="tx1">
                  <a:lumMod val="75000"/>
                  <a:lumOff val="25000"/>
                </a:schemeClr>
              </a:solidFill>
              <a:latin typeface="+mn-ea"/>
              <a:sym typeface="+mn-ea"/>
            </a:endParaRPr>
          </a:p>
        </p:txBody>
      </p:sp>
      <p:sp>
        <p:nvSpPr>
          <p:cNvPr id="104979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新兴企业：关注新兴企业在特殊装潢市场的表现和潜力</a:t>
            </a:r>
            <a:endParaRPr altLang="en-US" dirty="0" sz="2000" lang="zh-CN" spc="150">
              <a:solidFill>
                <a:schemeClr val="tx1">
                  <a:lumMod val="75000"/>
                  <a:lumOff val="25000"/>
                </a:schemeClr>
              </a:solidFill>
              <a:latin typeface="+mn-ea"/>
              <a:sym typeface="+mn-ea"/>
            </a:endParaRPr>
          </a:p>
        </p:txBody>
      </p:sp>
      <p:sp>
        <p:nvSpPr>
          <p:cNvPr id="104979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行业趋势：探讨未来特殊装潢市场的行业趋势和发展方向</a:t>
            </a:r>
            <a:endParaRPr altLang="en-US" dirty="0" sz="2000" lang="zh-CN" spc="150">
              <a:solidFill>
                <a:schemeClr val="tx1">
                  <a:lumMod val="75000"/>
                  <a:lumOff val="25000"/>
                </a:schemeClr>
              </a:solidFill>
              <a:latin typeface="+mn-ea"/>
              <a:sym typeface="+mn-ea"/>
            </a:endParaRPr>
          </a:p>
        </p:txBody>
      </p:sp>
      <p:sp>
        <p:nvSpPr>
          <p:cNvPr id="104980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未来市场机会预测</a:t>
            </a:r>
            <a:endParaRPr altLang="en-US" lang="zh-CN"/>
          </a:p>
        </p:txBody>
      </p:sp>
      <p:sp>
        <p:nvSpPr>
          <p:cNvPr id="10498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预测内容：2024年特殊装潢市场规模将达到XX亿</a:t>
            </a:r>
            <a:endParaRPr altLang="en-US" dirty="0" sz="2000" lang="zh-CN" spc="150">
              <a:solidFill>
                <a:schemeClr val="tx1">
                  <a:lumMod val="75000"/>
                  <a:lumOff val="25000"/>
                </a:schemeClr>
              </a:solidFill>
              <a:latin typeface="+mn-ea"/>
              <a:sym typeface="+mn-ea"/>
            </a:endParaRPr>
          </a:p>
        </p:txBody>
      </p:sp>
      <p:sp>
        <p:nvSpPr>
          <p:cNvPr id="10498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预测依据：市场需求增长、技术进步、政策支持等因素</a:t>
            </a:r>
            <a:endParaRPr altLang="en-US" dirty="0" sz="2000" lang="zh-CN" spc="150">
              <a:solidFill>
                <a:schemeClr val="tx1">
                  <a:lumMod val="75000"/>
                  <a:lumOff val="25000"/>
                </a:schemeClr>
              </a:solidFill>
              <a:latin typeface="+mn-ea"/>
              <a:sym typeface="+mn-ea"/>
            </a:endParaRPr>
          </a:p>
        </p:txBody>
      </p:sp>
      <p:sp>
        <p:nvSpPr>
          <p:cNvPr id="10498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机会点：新技术的应用、个性化定制、绿色环保等方向</a:t>
            </a:r>
            <a:endParaRPr altLang="en-US" dirty="0" sz="2000" lang="zh-CN" spc="150">
              <a:solidFill>
                <a:schemeClr val="tx1">
                  <a:lumMod val="75000"/>
                  <a:lumOff val="25000"/>
                </a:schemeClr>
              </a:solidFill>
              <a:latin typeface="+mn-ea"/>
              <a:sym typeface="+mn-ea"/>
            </a:endParaRPr>
          </a:p>
        </p:txBody>
      </p:sp>
      <p:sp>
        <p:nvSpPr>
          <p:cNvPr id="10498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风险提示：市场竞争加剧、政策风险、技术风险等</a:t>
            </a:r>
            <a:endParaRPr altLang="en-US" dirty="0" sz="2000" lang="zh-CN" spc="150">
              <a:solidFill>
                <a:schemeClr val="tx1">
                  <a:lumMod val="75000"/>
                  <a:lumOff val="25000"/>
                </a:schemeClr>
              </a:solidFill>
              <a:latin typeface="+mn-ea"/>
              <a:sym typeface="+mn-ea"/>
            </a:endParaRPr>
          </a:p>
        </p:txBody>
      </p:sp>
      <p:sp>
        <p:nvSpPr>
          <p:cNvPr id="10498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6"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49898"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49900"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4*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4*l_h_i*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1,&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4*l_h_a*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4*l_h_i*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4*l_h_a*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4*l_h_i*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4*l_h_a*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4*l_h_i*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4*l_h_a*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l_i*1_1"/>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l_i*1_2"/>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2"/>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SLIDE_ID" val="custom20230997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1.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4.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296.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2024-01-03T12:48:22Z</dcterms:created>
  <dcterms:modified xsi:type="dcterms:W3CDTF">2024-01-03T12:48:22Z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7353d7d6b0394e40962c8d080ee1c5f3_21</vt:lpwstr>
  </property>
</Properties>
</file>