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3"/>
    <p:sldId id="257" r:id="rId4"/>
    <p:sldId id="284" r:id="rId5"/>
    <p:sldId id="275" r:id="rId6"/>
    <p:sldId id="259" r:id="rId7"/>
    <p:sldId id="271" r:id="rId8"/>
    <p:sldId id="273" r:id="rId9"/>
    <p:sldId id="258" r:id="rId10"/>
    <p:sldId id="269" r:id="rId11"/>
    <p:sldId id="288" r:id="rId12"/>
    <p:sldId id="277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D20"/>
    <a:srgbClr val="003300"/>
    <a:srgbClr val="E73A1C"/>
    <a:srgbClr val="00B050"/>
    <a:srgbClr val="00DE64"/>
    <a:srgbClr val="007A37"/>
    <a:srgbClr val="2FFF8D"/>
    <a:srgbClr val="00AC4E"/>
    <a:srgbClr val="00CC5C"/>
    <a:srgbClr val="D1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0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348" y="-27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4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explosion val="0"/>
          <c:dPt>
            <c:idx val="0"/>
            <c:bubble3D val="0"/>
          </c:dPt>
          <c:dPt>
            <c:idx val="1"/>
            <c:bubble3D val="0"/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explosion val="0"/>
          <c:dPt>
            <c:idx val="0"/>
            <c:bubble3D val="0"/>
          </c:dPt>
          <c:dPt>
            <c:idx val="1"/>
            <c:bubble3D val="0"/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44546A">
                  <a:lumMod val="75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43749" y="543840"/>
            <a:ext cx="3808933" cy="8250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rgbClr val="053D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053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504825" cy="11901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504825" y="543840"/>
            <a:ext cx="37006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843749" y="543840"/>
            <a:ext cx="3808933" cy="8250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421005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485775" cy="119017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85775" y="543840"/>
            <a:ext cx="371973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843749" y="543840"/>
            <a:ext cx="3808933" cy="8250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7421798" y="2425848"/>
            <a:ext cx="1758553" cy="1758553"/>
          </a:xfrm>
          <a:prstGeom prst="ellipse">
            <a:avLst/>
          </a:prstGeom>
          <a:solidFill>
            <a:srgbClr val="007A3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103970" y="3191897"/>
            <a:ext cx="1306286" cy="1306286"/>
          </a:xfrm>
          <a:prstGeom prst="ellipse">
            <a:avLst/>
          </a:prstGeom>
          <a:solidFill>
            <a:srgbClr val="007A3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167327" y="3330383"/>
            <a:ext cx="854018" cy="854018"/>
          </a:xfrm>
          <a:prstGeom prst="ellipse">
            <a:avLst/>
          </a:prstGeom>
          <a:solidFill>
            <a:srgbClr val="007A3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 flipH="1">
            <a:off x="2803231" y="2511771"/>
            <a:ext cx="1758553" cy="1758553"/>
          </a:xfrm>
          <a:prstGeom prst="ellipse">
            <a:avLst/>
          </a:prstGeom>
          <a:solidFill>
            <a:srgbClr val="007A3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 flipH="1">
            <a:off x="2573326" y="3277820"/>
            <a:ext cx="1306286" cy="1306286"/>
          </a:xfrm>
          <a:prstGeom prst="ellipse">
            <a:avLst/>
          </a:prstGeom>
          <a:solidFill>
            <a:srgbClr val="007A37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 flipH="1">
            <a:off x="1962237" y="3416306"/>
            <a:ext cx="854018" cy="854018"/>
          </a:xfrm>
          <a:prstGeom prst="ellipse">
            <a:avLst/>
          </a:prstGeom>
          <a:solidFill>
            <a:srgbClr val="007A3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9"/>
          <p:cNvGrpSpPr/>
          <p:nvPr userDrawn="1"/>
        </p:nvGrpSpPr>
        <p:grpSpPr>
          <a:xfrm>
            <a:off x="4143657" y="1469396"/>
            <a:ext cx="3671455" cy="3671455"/>
            <a:chOff x="2736273" y="748180"/>
            <a:chExt cx="3671455" cy="3671455"/>
          </a:xfrm>
        </p:grpSpPr>
        <p:sp>
          <p:nvSpPr>
            <p:cNvPr id="16" name="椭圆 15"/>
            <p:cNvSpPr/>
            <p:nvPr/>
          </p:nvSpPr>
          <p:spPr>
            <a:xfrm>
              <a:off x="2736273" y="748180"/>
              <a:ext cx="3671455" cy="3671455"/>
            </a:xfrm>
            <a:prstGeom prst="ellipse">
              <a:avLst/>
            </a:prstGeom>
            <a:solidFill>
              <a:srgbClr val="007A3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494148" y="1790555"/>
              <a:ext cx="1847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kumimoji="1" lang="en-US" altLang="zh-CN" sz="4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椭圆 20"/>
          <p:cNvSpPr/>
          <p:nvPr userDrawn="1"/>
        </p:nvSpPr>
        <p:spPr>
          <a:xfrm flipH="1">
            <a:off x="3840150" y="1160785"/>
            <a:ext cx="4258939" cy="4258939"/>
          </a:xfrm>
          <a:prstGeom prst="ellipse">
            <a:avLst/>
          </a:prstGeom>
          <a:solidFill>
            <a:srgbClr val="007A37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>
            <a:off x="8441104" y="3552384"/>
            <a:ext cx="632017" cy="632017"/>
          </a:xfrm>
          <a:prstGeom prst="ellipse">
            <a:avLst/>
          </a:prstGeom>
          <a:solidFill>
            <a:srgbClr val="007A3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>
            <a:off x="2910460" y="3614954"/>
            <a:ext cx="632017" cy="632017"/>
          </a:xfrm>
          <a:prstGeom prst="ellipse">
            <a:avLst/>
          </a:prstGeom>
          <a:solidFill>
            <a:srgbClr val="007A3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/>
        </p:nvSpPr>
        <p:spPr>
          <a:xfrm>
            <a:off x="9161230" y="948020"/>
            <a:ext cx="433105" cy="433105"/>
          </a:xfrm>
          <a:prstGeom prst="ellipse">
            <a:avLst/>
          </a:prstGeom>
          <a:solidFill>
            <a:srgbClr val="007A37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/>
        </p:nvSpPr>
        <p:spPr>
          <a:xfrm>
            <a:off x="1185619" y="4278092"/>
            <a:ext cx="436783" cy="436783"/>
          </a:xfrm>
          <a:prstGeom prst="ellipse">
            <a:avLst/>
          </a:prstGeom>
          <a:solidFill>
            <a:srgbClr val="007A37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rgbClr val="053D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image" Target="../media/image5.jpeg"/><Relationship Id="rId7" Type="http://schemas.openxmlformats.org/officeDocument/2006/relationships/image" Target="../media/image4.jpeg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2.jpe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94455" y="2829560"/>
            <a:ext cx="411416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600" b="1" dirty="0">
                <a:solidFill>
                  <a:schemeClr val="bg1"/>
                </a:solidFill>
              </a:rPr>
              <a:t>GLD800/5.5/B带式给煤机</a:t>
            </a:r>
            <a:endParaRPr kumimoji="1" lang="en-US" altLang="zh-CN" sz="36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21672" y="4419270"/>
            <a:ext cx="942975" cy="260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sz="1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17143" y="491307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b="1" dirty="0" smtClean="0">
                <a:solidFill>
                  <a:srgbClr val="053D20"/>
                </a:solidFill>
              </a:rPr>
              <a:t>内容文字</a:t>
            </a:r>
            <a:endParaRPr kumimoji="1" lang="zh-CN" altLang="en-US" sz="4800" b="1" dirty="0">
              <a:solidFill>
                <a:srgbClr val="053D20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1998345" y="2885440"/>
            <a:ext cx="3585210" cy="450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GLD800/5.5/B带式给煤机简介</a:t>
            </a:r>
            <a:endParaRPr lang="zh-CN" altLang="en-US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20520" y="4714875"/>
            <a:ext cx="3856990" cy="450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GLD800/5.5/B带式给煤机技术参数</a:t>
            </a:r>
            <a:endParaRPr lang="zh-CN" altLang="en-US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6313805" y="2885440"/>
            <a:ext cx="3915410" cy="450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GLD800/5.5/B带式给煤机主要特点</a:t>
            </a:r>
            <a:endParaRPr lang="zh-CN" altLang="en-US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6463030" y="4714875"/>
            <a:ext cx="4327525" cy="450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GLD800/5.5/B带式给煤机的试车与运转 </a:t>
            </a:r>
            <a:endParaRPr lang="zh-CN" altLang="en-US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线连接符 16"/>
          <p:cNvCxnSpPr/>
          <p:nvPr>
            <p:custDataLst>
              <p:tags r:id="rId5"/>
            </p:custDataLst>
          </p:nvPr>
        </p:nvCxnSpPr>
        <p:spPr>
          <a:xfrm>
            <a:off x="6062301" y="2343933"/>
            <a:ext cx="0" cy="3092574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5640" y="629285"/>
            <a:ext cx="3373120" cy="437515"/>
          </a:xfrm>
        </p:spPr>
        <p:txBody>
          <a:bodyPr>
            <a:normAutofit fontScale="90000"/>
          </a:bodyPr>
          <a:lstStyle/>
          <a:p>
            <a:r>
              <a:rPr lang="zh-CN" altLang="en-US" sz="22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</a:t>
            </a:r>
            <a:endParaRPr lang="zh-CN" altLang="en-US" sz="22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267250" y="2724737"/>
            <a:ext cx="0" cy="1594393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4675293" y="4371763"/>
            <a:ext cx="1514736" cy="666154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303734" y="2547065"/>
            <a:ext cx="1857699" cy="2479905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267585" y="2528520"/>
            <a:ext cx="1857699" cy="2479905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675293" y="5090190"/>
            <a:ext cx="3303969" cy="380269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309369" y="4375385"/>
            <a:ext cx="1619551" cy="712249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5573080" y="4734464"/>
            <a:ext cx="132588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00B050"/>
                </a:solidFill>
                <a:latin typeface="Century Gothic" panose="020B0502020202020204" pitchFamily="34" charset="0"/>
              </a:rPr>
              <a:t>带式给煤机</a:t>
            </a:r>
            <a:endParaRPr lang="zh-CN" altLang="en-US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027481" y="4072144"/>
            <a:ext cx="488440" cy="523220"/>
            <a:chOff x="5932231" y="4415044"/>
            <a:chExt cx="488440" cy="523220"/>
          </a:xfrm>
        </p:grpSpPr>
        <p:sp>
          <p:nvSpPr>
            <p:cNvPr id="26" name="椭圆 25"/>
            <p:cNvSpPr/>
            <p:nvPr/>
          </p:nvSpPr>
          <p:spPr>
            <a:xfrm>
              <a:off x="5932231" y="4435851"/>
              <a:ext cx="488440" cy="488440"/>
            </a:xfrm>
            <a:prstGeom prst="ellipse">
              <a:avLst/>
            </a:prstGeom>
            <a:solidFill>
              <a:srgbClr val="007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935187" y="4415044"/>
              <a:ext cx="4106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 smtClean="0">
                  <a:solidFill>
                    <a:srgbClr val="EAE7D4"/>
                  </a:solidFill>
                  <a:ea typeface="微软雅黑" panose="020B0503020204020204" pitchFamily="34" charset="-122"/>
                </a:rPr>
                <a:t>D</a:t>
              </a:r>
              <a:endParaRPr lang="zh-CN" altLang="en-US" sz="2800" b="1" dirty="0">
                <a:solidFill>
                  <a:srgbClr val="EAE7D4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8" name="图片 27" descr="带式给煤机 (2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2725" y="1026160"/>
            <a:ext cx="1957070" cy="1957070"/>
          </a:xfrm>
          <a:prstGeom prst="ellipse">
            <a:avLst/>
          </a:prstGeom>
        </p:spPr>
      </p:pic>
      <p:pic>
        <p:nvPicPr>
          <p:cNvPr id="29" name="图片 28" descr="带式给煤机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905" y="4595495"/>
            <a:ext cx="1779270" cy="1779270"/>
          </a:xfrm>
          <a:prstGeom prst="ellipse">
            <a:avLst/>
          </a:prstGeom>
        </p:spPr>
      </p:pic>
      <p:pic>
        <p:nvPicPr>
          <p:cNvPr id="30" name="图片 29" descr="带式给煤机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810" y="4371975"/>
            <a:ext cx="1612265" cy="1612265"/>
          </a:xfrm>
          <a:prstGeom prst="ellipse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00100" y="543560"/>
            <a:ext cx="37477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GLD800/5.5/B带式给煤机简介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51866" y="2563202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6" name="矩形 15"/>
          <p:cNvSpPr/>
          <p:nvPr/>
        </p:nvSpPr>
        <p:spPr>
          <a:xfrm>
            <a:off x="2094865" y="3246755"/>
            <a:ext cx="8119745" cy="1913890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GLD800/5.5/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式给煤机是针对大型高产矿井生产系统流量大、现行给料机已不能满足煤矿生产要求而研制的新型给煤设备。该产品是在K型往复式给料机的基础上，将往复式运动机构改为输送带式机构，从而将给料运动由滑动摩擦变为滚动摩擦。摩擦系数大为降低，肆零零捌捌陆零伍叁柒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使得电力消耗也显著降低。给料方式由间断给料变为连续给料，且给料量动态连续可变，使给料系统更能满足效率高、节能、环保的要求。</a:t>
            </a:r>
            <a:endParaRPr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00100" y="708660"/>
            <a:ext cx="32340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6" name="图表 25"/>
          <p:cNvGraphicFramePr/>
          <p:nvPr>
            <p:custDataLst>
              <p:tags r:id="rId4"/>
            </p:custDataLst>
          </p:nvPr>
        </p:nvGraphicFramePr>
        <p:xfrm>
          <a:off x="448310" y="2017395"/>
          <a:ext cx="4580255" cy="312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9" name="图表 28"/>
          <p:cNvGraphicFramePr/>
          <p:nvPr>
            <p:custDataLst>
              <p:tags r:id="rId5"/>
            </p:custDataLst>
          </p:nvPr>
        </p:nvGraphicFramePr>
        <p:xfrm>
          <a:off x="3560445" y="2021840"/>
          <a:ext cx="4580255" cy="312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图表 31"/>
          <p:cNvGraphicFramePr/>
          <p:nvPr>
            <p:custDataLst>
              <p:tags r:id="rId6"/>
            </p:custDataLst>
          </p:nvPr>
        </p:nvGraphicFramePr>
        <p:xfrm>
          <a:off x="6889750" y="2038350"/>
          <a:ext cx="4580255" cy="312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图片 1" descr="带式给煤机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3870" y="2533015"/>
            <a:ext cx="2157730" cy="2157730"/>
          </a:xfrm>
          <a:prstGeom prst="ellipse">
            <a:avLst/>
          </a:prstGeom>
        </p:spPr>
      </p:pic>
      <p:pic>
        <p:nvPicPr>
          <p:cNvPr id="3" name="图片 2" descr="带式给煤机 (18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1550" y="2504440"/>
            <a:ext cx="2157730" cy="2157730"/>
          </a:xfrm>
          <a:prstGeom prst="ellipse">
            <a:avLst/>
          </a:prstGeom>
        </p:spPr>
      </p:pic>
      <p:pic>
        <p:nvPicPr>
          <p:cNvPr id="4" name="图片 3" descr="带式给煤机 (21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9890" y="2513965"/>
            <a:ext cx="2157730" cy="2157730"/>
          </a:xfrm>
          <a:prstGeom prst="ellipse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17220" y="543560"/>
            <a:ext cx="419862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GLD800/5.5/B带式给煤机技术参数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1765884" y="2195675"/>
            <a:ext cx="2154957" cy="424961"/>
          </a:xfrm>
          <a:prstGeom prst="chevron">
            <a:avLst/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4020142" y="2195675"/>
            <a:ext cx="2154957" cy="424961"/>
          </a:xfrm>
          <a:prstGeom prst="chevron">
            <a:avLst/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6274401" y="2195675"/>
            <a:ext cx="2154957" cy="424961"/>
          </a:xfrm>
          <a:prstGeom prst="chevron">
            <a:avLst/>
          </a:prstGeom>
          <a:solidFill>
            <a:srgbClr val="00AC4E"/>
          </a:solidFill>
          <a:ln>
            <a:solidFill>
              <a:srgbClr val="00A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8528659" y="2195675"/>
            <a:ext cx="2154957" cy="424961"/>
          </a:xfrm>
          <a:prstGeom prst="chevron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59658" y="16724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2FFF8D"/>
                </a:solidFill>
              </a:rPr>
              <a:t>1</a:t>
            </a:r>
            <a:endParaRPr lang="zh-CN" altLang="en-US" sz="2800" b="1" dirty="0">
              <a:solidFill>
                <a:srgbClr val="2FFF8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13918" y="16724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DE64"/>
                </a:solidFill>
              </a:rPr>
              <a:t>2</a:t>
            </a:r>
            <a:endParaRPr lang="zh-CN" altLang="en-US" sz="2800" b="1" dirty="0">
              <a:solidFill>
                <a:srgbClr val="00DE64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8176" y="16724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AC4E"/>
                </a:solidFill>
              </a:rPr>
              <a:t>3</a:t>
            </a:r>
            <a:endParaRPr lang="zh-CN" altLang="en-US" sz="2800" b="1" dirty="0">
              <a:solidFill>
                <a:srgbClr val="00AC4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422434" y="16724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A37"/>
                </a:solidFill>
              </a:rPr>
              <a:t>4</a:t>
            </a:r>
            <a:endParaRPr lang="zh-CN" altLang="en-US" sz="2800" b="1" dirty="0">
              <a:solidFill>
                <a:srgbClr val="007A37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80440" y="4775835"/>
            <a:ext cx="28632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规格型号GLD800/5.5/B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功率kw5.5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7191" y="4775593"/>
            <a:ext cx="200085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电压v380～660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适应环境 防爆型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51450" y="4775593"/>
            <a:ext cx="200085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zui大给料量t/h800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zui大带速m/s0.75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94370" y="4775835"/>
            <a:ext cx="27190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外形尺寸mm 3280x1420x1718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重量kg3500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2412418" y="3845227"/>
            <a:ext cx="861887" cy="861887"/>
          </a:xfrm>
          <a:prstGeom prst="ellipse">
            <a:avLst/>
          </a:prstGeom>
          <a:noFill/>
          <a:ln w="38100">
            <a:solidFill>
              <a:srgbClr val="2FF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666676" y="3845227"/>
            <a:ext cx="861887" cy="861887"/>
          </a:xfrm>
          <a:prstGeom prst="ellipse">
            <a:avLst/>
          </a:prstGeom>
          <a:noFill/>
          <a:ln w="38100">
            <a:solidFill>
              <a:srgbClr val="00DE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6920934" y="3845227"/>
            <a:ext cx="861887" cy="861887"/>
          </a:xfrm>
          <a:prstGeom prst="ellipse">
            <a:avLst/>
          </a:prstGeom>
          <a:noFill/>
          <a:ln w="38100">
            <a:solidFill>
              <a:srgbClr val="00A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9175192" y="3845227"/>
            <a:ext cx="861887" cy="861887"/>
          </a:xfrm>
          <a:prstGeom prst="ellipse">
            <a:avLst/>
          </a:prstGeom>
          <a:noFill/>
          <a:ln w="38100">
            <a:solidFill>
              <a:srgbClr val="007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cxnSp>
        <p:nvCxnSpPr>
          <p:cNvPr id="23" name="直接箭头连接符 19"/>
          <p:cNvCxnSpPr>
            <a:endCxn id="19" idx="0"/>
          </p:cNvCxnSpPr>
          <p:nvPr/>
        </p:nvCxnSpPr>
        <p:spPr>
          <a:xfrm>
            <a:off x="2843361" y="2489200"/>
            <a:ext cx="1" cy="1356027"/>
          </a:xfrm>
          <a:prstGeom prst="straightConnector1">
            <a:avLst/>
          </a:prstGeom>
          <a:ln w="28575">
            <a:solidFill>
              <a:srgbClr val="2FFF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0"/>
          <p:cNvCxnSpPr>
            <a:endCxn id="20" idx="0"/>
          </p:cNvCxnSpPr>
          <p:nvPr/>
        </p:nvCxnSpPr>
        <p:spPr>
          <a:xfrm>
            <a:off x="5097620" y="2489200"/>
            <a:ext cx="0" cy="1356027"/>
          </a:xfrm>
          <a:prstGeom prst="straightConnector1">
            <a:avLst/>
          </a:prstGeom>
          <a:ln w="28575">
            <a:solidFill>
              <a:srgbClr val="00DE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3"/>
          <p:cNvCxnSpPr>
            <a:endCxn id="21" idx="0"/>
          </p:cNvCxnSpPr>
          <p:nvPr/>
        </p:nvCxnSpPr>
        <p:spPr>
          <a:xfrm>
            <a:off x="7351878" y="2489200"/>
            <a:ext cx="0" cy="1356027"/>
          </a:xfrm>
          <a:prstGeom prst="straightConnector1">
            <a:avLst/>
          </a:prstGeom>
          <a:ln w="28575">
            <a:solidFill>
              <a:srgbClr val="00AC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6"/>
          <p:cNvCxnSpPr>
            <a:endCxn id="22" idx="0"/>
          </p:cNvCxnSpPr>
          <p:nvPr/>
        </p:nvCxnSpPr>
        <p:spPr>
          <a:xfrm>
            <a:off x="9606135" y="2489200"/>
            <a:ext cx="1" cy="1356027"/>
          </a:xfrm>
          <a:prstGeom prst="straightConnector1">
            <a:avLst/>
          </a:prstGeom>
          <a:ln w="28575">
            <a:solidFill>
              <a:srgbClr val="007A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100"/>
          <p:cNvSpPr>
            <a:spLocks noEditPoints="1"/>
          </p:cNvSpPr>
          <p:nvPr/>
        </p:nvSpPr>
        <p:spPr bwMode="auto">
          <a:xfrm>
            <a:off x="2638693" y="3972386"/>
            <a:ext cx="409336" cy="625432"/>
          </a:xfrm>
          <a:custGeom>
            <a:avLst/>
            <a:gdLst/>
            <a:ahLst/>
            <a:cxnLst>
              <a:cxn ang="0">
                <a:pos x="370" y="362"/>
              </a:cxn>
              <a:cxn ang="0">
                <a:pos x="240" y="406"/>
              </a:cxn>
              <a:cxn ang="0">
                <a:pos x="246" y="350"/>
              </a:cxn>
              <a:cxn ang="0">
                <a:pos x="244" y="330"/>
              </a:cxn>
              <a:cxn ang="0">
                <a:pos x="230" y="266"/>
              </a:cxn>
              <a:cxn ang="0">
                <a:pos x="230" y="210"/>
              </a:cxn>
              <a:cxn ang="0">
                <a:pos x="244" y="164"/>
              </a:cxn>
              <a:cxn ang="0">
                <a:pos x="264" y="134"/>
              </a:cxn>
              <a:cxn ang="0">
                <a:pos x="302" y="114"/>
              </a:cxn>
              <a:cxn ang="0">
                <a:pos x="332" y="114"/>
              </a:cxn>
              <a:cxn ang="0">
                <a:pos x="362" y="130"/>
              </a:cxn>
              <a:cxn ang="0">
                <a:pos x="382" y="160"/>
              </a:cxn>
              <a:cxn ang="0">
                <a:pos x="392" y="198"/>
              </a:cxn>
              <a:cxn ang="0">
                <a:pos x="390" y="294"/>
              </a:cxn>
              <a:cxn ang="0">
                <a:pos x="204" y="508"/>
              </a:cxn>
              <a:cxn ang="0">
                <a:pos x="196" y="536"/>
              </a:cxn>
              <a:cxn ang="0">
                <a:pos x="198" y="564"/>
              </a:cxn>
              <a:cxn ang="0">
                <a:pos x="212" y="588"/>
              </a:cxn>
              <a:cxn ang="0">
                <a:pos x="236" y="598"/>
              </a:cxn>
              <a:cxn ang="0">
                <a:pos x="262" y="602"/>
              </a:cxn>
              <a:cxn ang="0">
                <a:pos x="290" y="588"/>
              </a:cxn>
              <a:cxn ang="0">
                <a:pos x="304" y="572"/>
              </a:cxn>
              <a:cxn ang="0">
                <a:pos x="326" y="494"/>
              </a:cxn>
              <a:cxn ang="0">
                <a:pos x="224" y="454"/>
              </a:cxn>
              <a:cxn ang="0">
                <a:pos x="8" y="212"/>
              </a:cxn>
              <a:cxn ang="0">
                <a:pos x="22" y="274"/>
              </a:cxn>
              <a:cxn ang="0">
                <a:pos x="138" y="298"/>
              </a:cxn>
              <a:cxn ang="0">
                <a:pos x="140" y="234"/>
              </a:cxn>
              <a:cxn ang="0">
                <a:pos x="150" y="206"/>
              </a:cxn>
              <a:cxn ang="0">
                <a:pos x="168" y="136"/>
              </a:cxn>
              <a:cxn ang="0">
                <a:pos x="170" y="94"/>
              </a:cxn>
              <a:cxn ang="0">
                <a:pos x="150" y="34"/>
              </a:cxn>
              <a:cxn ang="0">
                <a:pos x="140" y="22"/>
              </a:cxn>
              <a:cxn ang="0">
                <a:pos x="92" y="0"/>
              </a:cxn>
              <a:cxn ang="0">
                <a:pos x="70" y="2"/>
              </a:cxn>
              <a:cxn ang="0">
                <a:pos x="48" y="12"/>
              </a:cxn>
              <a:cxn ang="0">
                <a:pos x="18" y="56"/>
              </a:cxn>
              <a:cxn ang="0">
                <a:pos x="4" y="112"/>
              </a:cxn>
              <a:cxn ang="0">
                <a:pos x="8" y="212"/>
              </a:cxn>
              <a:cxn ang="0">
                <a:pos x="42" y="366"/>
              </a:cxn>
              <a:cxn ang="0">
                <a:pos x="44" y="408"/>
              </a:cxn>
              <a:cxn ang="0">
                <a:pos x="60" y="468"/>
              </a:cxn>
              <a:cxn ang="0">
                <a:pos x="74" y="482"/>
              </a:cxn>
              <a:cxn ang="0">
                <a:pos x="94" y="492"/>
              </a:cxn>
              <a:cxn ang="0">
                <a:pos x="132" y="488"/>
              </a:cxn>
              <a:cxn ang="0">
                <a:pos x="152" y="478"/>
              </a:cxn>
              <a:cxn ang="0">
                <a:pos x="162" y="462"/>
              </a:cxn>
              <a:cxn ang="0">
                <a:pos x="164" y="418"/>
              </a:cxn>
              <a:cxn ang="0">
                <a:pos x="148" y="350"/>
              </a:cxn>
            </a:cxnLst>
            <a:rect l="0" t="0" r="r" b="b"/>
            <a:pathLst>
              <a:path w="394" h="602">
                <a:moveTo>
                  <a:pt x="380" y="334"/>
                </a:moveTo>
                <a:lnTo>
                  <a:pt x="380" y="334"/>
                </a:lnTo>
                <a:lnTo>
                  <a:pt x="370" y="362"/>
                </a:lnTo>
                <a:lnTo>
                  <a:pt x="358" y="394"/>
                </a:lnTo>
                <a:lnTo>
                  <a:pt x="340" y="430"/>
                </a:lnTo>
                <a:lnTo>
                  <a:pt x="240" y="406"/>
                </a:lnTo>
                <a:lnTo>
                  <a:pt x="240" y="406"/>
                </a:lnTo>
                <a:lnTo>
                  <a:pt x="244" y="376"/>
                </a:lnTo>
                <a:lnTo>
                  <a:pt x="246" y="350"/>
                </a:lnTo>
                <a:lnTo>
                  <a:pt x="244" y="340"/>
                </a:lnTo>
                <a:lnTo>
                  <a:pt x="244" y="330"/>
                </a:lnTo>
                <a:lnTo>
                  <a:pt x="244" y="330"/>
                </a:lnTo>
                <a:lnTo>
                  <a:pt x="238" y="312"/>
                </a:lnTo>
                <a:lnTo>
                  <a:pt x="234" y="290"/>
                </a:lnTo>
                <a:lnTo>
                  <a:pt x="230" y="266"/>
                </a:lnTo>
                <a:lnTo>
                  <a:pt x="228" y="240"/>
                </a:lnTo>
                <a:lnTo>
                  <a:pt x="228" y="240"/>
                </a:lnTo>
                <a:lnTo>
                  <a:pt x="230" y="210"/>
                </a:lnTo>
                <a:lnTo>
                  <a:pt x="232" y="198"/>
                </a:lnTo>
                <a:lnTo>
                  <a:pt x="236" y="186"/>
                </a:lnTo>
                <a:lnTo>
                  <a:pt x="244" y="164"/>
                </a:lnTo>
                <a:lnTo>
                  <a:pt x="258" y="142"/>
                </a:lnTo>
                <a:lnTo>
                  <a:pt x="258" y="142"/>
                </a:lnTo>
                <a:lnTo>
                  <a:pt x="264" y="134"/>
                </a:lnTo>
                <a:lnTo>
                  <a:pt x="270" y="130"/>
                </a:lnTo>
                <a:lnTo>
                  <a:pt x="284" y="120"/>
                </a:lnTo>
                <a:lnTo>
                  <a:pt x="302" y="114"/>
                </a:lnTo>
                <a:lnTo>
                  <a:pt x="320" y="114"/>
                </a:lnTo>
                <a:lnTo>
                  <a:pt x="320" y="114"/>
                </a:lnTo>
                <a:lnTo>
                  <a:pt x="332" y="114"/>
                </a:lnTo>
                <a:lnTo>
                  <a:pt x="342" y="118"/>
                </a:lnTo>
                <a:lnTo>
                  <a:pt x="352" y="122"/>
                </a:lnTo>
                <a:lnTo>
                  <a:pt x="362" y="130"/>
                </a:lnTo>
                <a:lnTo>
                  <a:pt x="362" y="130"/>
                </a:lnTo>
                <a:lnTo>
                  <a:pt x="372" y="144"/>
                </a:lnTo>
                <a:lnTo>
                  <a:pt x="382" y="160"/>
                </a:lnTo>
                <a:lnTo>
                  <a:pt x="388" y="178"/>
                </a:lnTo>
                <a:lnTo>
                  <a:pt x="392" y="198"/>
                </a:lnTo>
                <a:lnTo>
                  <a:pt x="392" y="198"/>
                </a:lnTo>
                <a:lnTo>
                  <a:pt x="394" y="234"/>
                </a:lnTo>
                <a:lnTo>
                  <a:pt x="394" y="264"/>
                </a:lnTo>
                <a:lnTo>
                  <a:pt x="390" y="294"/>
                </a:lnTo>
                <a:lnTo>
                  <a:pt x="380" y="334"/>
                </a:lnTo>
                <a:lnTo>
                  <a:pt x="380" y="334"/>
                </a:lnTo>
                <a:close/>
                <a:moveTo>
                  <a:pt x="204" y="508"/>
                </a:moveTo>
                <a:lnTo>
                  <a:pt x="204" y="508"/>
                </a:lnTo>
                <a:lnTo>
                  <a:pt x="200" y="522"/>
                </a:lnTo>
                <a:lnTo>
                  <a:pt x="196" y="536"/>
                </a:lnTo>
                <a:lnTo>
                  <a:pt x="196" y="550"/>
                </a:lnTo>
                <a:lnTo>
                  <a:pt x="198" y="564"/>
                </a:lnTo>
                <a:lnTo>
                  <a:pt x="198" y="564"/>
                </a:lnTo>
                <a:lnTo>
                  <a:pt x="200" y="572"/>
                </a:lnTo>
                <a:lnTo>
                  <a:pt x="206" y="580"/>
                </a:lnTo>
                <a:lnTo>
                  <a:pt x="212" y="588"/>
                </a:lnTo>
                <a:lnTo>
                  <a:pt x="224" y="594"/>
                </a:lnTo>
                <a:lnTo>
                  <a:pt x="224" y="594"/>
                </a:lnTo>
                <a:lnTo>
                  <a:pt x="236" y="598"/>
                </a:lnTo>
                <a:lnTo>
                  <a:pt x="248" y="600"/>
                </a:lnTo>
                <a:lnTo>
                  <a:pt x="262" y="602"/>
                </a:lnTo>
                <a:lnTo>
                  <a:pt x="262" y="602"/>
                </a:lnTo>
                <a:lnTo>
                  <a:pt x="272" y="598"/>
                </a:lnTo>
                <a:lnTo>
                  <a:pt x="282" y="594"/>
                </a:lnTo>
                <a:lnTo>
                  <a:pt x="290" y="588"/>
                </a:lnTo>
                <a:lnTo>
                  <a:pt x="298" y="582"/>
                </a:lnTo>
                <a:lnTo>
                  <a:pt x="298" y="582"/>
                </a:lnTo>
                <a:lnTo>
                  <a:pt x="304" y="572"/>
                </a:lnTo>
                <a:lnTo>
                  <a:pt x="310" y="558"/>
                </a:lnTo>
                <a:lnTo>
                  <a:pt x="320" y="524"/>
                </a:lnTo>
                <a:lnTo>
                  <a:pt x="326" y="494"/>
                </a:lnTo>
                <a:lnTo>
                  <a:pt x="328" y="482"/>
                </a:lnTo>
                <a:lnTo>
                  <a:pt x="224" y="454"/>
                </a:lnTo>
                <a:lnTo>
                  <a:pt x="224" y="454"/>
                </a:lnTo>
                <a:lnTo>
                  <a:pt x="204" y="508"/>
                </a:lnTo>
                <a:lnTo>
                  <a:pt x="204" y="508"/>
                </a:lnTo>
                <a:close/>
                <a:moveTo>
                  <a:pt x="8" y="212"/>
                </a:moveTo>
                <a:lnTo>
                  <a:pt x="8" y="212"/>
                </a:lnTo>
                <a:lnTo>
                  <a:pt x="14" y="240"/>
                </a:lnTo>
                <a:lnTo>
                  <a:pt x="22" y="274"/>
                </a:lnTo>
                <a:lnTo>
                  <a:pt x="36" y="312"/>
                </a:lnTo>
                <a:lnTo>
                  <a:pt x="138" y="298"/>
                </a:lnTo>
                <a:lnTo>
                  <a:pt x="138" y="298"/>
                </a:lnTo>
                <a:lnTo>
                  <a:pt x="138" y="270"/>
                </a:lnTo>
                <a:lnTo>
                  <a:pt x="138" y="244"/>
                </a:lnTo>
                <a:lnTo>
                  <a:pt x="140" y="234"/>
                </a:lnTo>
                <a:lnTo>
                  <a:pt x="144" y="224"/>
                </a:lnTo>
                <a:lnTo>
                  <a:pt x="144" y="224"/>
                </a:lnTo>
                <a:lnTo>
                  <a:pt x="150" y="206"/>
                </a:lnTo>
                <a:lnTo>
                  <a:pt x="158" y="186"/>
                </a:lnTo>
                <a:lnTo>
                  <a:pt x="164" y="162"/>
                </a:lnTo>
                <a:lnTo>
                  <a:pt x="168" y="136"/>
                </a:lnTo>
                <a:lnTo>
                  <a:pt x="168" y="136"/>
                </a:lnTo>
                <a:lnTo>
                  <a:pt x="170" y="106"/>
                </a:lnTo>
                <a:lnTo>
                  <a:pt x="170" y="94"/>
                </a:lnTo>
                <a:lnTo>
                  <a:pt x="168" y="82"/>
                </a:lnTo>
                <a:lnTo>
                  <a:pt x="160" y="60"/>
                </a:lnTo>
                <a:lnTo>
                  <a:pt x="150" y="34"/>
                </a:lnTo>
                <a:lnTo>
                  <a:pt x="150" y="34"/>
                </a:lnTo>
                <a:lnTo>
                  <a:pt x="146" y="28"/>
                </a:lnTo>
                <a:lnTo>
                  <a:pt x="140" y="22"/>
                </a:lnTo>
                <a:lnTo>
                  <a:pt x="126" y="10"/>
                </a:lnTo>
                <a:lnTo>
                  <a:pt x="110" y="4"/>
                </a:lnTo>
                <a:lnTo>
                  <a:pt x="92" y="0"/>
                </a:lnTo>
                <a:lnTo>
                  <a:pt x="92" y="0"/>
                </a:lnTo>
                <a:lnTo>
                  <a:pt x="80" y="0"/>
                </a:lnTo>
                <a:lnTo>
                  <a:pt x="70" y="2"/>
                </a:lnTo>
                <a:lnTo>
                  <a:pt x="58" y="6"/>
                </a:lnTo>
                <a:lnTo>
                  <a:pt x="48" y="12"/>
                </a:lnTo>
                <a:lnTo>
                  <a:pt x="48" y="12"/>
                </a:lnTo>
                <a:lnTo>
                  <a:pt x="36" y="24"/>
                </a:lnTo>
                <a:lnTo>
                  <a:pt x="26" y="38"/>
                </a:lnTo>
                <a:lnTo>
                  <a:pt x="18" y="56"/>
                </a:lnTo>
                <a:lnTo>
                  <a:pt x="12" y="76"/>
                </a:lnTo>
                <a:lnTo>
                  <a:pt x="12" y="76"/>
                </a:lnTo>
                <a:lnTo>
                  <a:pt x="4" y="112"/>
                </a:lnTo>
                <a:lnTo>
                  <a:pt x="0" y="142"/>
                </a:lnTo>
                <a:lnTo>
                  <a:pt x="2" y="172"/>
                </a:lnTo>
                <a:lnTo>
                  <a:pt x="8" y="212"/>
                </a:lnTo>
                <a:lnTo>
                  <a:pt x="8" y="212"/>
                </a:lnTo>
                <a:close/>
                <a:moveTo>
                  <a:pt x="148" y="350"/>
                </a:moveTo>
                <a:lnTo>
                  <a:pt x="42" y="366"/>
                </a:lnTo>
                <a:lnTo>
                  <a:pt x="42" y="366"/>
                </a:lnTo>
                <a:lnTo>
                  <a:pt x="42" y="378"/>
                </a:lnTo>
                <a:lnTo>
                  <a:pt x="44" y="408"/>
                </a:lnTo>
                <a:lnTo>
                  <a:pt x="50" y="442"/>
                </a:lnTo>
                <a:lnTo>
                  <a:pt x="54" y="456"/>
                </a:lnTo>
                <a:lnTo>
                  <a:pt x="60" y="468"/>
                </a:lnTo>
                <a:lnTo>
                  <a:pt x="60" y="468"/>
                </a:lnTo>
                <a:lnTo>
                  <a:pt x="66" y="476"/>
                </a:lnTo>
                <a:lnTo>
                  <a:pt x="74" y="482"/>
                </a:lnTo>
                <a:lnTo>
                  <a:pt x="82" y="488"/>
                </a:lnTo>
                <a:lnTo>
                  <a:pt x="94" y="492"/>
                </a:lnTo>
                <a:lnTo>
                  <a:pt x="94" y="492"/>
                </a:lnTo>
                <a:lnTo>
                  <a:pt x="106" y="492"/>
                </a:lnTo>
                <a:lnTo>
                  <a:pt x="118" y="492"/>
                </a:lnTo>
                <a:lnTo>
                  <a:pt x="132" y="488"/>
                </a:lnTo>
                <a:lnTo>
                  <a:pt x="132" y="488"/>
                </a:lnTo>
                <a:lnTo>
                  <a:pt x="144" y="484"/>
                </a:lnTo>
                <a:lnTo>
                  <a:pt x="152" y="478"/>
                </a:lnTo>
                <a:lnTo>
                  <a:pt x="158" y="470"/>
                </a:lnTo>
                <a:lnTo>
                  <a:pt x="162" y="462"/>
                </a:lnTo>
                <a:lnTo>
                  <a:pt x="162" y="462"/>
                </a:lnTo>
                <a:lnTo>
                  <a:pt x="164" y="446"/>
                </a:lnTo>
                <a:lnTo>
                  <a:pt x="166" y="432"/>
                </a:lnTo>
                <a:lnTo>
                  <a:pt x="164" y="418"/>
                </a:lnTo>
                <a:lnTo>
                  <a:pt x="162" y="404"/>
                </a:lnTo>
                <a:lnTo>
                  <a:pt x="162" y="404"/>
                </a:lnTo>
                <a:lnTo>
                  <a:pt x="148" y="350"/>
                </a:lnTo>
                <a:lnTo>
                  <a:pt x="148" y="350"/>
                </a:lnTo>
                <a:close/>
              </a:path>
            </a:pathLst>
          </a:custGeom>
          <a:solidFill>
            <a:srgbClr val="2FFF8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1" name="组 1"/>
          <p:cNvGrpSpPr/>
          <p:nvPr/>
        </p:nvGrpSpPr>
        <p:grpSpPr>
          <a:xfrm>
            <a:off x="4767435" y="3978736"/>
            <a:ext cx="673067" cy="539881"/>
            <a:chOff x="301625" y="1724025"/>
            <a:chExt cx="898525" cy="720725"/>
          </a:xfrm>
          <a:solidFill>
            <a:srgbClr val="00DE64"/>
          </a:solidFill>
        </p:grpSpPr>
        <p:sp>
          <p:nvSpPr>
            <p:cNvPr id="42" name="Freeform 92"/>
            <p:cNvSpPr/>
            <p:nvPr/>
          </p:nvSpPr>
          <p:spPr bwMode="auto">
            <a:xfrm>
              <a:off x="927100" y="1743075"/>
              <a:ext cx="200025" cy="2000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4"/>
                </a:cxn>
                <a:cxn ang="0">
                  <a:pos x="98" y="10"/>
                </a:cxn>
                <a:cxn ang="0">
                  <a:pos x="108" y="18"/>
                </a:cxn>
                <a:cxn ang="0">
                  <a:pos x="116" y="28"/>
                </a:cxn>
                <a:cxn ang="0">
                  <a:pos x="120" y="38"/>
                </a:cxn>
                <a:cxn ang="0">
                  <a:pos x="124" y="50"/>
                </a:cxn>
                <a:cxn ang="0">
                  <a:pos x="126" y="62"/>
                </a:cxn>
                <a:cxn ang="0">
                  <a:pos x="126" y="62"/>
                </a:cxn>
                <a:cxn ang="0">
                  <a:pos x="124" y="76"/>
                </a:cxn>
                <a:cxn ang="0">
                  <a:pos x="120" y="86"/>
                </a:cxn>
                <a:cxn ang="0">
                  <a:pos x="116" y="98"/>
                </a:cxn>
                <a:cxn ang="0">
                  <a:pos x="108" y="106"/>
                </a:cxn>
                <a:cxn ang="0">
                  <a:pos x="98" y="114"/>
                </a:cxn>
                <a:cxn ang="0">
                  <a:pos x="88" y="120"/>
                </a:cxn>
                <a:cxn ang="0">
                  <a:pos x="76" y="124"/>
                </a:cxn>
                <a:cxn ang="0">
                  <a:pos x="64" y="126"/>
                </a:cxn>
                <a:cxn ang="0">
                  <a:pos x="64" y="126"/>
                </a:cxn>
                <a:cxn ang="0">
                  <a:pos x="50" y="124"/>
                </a:cxn>
                <a:cxn ang="0">
                  <a:pos x="38" y="120"/>
                </a:cxn>
                <a:cxn ang="0">
                  <a:pos x="28" y="114"/>
                </a:cxn>
                <a:cxn ang="0">
                  <a:pos x="18" y="106"/>
                </a:cxn>
                <a:cxn ang="0">
                  <a:pos x="12" y="98"/>
                </a:cxn>
                <a:cxn ang="0">
                  <a:pos x="6" y="86"/>
                </a:cxn>
                <a:cxn ang="0">
                  <a:pos x="2" y="7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6" y="3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8" y="10"/>
                </a:cxn>
                <a:cxn ang="0">
                  <a:pos x="38" y="4"/>
                </a:cxn>
                <a:cxn ang="0">
                  <a:pos x="50" y="2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26" h="126">
                  <a:moveTo>
                    <a:pt x="64" y="0"/>
                  </a:moveTo>
                  <a:lnTo>
                    <a:pt x="64" y="0"/>
                  </a:lnTo>
                  <a:lnTo>
                    <a:pt x="76" y="2"/>
                  </a:lnTo>
                  <a:lnTo>
                    <a:pt x="88" y="4"/>
                  </a:lnTo>
                  <a:lnTo>
                    <a:pt x="98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0" y="38"/>
                  </a:lnTo>
                  <a:lnTo>
                    <a:pt x="124" y="50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4" y="76"/>
                  </a:lnTo>
                  <a:lnTo>
                    <a:pt x="120" y="86"/>
                  </a:lnTo>
                  <a:lnTo>
                    <a:pt x="116" y="98"/>
                  </a:lnTo>
                  <a:lnTo>
                    <a:pt x="108" y="106"/>
                  </a:lnTo>
                  <a:lnTo>
                    <a:pt x="98" y="114"/>
                  </a:lnTo>
                  <a:lnTo>
                    <a:pt x="88" y="120"/>
                  </a:lnTo>
                  <a:lnTo>
                    <a:pt x="76" y="124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50" y="124"/>
                  </a:lnTo>
                  <a:lnTo>
                    <a:pt x="38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2" y="98"/>
                  </a:lnTo>
                  <a:lnTo>
                    <a:pt x="6" y="86"/>
                  </a:lnTo>
                  <a:lnTo>
                    <a:pt x="2" y="7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50" y="2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93"/>
            <p:cNvSpPr/>
            <p:nvPr/>
          </p:nvSpPr>
          <p:spPr bwMode="auto">
            <a:xfrm>
              <a:off x="365125" y="1825625"/>
              <a:ext cx="165100" cy="1651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62" y="0"/>
                </a:cxn>
                <a:cxn ang="0">
                  <a:pos x="72" y="4"/>
                </a:cxn>
                <a:cxn ang="0">
                  <a:pos x="82" y="8"/>
                </a:cxn>
                <a:cxn ang="0">
                  <a:pos x="90" y="14"/>
                </a:cxn>
                <a:cxn ang="0">
                  <a:pos x="96" y="22"/>
                </a:cxn>
                <a:cxn ang="0">
                  <a:pos x="100" y="32"/>
                </a:cxn>
                <a:cxn ang="0">
                  <a:pos x="104" y="42"/>
                </a:cxn>
                <a:cxn ang="0">
                  <a:pos x="104" y="52"/>
                </a:cxn>
                <a:cxn ang="0">
                  <a:pos x="104" y="52"/>
                </a:cxn>
                <a:cxn ang="0">
                  <a:pos x="104" y="62"/>
                </a:cxn>
                <a:cxn ang="0">
                  <a:pos x="100" y="72"/>
                </a:cxn>
                <a:cxn ang="0">
                  <a:pos x="96" y="82"/>
                </a:cxn>
                <a:cxn ang="0">
                  <a:pos x="90" y="90"/>
                </a:cxn>
                <a:cxn ang="0">
                  <a:pos x="82" y="96"/>
                </a:cxn>
                <a:cxn ang="0">
                  <a:pos x="72" y="100"/>
                </a:cxn>
                <a:cxn ang="0">
                  <a:pos x="62" y="104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42" y="104"/>
                </a:cxn>
                <a:cxn ang="0">
                  <a:pos x="32" y="100"/>
                </a:cxn>
                <a:cxn ang="0">
                  <a:pos x="22" y="96"/>
                </a:cxn>
                <a:cxn ang="0">
                  <a:pos x="14" y="90"/>
                </a:cxn>
                <a:cxn ang="0">
                  <a:pos x="8" y="82"/>
                </a:cxn>
                <a:cxn ang="0">
                  <a:pos x="4" y="72"/>
                </a:cxn>
                <a:cxn ang="0">
                  <a:pos x="0" y="62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42"/>
                </a:cxn>
                <a:cxn ang="0">
                  <a:pos x="4" y="32"/>
                </a:cxn>
                <a:cxn ang="0">
                  <a:pos x="8" y="22"/>
                </a:cxn>
                <a:cxn ang="0">
                  <a:pos x="14" y="14"/>
                </a:cxn>
                <a:cxn ang="0">
                  <a:pos x="22" y="8"/>
                </a:cxn>
                <a:cxn ang="0">
                  <a:pos x="32" y="4"/>
                </a:cxn>
                <a:cxn ang="0">
                  <a:pos x="42" y="0"/>
                </a:cxn>
                <a:cxn ang="0">
                  <a:pos x="52" y="0"/>
                </a:cxn>
                <a:cxn ang="0">
                  <a:pos x="52" y="0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6" y="22"/>
                  </a:lnTo>
                  <a:lnTo>
                    <a:pt x="100" y="32"/>
                  </a:lnTo>
                  <a:lnTo>
                    <a:pt x="104" y="4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62"/>
                  </a:lnTo>
                  <a:lnTo>
                    <a:pt x="100" y="72"/>
                  </a:lnTo>
                  <a:lnTo>
                    <a:pt x="96" y="82"/>
                  </a:lnTo>
                  <a:lnTo>
                    <a:pt x="90" y="90"/>
                  </a:lnTo>
                  <a:lnTo>
                    <a:pt x="82" y="96"/>
                  </a:lnTo>
                  <a:lnTo>
                    <a:pt x="72" y="100"/>
                  </a:lnTo>
                  <a:lnTo>
                    <a:pt x="6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2" y="104"/>
                  </a:lnTo>
                  <a:lnTo>
                    <a:pt x="32" y="100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0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94"/>
            <p:cNvSpPr/>
            <p:nvPr/>
          </p:nvSpPr>
          <p:spPr bwMode="auto">
            <a:xfrm>
              <a:off x="546100" y="2085975"/>
              <a:ext cx="47625" cy="123825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6"/>
                </a:cxn>
                <a:cxn ang="0">
                  <a:pos x="12" y="78"/>
                </a:cxn>
                <a:cxn ang="0">
                  <a:pos x="18" y="78"/>
                </a:cxn>
                <a:cxn ang="0">
                  <a:pos x="18" y="78"/>
                </a:cxn>
                <a:cxn ang="0">
                  <a:pos x="24" y="76"/>
                </a:cxn>
                <a:cxn ang="0">
                  <a:pos x="26" y="72"/>
                </a:cxn>
                <a:cxn ang="0">
                  <a:pos x="30" y="68"/>
                </a:cxn>
                <a:cxn ang="0">
                  <a:pos x="30" y="62"/>
                </a:cxn>
                <a:cxn ang="0">
                  <a:pos x="30" y="62"/>
                </a:cxn>
                <a:cxn ang="0">
                  <a:pos x="24" y="38"/>
                </a:cxn>
                <a:cxn ang="0">
                  <a:pos x="20" y="2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3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2" y="68"/>
                </a:cxn>
              </a:cxnLst>
              <a:rect l="0" t="0" r="r" b="b"/>
              <a:pathLst>
                <a:path w="30" h="78">
                  <a:moveTo>
                    <a:pt x="2" y="68"/>
                  </a:moveTo>
                  <a:lnTo>
                    <a:pt x="2" y="68"/>
                  </a:lnTo>
                  <a:lnTo>
                    <a:pt x="4" y="72"/>
                  </a:lnTo>
                  <a:lnTo>
                    <a:pt x="8" y="76"/>
                  </a:lnTo>
                  <a:lnTo>
                    <a:pt x="1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4" y="76"/>
                  </a:lnTo>
                  <a:lnTo>
                    <a:pt x="26" y="72"/>
                  </a:lnTo>
                  <a:lnTo>
                    <a:pt x="30" y="6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24" y="38"/>
                  </a:lnTo>
                  <a:lnTo>
                    <a:pt x="20" y="2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3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2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95"/>
            <p:cNvSpPr/>
            <p:nvPr/>
          </p:nvSpPr>
          <p:spPr bwMode="auto">
            <a:xfrm>
              <a:off x="301625" y="2006600"/>
              <a:ext cx="244475" cy="368300"/>
            </a:xfrm>
            <a:custGeom>
              <a:avLst/>
              <a:gdLst/>
              <a:ahLst/>
              <a:cxnLst>
                <a:cxn ang="0">
                  <a:pos x="138" y="146"/>
                </a:cxn>
                <a:cxn ang="0">
                  <a:pos x="130" y="132"/>
                </a:cxn>
                <a:cxn ang="0">
                  <a:pos x="130" y="116"/>
                </a:cxn>
                <a:cxn ang="0">
                  <a:pos x="134" y="92"/>
                </a:cxn>
                <a:cxn ang="0">
                  <a:pos x="140" y="62"/>
                </a:cxn>
                <a:cxn ang="0">
                  <a:pos x="140" y="56"/>
                </a:cxn>
                <a:cxn ang="0">
                  <a:pos x="142" y="60"/>
                </a:cxn>
                <a:cxn ang="0">
                  <a:pos x="148" y="42"/>
                </a:cxn>
                <a:cxn ang="0">
                  <a:pos x="154" y="22"/>
                </a:cxn>
                <a:cxn ang="0">
                  <a:pos x="144" y="12"/>
                </a:cxn>
                <a:cxn ang="0">
                  <a:pos x="122" y="4"/>
                </a:cxn>
                <a:cxn ang="0">
                  <a:pos x="92" y="0"/>
                </a:cxn>
                <a:cxn ang="0">
                  <a:pos x="62" y="4"/>
                </a:cxn>
                <a:cxn ang="0">
                  <a:pos x="40" y="12"/>
                </a:cxn>
                <a:cxn ang="0">
                  <a:pos x="30" y="20"/>
                </a:cxn>
                <a:cxn ang="0">
                  <a:pos x="18" y="46"/>
                </a:cxn>
                <a:cxn ang="0">
                  <a:pos x="4" y="92"/>
                </a:cxn>
                <a:cxn ang="0">
                  <a:pos x="0" y="112"/>
                </a:cxn>
                <a:cxn ang="0">
                  <a:pos x="2" y="124"/>
                </a:cxn>
                <a:cxn ang="0">
                  <a:pos x="12" y="128"/>
                </a:cxn>
                <a:cxn ang="0">
                  <a:pos x="14" y="128"/>
                </a:cxn>
                <a:cxn ang="0">
                  <a:pos x="18" y="128"/>
                </a:cxn>
                <a:cxn ang="0">
                  <a:pos x="26" y="122"/>
                </a:cxn>
                <a:cxn ang="0">
                  <a:pos x="28" y="116"/>
                </a:cxn>
                <a:cxn ang="0">
                  <a:pos x="44" y="52"/>
                </a:cxn>
                <a:cxn ang="0">
                  <a:pos x="44" y="62"/>
                </a:cxn>
                <a:cxn ang="0">
                  <a:pos x="44" y="102"/>
                </a:cxn>
                <a:cxn ang="0">
                  <a:pos x="44" y="102"/>
                </a:cxn>
                <a:cxn ang="0">
                  <a:pos x="46" y="216"/>
                </a:cxn>
                <a:cxn ang="0">
                  <a:pos x="48" y="222"/>
                </a:cxn>
                <a:cxn ang="0">
                  <a:pos x="58" y="230"/>
                </a:cxn>
                <a:cxn ang="0">
                  <a:pos x="64" y="232"/>
                </a:cxn>
                <a:cxn ang="0">
                  <a:pos x="64" y="232"/>
                </a:cxn>
                <a:cxn ang="0">
                  <a:pos x="76" y="226"/>
                </a:cxn>
                <a:cxn ang="0">
                  <a:pos x="80" y="214"/>
                </a:cxn>
                <a:cxn ang="0">
                  <a:pos x="78" y="168"/>
                </a:cxn>
                <a:cxn ang="0">
                  <a:pos x="76" y="122"/>
                </a:cxn>
                <a:cxn ang="0">
                  <a:pos x="106" y="122"/>
                </a:cxn>
                <a:cxn ang="0">
                  <a:pos x="106" y="168"/>
                </a:cxn>
                <a:cxn ang="0">
                  <a:pos x="104" y="214"/>
                </a:cxn>
                <a:cxn ang="0">
                  <a:pos x="108" y="226"/>
                </a:cxn>
                <a:cxn ang="0">
                  <a:pos x="118" y="232"/>
                </a:cxn>
                <a:cxn ang="0">
                  <a:pos x="120" y="232"/>
                </a:cxn>
                <a:cxn ang="0">
                  <a:pos x="126" y="230"/>
                </a:cxn>
                <a:cxn ang="0">
                  <a:pos x="134" y="222"/>
                </a:cxn>
                <a:cxn ang="0">
                  <a:pos x="136" y="216"/>
                </a:cxn>
                <a:cxn ang="0">
                  <a:pos x="140" y="148"/>
                </a:cxn>
                <a:cxn ang="0">
                  <a:pos x="138" y="146"/>
                </a:cxn>
              </a:cxnLst>
              <a:rect l="0" t="0" r="r" b="b"/>
              <a:pathLst>
                <a:path w="154" h="232">
                  <a:moveTo>
                    <a:pt x="138" y="146"/>
                  </a:moveTo>
                  <a:lnTo>
                    <a:pt x="138" y="146"/>
                  </a:lnTo>
                  <a:lnTo>
                    <a:pt x="134" y="140"/>
                  </a:lnTo>
                  <a:lnTo>
                    <a:pt x="130" y="132"/>
                  </a:lnTo>
                  <a:lnTo>
                    <a:pt x="130" y="124"/>
                  </a:lnTo>
                  <a:lnTo>
                    <a:pt x="130" y="116"/>
                  </a:lnTo>
                  <a:lnTo>
                    <a:pt x="130" y="116"/>
                  </a:lnTo>
                  <a:lnTo>
                    <a:pt x="134" y="92"/>
                  </a:lnTo>
                  <a:lnTo>
                    <a:pt x="140" y="66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8" y="4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34" y="8"/>
                  </a:lnTo>
                  <a:lnTo>
                    <a:pt x="122" y="4"/>
                  </a:lnTo>
                  <a:lnTo>
                    <a:pt x="108" y="2"/>
                  </a:lnTo>
                  <a:lnTo>
                    <a:pt x="92" y="0"/>
                  </a:lnTo>
                  <a:lnTo>
                    <a:pt x="76" y="2"/>
                  </a:lnTo>
                  <a:lnTo>
                    <a:pt x="62" y="4"/>
                  </a:lnTo>
                  <a:lnTo>
                    <a:pt x="50" y="8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0" y="20"/>
                  </a:lnTo>
                  <a:lnTo>
                    <a:pt x="24" y="32"/>
                  </a:lnTo>
                  <a:lnTo>
                    <a:pt x="18" y="46"/>
                  </a:lnTo>
                  <a:lnTo>
                    <a:pt x="12" y="62"/>
                  </a:lnTo>
                  <a:lnTo>
                    <a:pt x="4" y="9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6" y="126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4" y="126"/>
                  </a:lnTo>
                  <a:lnTo>
                    <a:pt x="26" y="122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34" y="8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4" y="6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62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8" y="222"/>
                  </a:lnTo>
                  <a:lnTo>
                    <a:pt x="52" y="228"/>
                  </a:lnTo>
                  <a:lnTo>
                    <a:pt x="58" y="230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70" y="230"/>
                  </a:lnTo>
                  <a:lnTo>
                    <a:pt x="76" y="226"/>
                  </a:lnTo>
                  <a:lnTo>
                    <a:pt x="80" y="220"/>
                  </a:lnTo>
                  <a:lnTo>
                    <a:pt x="80" y="214"/>
                  </a:lnTo>
                  <a:lnTo>
                    <a:pt x="80" y="214"/>
                  </a:lnTo>
                  <a:lnTo>
                    <a:pt x="78" y="168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92" y="122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06" y="168"/>
                  </a:lnTo>
                  <a:lnTo>
                    <a:pt x="104" y="214"/>
                  </a:lnTo>
                  <a:lnTo>
                    <a:pt x="104" y="214"/>
                  </a:lnTo>
                  <a:lnTo>
                    <a:pt x="104" y="220"/>
                  </a:lnTo>
                  <a:lnTo>
                    <a:pt x="108" y="226"/>
                  </a:lnTo>
                  <a:lnTo>
                    <a:pt x="112" y="230"/>
                  </a:lnTo>
                  <a:lnTo>
                    <a:pt x="118" y="232"/>
                  </a:lnTo>
                  <a:lnTo>
                    <a:pt x="118" y="232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6" y="230"/>
                  </a:lnTo>
                  <a:lnTo>
                    <a:pt x="132" y="228"/>
                  </a:lnTo>
                  <a:lnTo>
                    <a:pt x="134" y="222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40" y="148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8" y="1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96"/>
            <p:cNvSpPr/>
            <p:nvPr/>
          </p:nvSpPr>
          <p:spPr bwMode="auto">
            <a:xfrm>
              <a:off x="901700" y="1962150"/>
              <a:ext cx="298450" cy="434975"/>
            </a:xfrm>
            <a:custGeom>
              <a:avLst/>
              <a:gdLst/>
              <a:ahLst/>
              <a:cxnLst>
                <a:cxn ang="0">
                  <a:pos x="142" y="14"/>
                </a:cxn>
                <a:cxn ang="0">
                  <a:pos x="116" y="2"/>
                </a:cxn>
                <a:cxn ang="0">
                  <a:pos x="80" y="0"/>
                </a:cxn>
                <a:cxn ang="0">
                  <a:pos x="44" y="2"/>
                </a:cxn>
                <a:cxn ang="0">
                  <a:pos x="18" y="12"/>
                </a:cxn>
                <a:cxn ang="0">
                  <a:pos x="8" y="20"/>
                </a:cxn>
                <a:cxn ang="0">
                  <a:pos x="0" y="30"/>
                </a:cxn>
                <a:cxn ang="0">
                  <a:pos x="18" y="72"/>
                </a:cxn>
                <a:cxn ang="0">
                  <a:pos x="22" y="62"/>
                </a:cxn>
                <a:cxn ang="0">
                  <a:pos x="22" y="72"/>
                </a:cxn>
                <a:cxn ang="0">
                  <a:pos x="22" y="84"/>
                </a:cxn>
                <a:cxn ang="0">
                  <a:pos x="36" y="144"/>
                </a:cxn>
                <a:cxn ang="0">
                  <a:pos x="36" y="154"/>
                </a:cxn>
                <a:cxn ang="0">
                  <a:pos x="28" y="172"/>
                </a:cxn>
                <a:cxn ang="0">
                  <a:pos x="22" y="180"/>
                </a:cxn>
                <a:cxn ang="0">
                  <a:pos x="26" y="256"/>
                </a:cxn>
                <a:cxn ang="0">
                  <a:pos x="32" y="270"/>
                </a:cxn>
                <a:cxn ang="0">
                  <a:pos x="46" y="274"/>
                </a:cxn>
                <a:cxn ang="0">
                  <a:pos x="46" y="274"/>
                </a:cxn>
                <a:cxn ang="0">
                  <a:pos x="54" y="272"/>
                </a:cxn>
                <a:cxn ang="0">
                  <a:pos x="64" y="262"/>
                </a:cxn>
                <a:cxn ang="0">
                  <a:pos x="66" y="254"/>
                </a:cxn>
                <a:cxn ang="0">
                  <a:pos x="62" y="142"/>
                </a:cxn>
                <a:cxn ang="0">
                  <a:pos x="78" y="144"/>
                </a:cxn>
                <a:cxn ang="0">
                  <a:pos x="96" y="142"/>
                </a:cxn>
                <a:cxn ang="0">
                  <a:pos x="92" y="254"/>
                </a:cxn>
                <a:cxn ang="0">
                  <a:pos x="94" y="262"/>
                </a:cxn>
                <a:cxn ang="0">
                  <a:pos x="104" y="272"/>
                </a:cxn>
                <a:cxn ang="0">
                  <a:pos x="112" y="274"/>
                </a:cxn>
                <a:cxn ang="0">
                  <a:pos x="112" y="274"/>
                </a:cxn>
                <a:cxn ang="0">
                  <a:pos x="126" y="270"/>
                </a:cxn>
                <a:cxn ang="0">
                  <a:pos x="132" y="256"/>
                </a:cxn>
                <a:cxn ang="0">
                  <a:pos x="136" y="190"/>
                </a:cxn>
                <a:cxn ang="0">
                  <a:pos x="136" y="122"/>
                </a:cxn>
                <a:cxn ang="0">
                  <a:pos x="136" y="72"/>
                </a:cxn>
                <a:cxn ang="0">
                  <a:pos x="136" y="64"/>
                </a:cxn>
                <a:cxn ang="0">
                  <a:pos x="148" y="100"/>
                </a:cxn>
                <a:cxn ang="0">
                  <a:pos x="156" y="138"/>
                </a:cxn>
                <a:cxn ang="0">
                  <a:pos x="162" y="148"/>
                </a:cxn>
                <a:cxn ang="0">
                  <a:pos x="174" y="152"/>
                </a:cxn>
                <a:cxn ang="0">
                  <a:pos x="180" y="148"/>
                </a:cxn>
                <a:cxn ang="0">
                  <a:pos x="188" y="138"/>
                </a:cxn>
                <a:cxn ang="0">
                  <a:pos x="188" y="132"/>
                </a:cxn>
                <a:cxn ang="0">
                  <a:pos x="174" y="76"/>
                </a:cxn>
                <a:cxn ang="0">
                  <a:pos x="160" y="38"/>
                </a:cxn>
                <a:cxn ang="0">
                  <a:pos x="142" y="14"/>
                </a:cxn>
              </a:cxnLst>
              <a:rect l="0" t="0" r="r" b="b"/>
              <a:pathLst>
                <a:path w="188" h="274">
                  <a:moveTo>
                    <a:pt x="142" y="14"/>
                  </a:moveTo>
                  <a:lnTo>
                    <a:pt x="142" y="14"/>
                  </a:lnTo>
                  <a:lnTo>
                    <a:pt x="130" y="6"/>
                  </a:lnTo>
                  <a:lnTo>
                    <a:pt x="116" y="2"/>
                  </a:lnTo>
                  <a:lnTo>
                    <a:pt x="98" y="0"/>
                  </a:lnTo>
                  <a:lnTo>
                    <a:pt x="80" y="0"/>
                  </a:lnTo>
                  <a:lnTo>
                    <a:pt x="62" y="0"/>
                  </a:lnTo>
                  <a:lnTo>
                    <a:pt x="44" y="2"/>
                  </a:lnTo>
                  <a:lnTo>
                    <a:pt x="2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8" y="2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5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7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30" y="116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6" y="154"/>
                  </a:lnTo>
                  <a:lnTo>
                    <a:pt x="34" y="164"/>
                  </a:lnTo>
                  <a:lnTo>
                    <a:pt x="28" y="172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6" y="256"/>
                  </a:lnTo>
                  <a:lnTo>
                    <a:pt x="26" y="256"/>
                  </a:lnTo>
                  <a:lnTo>
                    <a:pt x="28" y="264"/>
                  </a:lnTo>
                  <a:lnTo>
                    <a:pt x="32" y="270"/>
                  </a:lnTo>
                  <a:lnTo>
                    <a:pt x="38" y="272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54" y="272"/>
                  </a:lnTo>
                  <a:lnTo>
                    <a:pt x="60" y="268"/>
                  </a:lnTo>
                  <a:lnTo>
                    <a:pt x="64" y="262"/>
                  </a:lnTo>
                  <a:lnTo>
                    <a:pt x="66" y="254"/>
                  </a:lnTo>
                  <a:lnTo>
                    <a:pt x="66" y="254"/>
                  </a:lnTo>
                  <a:lnTo>
                    <a:pt x="62" y="200"/>
                  </a:lnTo>
                  <a:lnTo>
                    <a:pt x="62" y="142"/>
                  </a:lnTo>
                  <a:lnTo>
                    <a:pt x="62" y="142"/>
                  </a:lnTo>
                  <a:lnTo>
                    <a:pt x="78" y="144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6" y="200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4" y="262"/>
                  </a:lnTo>
                  <a:lnTo>
                    <a:pt x="98" y="268"/>
                  </a:lnTo>
                  <a:lnTo>
                    <a:pt x="104" y="272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20" y="274"/>
                  </a:lnTo>
                  <a:lnTo>
                    <a:pt x="126" y="270"/>
                  </a:lnTo>
                  <a:lnTo>
                    <a:pt x="130" y="264"/>
                  </a:lnTo>
                  <a:lnTo>
                    <a:pt x="132" y="256"/>
                  </a:lnTo>
                  <a:lnTo>
                    <a:pt x="132" y="256"/>
                  </a:lnTo>
                  <a:lnTo>
                    <a:pt x="136" y="190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6" y="120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48" y="100"/>
                  </a:lnTo>
                  <a:lnTo>
                    <a:pt x="156" y="138"/>
                  </a:lnTo>
                  <a:lnTo>
                    <a:pt x="156" y="138"/>
                  </a:lnTo>
                  <a:lnTo>
                    <a:pt x="158" y="144"/>
                  </a:lnTo>
                  <a:lnTo>
                    <a:pt x="162" y="148"/>
                  </a:lnTo>
                  <a:lnTo>
                    <a:pt x="16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80" y="148"/>
                  </a:lnTo>
                  <a:lnTo>
                    <a:pt x="186" y="144"/>
                  </a:lnTo>
                  <a:lnTo>
                    <a:pt x="188" y="138"/>
                  </a:lnTo>
                  <a:lnTo>
                    <a:pt x="188" y="132"/>
                  </a:lnTo>
                  <a:lnTo>
                    <a:pt x="188" y="132"/>
                  </a:lnTo>
                  <a:lnTo>
                    <a:pt x="184" y="110"/>
                  </a:lnTo>
                  <a:lnTo>
                    <a:pt x="174" y="76"/>
                  </a:lnTo>
                  <a:lnTo>
                    <a:pt x="168" y="56"/>
                  </a:lnTo>
                  <a:lnTo>
                    <a:pt x="160" y="38"/>
                  </a:lnTo>
                  <a:lnTo>
                    <a:pt x="152" y="24"/>
                  </a:lnTo>
                  <a:lnTo>
                    <a:pt x="142" y="14"/>
                  </a:lnTo>
                  <a:lnTo>
                    <a:pt x="142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97"/>
            <p:cNvSpPr/>
            <p:nvPr/>
          </p:nvSpPr>
          <p:spPr bwMode="auto">
            <a:xfrm>
              <a:off x="857250" y="2051050"/>
              <a:ext cx="53975" cy="1524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0" y="68"/>
                </a:cxn>
                <a:cxn ang="0">
                  <a:pos x="4" y="92"/>
                </a:cxn>
                <a:cxn ang="0">
                  <a:pos x="4" y="92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20" y="94"/>
                </a:cxn>
                <a:cxn ang="0">
                  <a:pos x="26" y="92"/>
                </a:cxn>
                <a:cxn ang="0">
                  <a:pos x="28" y="88"/>
                </a:cxn>
                <a:cxn ang="0">
                  <a:pos x="30" y="82"/>
                </a:cxn>
                <a:cxn ang="0">
                  <a:pos x="30" y="82"/>
                </a:cxn>
                <a:cxn ang="0">
                  <a:pos x="34" y="58"/>
                </a:cxn>
                <a:cxn ang="0">
                  <a:pos x="34" y="58"/>
                </a:cxn>
                <a:cxn ang="0">
                  <a:pos x="28" y="3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18"/>
                </a:cxn>
                <a:cxn ang="0">
                  <a:pos x="6" y="36"/>
                </a:cxn>
                <a:cxn ang="0">
                  <a:pos x="0" y="68"/>
                </a:cxn>
                <a:cxn ang="0">
                  <a:pos x="0" y="68"/>
                </a:cxn>
              </a:cxnLst>
              <a:rect l="0" t="0" r="r" b="b"/>
              <a:pathLst>
                <a:path w="34" h="96">
                  <a:moveTo>
                    <a:pt x="0" y="68"/>
                  </a:moveTo>
                  <a:lnTo>
                    <a:pt x="0" y="68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20" y="94"/>
                  </a:lnTo>
                  <a:lnTo>
                    <a:pt x="26" y="92"/>
                  </a:lnTo>
                  <a:lnTo>
                    <a:pt x="28" y="88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8" y="3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18"/>
                  </a:lnTo>
                  <a:lnTo>
                    <a:pt x="6" y="36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98"/>
            <p:cNvSpPr/>
            <p:nvPr/>
          </p:nvSpPr>
          <p:spPr bwMode="auto">
            <a:xfrm>
              <a:off x="542925" y="1962150"/>
              <a:ext cx="381000" cy="482600"/>
            </a:xfrm>
            <a:custGeom>
              <a:avLst/>
              <a:gdLst/>
              <a:ahLst/>
              <a:cxnLst>
                <a:cxn ang="0">
                  <a:pos x="222" y="168"/>
                </a:cxn>
                <a:cxn ang="0">
                  <a:pos x="224" y="168"/>
                </a:cxn>
                <a:cxn ang="0">
                  <a:pos x="236" y="160"/>
                </a:cxn>
                <a:cxn ang="0">
                  <a:pos x="240" y="146"/>
                </a:cxn>
                <a:cxn ang="0">
                  <a:pos x="234" y="122"/>
                </a:cxn>
                <a:cxn ang="0">
                  <a:pos x="218" y="64"/>
                </a:cxn>
                <a:cxn ang="0">
                  <a:pos x="200" y="28"/>
                </a:cxn>
                <a:cxn ang="0">
                  <a:pos x="190" y="16"/>
                </a:cxn>
                <a:cxn ang="0">
                  <a:pos x="160" y="4"/>
                </a:cxn>
                <a:cxn ang="0">
                  <a:pos x="122" y="0"/>
                </a:cxn>
                <a:cxn ang="0">
                  <a:pos x="102" y="2"/>
                </a:cxn>
                <a:cxn ang="0">
                  <a:pos x="64" y="8"/>
                </a:cxn>
                <a:cxn ang="0">
                  <a:pos x="52" y="16"/>
                </a:cxn>
                <a:cxn ang="0">
                  <a:pos x="40" y="26"/>
                </a:cxn>
                <a:cxn ang="0">
                  <a:pos x="22" y="60"/>
                </a:cxn>
                <a:cxn ang="0">
                  <a:pos x="4" y="118"/>
                </a:cxn>
                <a:cxn ang="0">
                  <a:pos x="0" y="148"/>
                </a:cxn>
                <a:cxn ang="0">
                  <a:pos x="4" y="160"/>
                </a:cxn>
                <a:cxn ang="0">
                  <a:pos x="16" y="168"/>
                </a:cxn>
                <a:cxn ang="0">
                  <a:pos x="18" y="168"/>
                </a:cxn>
                <a:cxn ang="0">
                  <a:pos x="24" y="168"/>
                </a:cxn>
                <a:cxn ang="0">
                  <a:pos x="34" y="158"/>
                </a:cxn>
                <a:cxn ang="0">
                  <a:pos x="36" y="152"/>
                </a:cxn>
                <a:cxn ang="0">
                  <a:pos x="50" y="86"/>
                </a:cxn>
                <a:cxn ang="0">
                  <a:pos x="58" y="68"/>
                </a:cxn>
                <a:cxn ang="0">
                  <a:pos x="56" y="134"/>
                </a:cxn>
                <a:cxn ang="0">
                  <a:pos x="56" y="134"/>
                </a:cxn>
                <a:cxn ang="0">
                  <a:pos x="58" y="210"/>
                </a:cxn>
                <a:cxn ang="0">
                  <a:pos x="60" y="284"/>
                </a:cxn>
                <a:cxn ang="0">
                  <a:pos x="68" y="298"/>
                </a:cxn>
                <a:cxn ang="0">
                  <a:pos x="82" y="304"/>
                </a:cxn>
                <a:cxn ang="0">
                  <a:pos x="84" y="304"/>
                </a:cxn>
                <a:cxn ang="0">
                  <a:pos x="92" y="302"/>
                </a:cxn>
                <a:cxn ang="0">
                  <a:pos x="104" y="288"/>
                </a:cxn>
                <a:cxn ang="0">
                  <a:pos x="104" y="280"/>
                </a:cxn>
                <a:cxn ang="0">
                  <a:pos x="100" y="158"/>
                </a:cxn>
                <a:cxn ang="0">
                  <a:pos x="120" y="160"/>
                </a:cxn>
                <a:cxn ang="0">
                  <a:pos x="140" y="158"/>
                </a:cxn>
                <a:cxn ang="0">
                  <a:pos x="138" y="220"/>
                </a:cxn>
                <a:cxn ang="0">
                  <a:pos x="134" y="280"/>
                </a:cxn>
                <a:cxn ang="0">
                  <a:pos x="140" y="296"/>
                </a:cxn>
                <a:cxn ang="0">
                  <a:pos x="154" y="304"/>
                </a:cxn>
                <a:cxn ang="0">
                  <a:pos x="156" y="304"/>
                </a:cxn>
                <a:cxn ang="0">
                  <a:pos x="164" y="302"/>
                </a:cxn>
                <a:cxn ang="0">
                  <a:pos x="176" y="292"/>
                </a:cxn>
                <a:cxn ang="0">
                  <a:pos x="178" y="284"/>
                </a:cxn>
                <a:cxn ang="0">
                  <a:pos x="182" y="136"/>
                </a:cxn>
                <a:cxn ang="0">
                  <a:pos x="184" y="134"/>
                </a:cxn>
                <a:cxn ang="0">
                  <a:pos x="184" y="80"/>
                </a:cxn>
                <a:cxn ang="0">
                  <a:pos x="182" y="72"/>
                </a:cxn>
                <a:cxn ang="0">
                  <a:pos x="204" y="154"/>
                </a:cxn>
                <a:cxn ang="0">
                  <a:pos x="206" y="160"/>
                </a:cxn>
                <a:cxn ang="0">
                  <a:pos x="216" y="168"/>
                </a:cxn>
                <a:cxn ang="0">
                  <a:pos x="222" y="168"/>
                </a:cxn>
              </a:cxnLst>
              <a:rect l="0" t="0" r="r" b="b"/>
              <a:pathLst>
                <a:path w="240" h="304">
                  <a:moveTo>
                    <a:pt x="222" y="168"/>
                  </a:moveTo>
                  <a:lnTo>
                    <a:pt x="222" y="168"/>
                  </a:lnTo>
                  <a:lnTo>
                    <a:pt x="224" y="168"/>
                  </a:lnTo>
                  <a:lnTo>
                    <a:pt x="224" y="168"/>
                  </a:lnTo>
                  <a:lnTo>
                    <a:pt x="232" y="166"/>
                  </a:lnTo>
                  <a:lnTo>
                    <a:pt x="236" y="160"/>
                  </a:lnTo>
                  <a:lnTo>
                    <a:pt x="240" y="154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34" y="122"/>
                  </a:lnTo>
                  <a:lnTo>
                    <a:pt x="224" y="84"/>
                  </a:lnTo>
                  <a:lnTo>
                    <a:pt x="218" y="64"/>
                  </a:lnTo>
                  <a:lnTo>
                    <a:pt x="210" y="44"/>
                  </a:lnTo>
                  <a:lnTo>
                    <a:pt x="200" y="28"/>
                  </a:lnTo>
                  <a:lnTo>
                    <a:pt x="190" y="16"/>
                  </a:lnTo>
                  <a:lnTo>
                    <a:pt x="190" y="16"/>
                  </a:lnTo>
                  <a:lnTo>
                    <a:pt x="176" y="10"/>
                  </a:lnTo>
                  <a:lnTo>
                    <a:pt x="160" y="4"/>
                  </a:lnTo>
                  <a:lnTo>
                    <a:pt x="142" y="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02" y="2"/>
                  </a:lnTo>
                  <a:lnTo>
                    <a:pt x="82" y="4"/>
                  </a:lnTo>
                  <a:lnTo>
                    <a:pt x="64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46" y="20"/>
                  </a:lnTo>
                  <a:lnTo>
                    <a:pt x="40" y="26"/>
                  </a:lnTo>
                  <a:lnTo>
                    <a:pt x="30" y="42"/>
                  </a:lnTo>
                  <a:lnTo>
                    <a:pt x="22" y="60"/>
                  </a:lnTo>
                  <a:lnTo>
                    <a:pt x="14" y="80"/>
                  </a:lnTo>
                  <a:lnTo>
                    <a:pt x="4" y="11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4" y="160"/>
                  </a:lnTo>
                  <a:lnTo>
                    <a:pt x="8" y="166"/>
                  </a:lnTo>
                  <a:lnTo>
                    <a:pt x="16" y="168"/>
                  </a:lnTo>
                  <a:lnTo>
                    <a:pt x="16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24" y="168"/>
                  </a:lnTo>
                  <a:lnTo>
                    <a:pt x="30" y="164"/>
                  </a:lnTo>
                  <a:lnTo>
                    <a:pt x="34" y="158"/>
                  </a:lnTo>
                  <a:lnTo>
                    <a:pt x="36" y="152"/>
                  </a:lnTo>
                  <a:lnTo>
                    <a:pt x="36" y="152"/>
                  </a:lnTo>
                  <a:lnTo>
                    <a:pt x="44" y="108"/>
                  </a:lnTo>
                  <a:lnTo>
                    <a:pt x="50" y="86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6" y="80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8" y="210"/>
                  </a:lnTo>
                  <a:lnTo>
                    <a:pt x="60" y="284"/>
                  </a:lnTo>
                  <a:lnTo>
                    <a:pt x="60" y="284"/>
                  </a:lnTo>
                  <a:lnTo>
                    <a:pt x="62" y="292"/>
                  </a:lnTo>
                  <a:lnTo>
                    <a:pt x="68" y="298"/>
                  </a:lnTo>
                  <a:lnTo>
                    <a:pt x="74" y="302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4"/>
                  </a:lnTo>
                  <a:lnTo>
                    <a:pt x="84" y="304"/>
                  </a:lnTo>
                  <a:lnTo>
                    <a:pt x="92" y="302"/>
                  </a:lnTo>
                  <a:lnTo>
                    <a:pt x="100" y="296"/>
                  </a:lnTo>
                  <a:lnTo>
                    <a:pt x="104" y="288"/>
                  </a:lnTo>
                  <a:lnTo>
                    <a:pt x="104" y="280"/>
                  </a:lnTo>
                  <a:lnTo>
                    <a:pt x="104" y="280"/>
                  </a:lnTo>
                  <a:lnTo>
                    <a:pt x="102" y="220"/>
                  </a:lnTo>
                  <a:lnTo>
                    <a:pt x="100" y="158"/>
                  </a:lnTo>
                  <a:lnTo>
                    <a:pt x="100" y="158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40" y="158"/>
                  </a:lnTo>
                  <a:lnTo>
                    <a:pt x="140" y="158"/>
                  </a:lnTo>
                  <a:lnTo>
                    <a:pt x="138" y="220"/>
                  </a:lnTo>
                  <a:lnTo>
                    <a:pt x="134" y="280"/>
                  </a:lnTo>
                  <a:lnTo>
                    <a:pt x="134" y="280"/>
                  </a:lnTo>
                  <a:lnTo>
                    <a:pt x="136" y="290"/>
                  </a:lnTo>
                  <a:lnTo>
                    <a:pt x="140" y="296"/>
                  </a:lnTo>
                  <a:lnTo>
                    <a:pt x="146" y="302"/>
                  </a:lnTo>
                  <a:lnTo>
                    <a:pt x="154" y="304"/>
                  </a:lnTo>
                  <a:lnTo>
                    <a:pt x="154" y="304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4" y="302"/>
                  </a:lnTo>
                  <a:lnTo>
                    <a:pt x="172" y="298"/>
                  </a:lnTo>
                  <a:lnTo>
                    <a:pt x="176" y="292"/>
                  </a:lnTo>
                  <a:lnTo>
                    <a:pt x="178" y="284"/>
                  </a:lnTo>
                  <a:lnTo>
                    <a:pt x="178" y="284"/>
                  </a:lnTo>
                  <a:lnTo>
                    <a:pt x="182" y="212"/>
                  </a:lnTo>
                  <a:lnTo>
                    <a:pt x="182" y="136"/>
                  </a:lnTo>
                  <a:lnTo>
                    <a:pt x="182" y="136"/>
                  </a:lnTo>
                  <a:lnTo>
                    <a:pt x="184" y="134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2" y="72"/>
                  </a:lnTo>
                  <a:lnTo>
                    <a:pt x="182" y="72"/>
                  </a:lnTo>
                  <a:lnTo>
                    <a:pt x="194" y="11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6" y="160"/>
                  </a:lnTo>
                  <a:lnTo>
                    <a:pt x="210" y="164"/>
                  </a:lnTo>
                  <a:lnTo>
                    <a:pt x="216" y="168"/>
                  </a:lnTo>
                  <a:lnTo>
                    <a:pt x="222" y="168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99"/>
            <p:cNvSpPr/>
            <p:nvPr/>
          </p:nvSpPr>
          <p:spPr bwMode="auto">
            <a:xfrm>
              <a:off x="622300" y="1724025"/>
              <a:ext cx="219075" cy="2190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84" y="0"/>
                </a:cxn>
                <a:cxn ang="0">
                  <a:pos x="96" y="4"/>
                </a:cxn>
                <a:cxn ang="0">
                  <a:pos x="108" y="12"/>
                </a:cxn>
                <a:cxn ang="0">
                  <a:pos x="118" y="20"/>
                </a:cxn>
                <a:cxn ang="0">
                  <a:pos x="126" y="30"/>
                </a:cxn>
                <a:cxn ang="0">
                  <a:pos x="134" y="42"/>
                </a:cxn>
                <a:cxn ang="0">
                  <a:pos x="138" y="54"/>
                </a:cxn>
                <a:cxn ang="0">
                  <a:pos x="138" y="68"/>
                </a:cxn>
                <a:cxn ang="0">
                  <a:pos x="138" y="68"/>
                </a:cxn>
                <a:cxn ang="0">
                  <a:pos x="138" y="82"/>
                </a:cxn>
                <a:cxn ang="0">
                  <a:pos x="134" y="96"/>
                </a:cxn>
                <a:cxn ang="0">
                  <a:pos x="126" y="106"/>
                </a:cxn>
                <a:cxn ang="0">
                  <a:pos x="118" y="118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84" y="136"/>
                </a:cxn>
                <a:cxn ang="0">
                  <a:pos x="70" y="138"/>
                </a:cxn>
                <a:cxn ang="0">
                  <a:pos x="70" y="138"/>
                </a:cxn>
                <a:cxn ang="0">
                  <a:pos x="56" y="136"/>
                </a:cxn>
                <a:cxn ang="0">
                  <a:pos x="42" y="132"/>
                </a:cxn>
                <a:cxn ang="0">
                  <a:pos x="32" y="126"/>
                </a:cxn>
                <a:cxn ang="0">
                  <a:pos x="20" y="118"/>
                </a:cxn>
                <a:cxn ang="0">
                  <a:pos x="12" y="106"/>
                </a:cxn>
                <a:cxn ang="0">
                  <a:pos x="6" y="96"/>
                </a:cxn>
                <a:cxn ang="0">
                  <a:pos x="2" y="8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54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20" y="20"/>
                </a:cxn>
                <a:cxn ang="0">
                  <a:pos x="32" y="12"/>
                </a:cxn>
                <a:cxn ang="0">
                  <a:pos x="42" y="4"/>
                </a:cxn>
                <a:cxn ang="0">
                  <a:pos x="56" y="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38" h="138">
                  <a:moveTo>
                    <a:pt x="70" y="0"/>
                  </a:moveTo>
                  <a:lnTo>
                    <a:pt x="70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4" y="42"/>
                  </a:lnTo>
                  <a:lnTo>
                    <a:pt x="138" y="54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8" y="82"/>
                  </a:lnTo>
                  <a:lnTo>
                    <a:pt x="134" y="96"/>
                  </a:lnTo>
                  <a:lnTo>
                    <a:pt x="126" y="106"/>
                  </a:lnTo>
                  <a:lnTo>
                    <a:pt x="118" y="118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84" y="136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56" y="136"/>
                  </a:lnTo>
                  <a:lnTo>
                    <a:pt x="42" y="132"/>
                  </a:lnTo>
                  <a:lnTo>
                    <a:pt x="32" y="126"/>
                  </a:lnTo>
                  <a:lnTo>
                    <a:pt x="20" y="118"/>
                  </a:lnTo>
                  <a:lnTo>
                    <a:pt x="12" y="106"/>
                  </a:lnTo>
                  <a:lnTo>
                    <a:pt x="6" y="96"/>
                  </a:lnTo>
                  <a:lnTo>
                    <a:pt x="2" y="8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54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2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126725" y="4032346"/>
            <a:ext cx="486271" cy="486271"/>
            <a:chOff x="5438775" y="2660650"/>
            <a:chExt cx="596900" cy="596900"/>
          </a:xfrm>
          <a:solidFill>
            <a:srgbClr val="00AC4E"/>
          </a:solidFill>
        </p:grpSpPr>
        <p:sp>
          <p:nvSpPr>
            <p:cNvPr id="50" name="Freeform 185"/>
            <p:cNvSpPr/>
            <p:nvPr/>
          </p:nvSpPr>
          <p:spPr bwMode="auto">
            <a:xfrm>
              <a:off x="5438775" y="2660650"/>
              <a:ext cx="165100" cy="165100"/>
            </a:xfrm>
            <a:custGeom>
              <a:avLst/>
              <a:gdLst/>
              <a:ahLst/>
              <a:cxnLst>
                <a:cxn ang="0">
                  <a:pos x="18" y="18"/>
                </a:cxn>
                <a:cxn ang="0">
                  <a:pos x="18" y="18"/>
                </a:cxn>
                <a:cxn ang="0">
                  <a:pos x="10" y="28"/>
                </a:cxn>
                <a:cxn ang="0">
                  <a:pos x="6" y="38"/>
                </a:cxn>
                <a:cxn ang="0">
                  <a:pos x="2" y="50"/>
                </a:cxn>
                <a:cxn ang="0">
                  <a:pos x="0" y="60"/>
                </a:cxn>
                <a:cxn ang="0">
                  <a:pos x="2" y="72"/>
                </a:cxn>
                <a:cxn ang="0">
                  <a:pos x="6" y="84"/>
                </a:cxn>
                <a:cxn ang="0">
                  <a:pos x="10" y="94"/>
                </a:cxn>
                <a:cxn ang="0">
                  <a:pos x="18" y="104"/>
                </a:cxn>
                <a:cxn ang="0">
                  <a:pos x="104" y="18"/>
                </a:cxn>
                <a:cxn ang="0">
                  <a:pos x="104" y="18"/>
                </a:cxn>
                <a:cxn ang="0">
                  <a:pos x="96" y="10"/>
                </a:cxn>
                <a:cxn ang="0">
                  <a:pos x="84" y="4"/>
                </a:cxn>
                <a:cxn ang="0">
                  <a:pos x="74" y="2"/>
                </a:cxn>
                <a:cxn ang="0">
                  <a:pos x="62" y="0"/>
                </a:cxn>
                <a:cxn ang="0">
                  <a:pos x="50" y="2"/>
                </a:cxn>
                <a:cxn ang="0">
                  <a:pos x="38" y="4"/>
                </a:cxn>
                <a:cxn ang="0">
                  <a:pos x="28" y="10"/>
                </a:cxn>
                <a:cxn ang="0">
                  <a:pos x="18" y="18"/>
                </a:cxn>
                <a:cxn ang="0">
                  <a:pos x="18" y="18"/>
                </a:cxn>
              </a:cxnLst>
              <a:rect l="0" t="0" r="r" b="b"/>
              <a:pathLst>
                <a:path w="104" h="104">
                  <a:moveTo>
                    <a:pt x="18" y="18"/>
                  </a:move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0"/>
                  </a:lnTo>
                  <a:lnTo>
                    <a:pt x="2" y="72"/>
                  </a:lnTo>
                  <a:lnTo>
                    <a:pt x="6" y="84"/>
                  </a:lnTo>
                  <a:lnTo>
                    <a:pt x="10" y="94"/>
                  </a:lnTo>
                  <a:lnTo>
                    <a:pt x="18" y="10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96" y="10"/>
                  </a:lnTo>
                  <a:lnTo>
                    <a:pt x="84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86"/>
            <p:cNvSpPr>
              <a:spLocks noEditPoints="1"/>
            </p:cNvSpPr>
            <p:nvPr/>
          </p:nvSpPr>
          <p:spPr bwMode="auto">
            <a:xfrm>
              <a:off x="5505450" y="2727325"/>
              <a:ext cx="530225" cy="530225"/>
            </a:xfrm>
            <a:custGeom>
              <a:avLst/>
              <a:gdLst/>
              <a:ahLst/>
              <a:cxnLst>
                <a:cxn ang="0">
                  <a:pos x="188" y="274"/>
                </a:cxn>
                <a:cxn ang="0">
                  <a:pos x="334" y="334"/>
                </a:cxn>
                <a:cxn ang="0">
                  <a:pos x="274" y="186"/>
                </a:cxn>
                <a:cxn ang="0">
                  <a:pos x="86" y="0"/>
                </a:cxn>
                <a:cxn ang="0">
                  <a:pos x="0" y="86"/>
                </a:cxn>
                <a:cxn ang="0">
                  <a:pos x="188" y="274"/>
                </a:cxn>
                <a:cxn ang="0">
                  <a:pos x="208" y="234"/>
                </a:cxn>
                <a:cxn ang="0">
                  <a:pos x="208" y="234"/>
                </a:cxn>
                <a:cxn ang="0">
                  <a:pos x="214" y="230"/>
                </a:cxn>
                <a:cxn ang="0">
                  <a:pos x="222" y="230"/>
                </a:cxn>
                <a:cxn ang="0">
                  <a:pos x="228" y="230"/>
                </a:cxn>
                <a:cxn ang="0">
                  <a:pos x="234" y="232"/>
                </a:cxn>
                <a:cxn ang="0">
                  <a:pos x="234" y="232"/>
                </a:cxn>
                <a:cxn ang="0">
                  <a:pos x="230" y="228"/>
                </a:cxn>
                <a:cxn ang="0">
                  <a:pos x="230" y="222"/>
                </a:cxn>
                <a:cxn ang="0">
                  <a:pos x="232" y="214"/>
                </a:cxn>
                <a:cxn ang="0">
                  <a:pos x="236" y="206"/>
                </a:cxn>
                <a:cxn ang="0">
                  <a:pos x="236" y="206"/>
                </a:cxn>
                <a:cxn ang="0">
                  <a:pos x="242" y="202"/>
                </a:cxn>
                <a:cxn ang="0">
                  <a:pos x="250" y="198"/>
                </a:cxn>
                <a:cxn ang="0">
                  <a:pos x="258" y="196"/>
                </a:cxn>
                <a:cxn ang="0">
                  <a:pos x="294" y="280"/>
                </a:cxn>
                <a:cxn ang="0">
                  <a:pos x="282" y="294"/>
                </a:cxn>
                <a:cxn ang="0">
                  <a:pos x="196" y="258"/>
                </a:cxn>
                <a:cxn ang="0">
                  <a:pos x="196" y="258"/>
                </a:cxn>
                <a:cxn ang="0">
                  <a:pos x="198" y="250"/>
                </a:cxn>
                <a:cxn ang="0">
                  <a:pos x="202" y="242"/>
                </a:cxn>
                <a:cxn ang="0">
                  <a:pos x="208" y="234"/>
                </a:cxn>
                <a:cxn ang="0">
                  <a:pos x="208" y="234"/>
                </a:cxn>
              </a:cxnLst>
              <a:rect l="0" t="0" r="r" b="b"/>
              <a:pathLst>
                <a:path w="334" h="334">
                  <a:moveTo>
                    <a:pt x="188" y="274"/>
                  </a:moveTo>
                  <a:lnTo>
                    <a:pt x="334" y="334"/>
                  </a:lnTo>
                  <a:lnTo>
                    <a:pt x="274" y="186"/>
                  </a:lnTo>
                  <a:lnTo>
                    <a:pt x="86" y="0"/>
                  </a:lnTo>
                  <a:lnTo>
                    <a:pt x="0" y="86"/>
                  </a:lnTo>
                  <a:lnTo>
                    <a:pt x="188" y="274"/>
                  </a:lnTo>
                  <a:close/>
                  <a:moveTo>
                    <a:pt x="208" y="234"/>
                  </a:moveTo>
                  <a:lnTo>
                    <a:pt x="208" y="234"/>
                  </a:lnTo>
                  <a:lnTo>
                    <a:pt x="214" y="230"/>
                  </a:lnTo>
                  <a:lnTo>
                    <a:pt x="222" y="230"/>
                  </a:lnTo>
                  <a:lnTo>
                    <a:pt x="228" y="230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30" y="228"/>
                  </a:lnTo>
                  <a:lnTo>
                    <a:pt x="230" y="222"/>
                  </a:lnTo>
                  <a:lnTo>
                    <a:pt x="232" y="214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42" y="202"/>
                  </a:lnTo>
                  <a:lnTo>
                    <a:pt x="250" y="198"/>
                  </a:lnTo>
                  <a:lnTo>
                    <a:pt x="258" y="196"/>
                  </a:lnTo>
                  <a:lnTo>
                    <a:pt x="294" y="280"/>
                  </a:lnTo>
                  <a:lnTo>
                    <a:pt x="282" y="294"/>
                  </a:lnTo>
                  <a:lnTo>
                    <a:pt x="196" y="258"/>
                  </a:lnTo>
                  <a:lnTo>
                    <a:pt x="196" y="258"/>
                  </a:lnTo>
                  <a:lnTo>
                    <a:pt x="198" y="250"/>
                  </a:lnTo>
                  <a:lnTo>
                    <a:pt x="202" y="242"/>
                  </a:lnTo>
                  <a:lnTo>
                    <a:pt x="208" y="234"/>
                  </a:lnTo>
                  <a:lnTo>
                    <a:pt x="208" y="2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9325567" y="4099596"/>
            <a:ext cx="593134" cy="366697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256" y="0"/>
              </a:cxn>
              <a:cxn ang="0">
                <a:pos x="242" y="2"/>
              </a:cxn>
              <a:cxn ang="0">
                <a:pos x="184" y="10"/>
              </a:cxn>
              <a:cxn ang="0">
                <a:pos x="114" y="42"/>
              </a:cxn>
              <a:cxn ang="0">
                <a:pos x="60" y="82"/>
              </a:cxn>
              <a:cxn ang="0">
                <a:pos x="4" y="152"/>
              </a:cxn>
              <a:cxn ang="0">
                <a:pos x="4" y="164"/>
              </a:cxn>
              <a:cxn ang="0">
                <a:pos x="48" y="222"/>
              </a:cxn>
              <a:cxn ang="0">
                <a:pos x="98" y="266"/>
              </a:cxn>
              <a:cxn ang="0">
                <a:pos x="168" y="302"/>
              </a:cxn>
              <a:cxn ang="0">
                <a:pos x="256" y="316"/>
              </a:cxn>
              <a:cxn ang="0">
                <a:pos x="316" y="308"/>
              </a:cxn>
              <a:cxn ang="0">
                <a:pos x="390" y="280"/>
              </a:cxn>
              <a:cxn ang="0">
                <a:pos x="448" y="236"/>
              </a:cxn>
              <a:cxn ang="0">
                <a:pos x="494" y="182"/>
              </a:cxn>
              <a:cxn ang="0">
                <a:pos x="510" y="158"/>
              </a:cxn>
              <a:cxn ang="0">
                <a:pos x="476" y="110"/>
              </a:cxn>
              <a:cxn ang="0">
                <a:pos x="416" y="54"/>
              </a:cxn>
              <a:cxn ang="0">
                <a:pos x="352" y="18"/>
              </a:cxn>
              <a:cxn ang="0">
                <a:pos x="268" y="2"/>
              </a:cxn>
              <a:cxn ang="0">
                <a:pos x="214" y="78"/>
              </a:cxn>
              <a:cxn ang="0">
                <a:pos x="232" y="84"/>
              </a:cxn>
              <a:cxn ang="0">
                <a:pos x="244" y="100"/>
              </a:cxn>
              <a:cxn ang="0">
                <a:pos x="248" y="112"/>
              </a:cxn>
              <a:cxn ang="0">
                <a:pos x="242" y="132"/>
              </a:cxn>
              <a:cxn ang="0">
                <a:pos x="226" y="144"/>
              </a:cxn>
              <a:cxn ang="0">
                <a:pos x="214" y="146"/>
              </a:cxn>
              <a:cxn ang="0">
                <a:pos x="194" y="140"/>
              </a:cxn>
              <a:cxn ang="0">
                <a:pos x="182" y="126"/>
              </a:cxn>
              <a:cxn ang="0">
                <a:pos x="180" y="112"/>
              </a:cxn>
              <a:cxn ang="0">
                <a:pos x="186" y="94"/>
              </a:cxn>
              <a:cxn ang="0">
                <a:pos x="200" y="82"/>
              </a:cxn>
              <a:cxn ang="0">
                <a:pos x="214" y="78"/>
              </a:cxn>
              <a:cxn ang="0">
                <a:pos x="236" y="270"/>
              </a:cxn>
              <a:cxn ang="0">
                <a:pos x="180" y="258"/>
              </a:cxn>
              <a:cxn ang="0">
                <a:pos x="122" y="228"/>
              </a:cxn>
              <a:cxn ang="0">
                <a:pos x="64" y="174"/>
              </a:cxn>
              <a:cxn ang="0">
                <a:pos x="66" y="138"/>
              </a:cxn>
              <a:cxn ang="0">
                <a:pos x="128" y="84"/>
              </a:cxn>
              <a:cxn ang="0">
                <a:pos x="138" y="96"/>
              </a:cxn>
              <a:cxn ang="0">
                <a:pos x="136" y="120"/>
              </a:cxn>
              <a:cxn ang="0">
                <a:pos x="144" y="168"/>
              </a:cxn>
              <a:cxn ang="0">
                <a:pos x="188" y="220"/>
              </a:cxn>
              <a:cxn ang="0">
                <a:pos x="242" y="240"/>
              </a:cxn>
              <a:cxn ang="0">
                <a:pos x="268" y="240"/>
              </a:cxn>
              <a:cxn ang="0">
                <a:pos x="322" y="220"/>
              </a:cxn>
              <a:cxn ang="0">
                <a:pos x="366" y="168"/>
              </a:cxn>
              <a:cxn ang="0">
                <a:pos x="376" y="120"/>
              </a:cxn>
              <a:cxn ang="0">
                <a:pos x="372" y="96"/>
              </a:cxn>
              <a:cxn ang="0">
                <a:pos x="382" y="84"/>
              </a:cxn>
              <a:cxn ang="0">
                <a:pos x="444" y="138"/>
              </a:cxn>
              <a:cxn ang="0">
                <a:pos x="446" y="174"/>
              </a:cxn>
              <a:cxn ang="0">
                <a:pos x="388" y="228"/>
              </a:cxn>
              <a:cxn ang="0">
                <a:pos x="330" y="258"/>
              </a:cxn>
              <a:cxn ang="0">
                <a:pos x="276" y="270"/>
              </a:cxn>
            </a:cxnLst>
            <a:rect l="0" t="0" r="r" b="b"/>
            <a:pathLst>
              <a:path w="510" h="316">
                <a:moveTo>
                  <a:pt x="268" y="2"/>
                </a:moveTo>
                <a:lnTo>
                  <a:pt x="268" y="2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42" y="2"/>
                </a:lnTo>
                <a:lnTo>
                  <a:pt x="242" y="2"/>
                </a:lnTo>
                <a:lnTo>
                  <a:pt x="212" y="4"/>
                </a:lnTo>
                <a:lnTo>
                  <a:pt x="184" y="10"/>
                </a:lnTo>
                <a:lnTo>
                  <a:pt x="158" y="18"/>
                </a:lnTo>
                <a:lnTo>
                  <a:pt x="136" y="28"/>
                </a:lnTo>
                <a:lnTo>
                  <a:pt x="114" y="42"/>
                </a:lnTo>
                <a:lnTo>
                  <a:pt x="94" y="54"/>
                </a:lnTo>
                <a:lnTo>
                  <a:pt x="76" y="68"/>
                </a:lnTo>
                <a:lnTo>
                  <a:pt x="60" y="82"/>
                </a:lnTo>
                <a:lnTo>
                  <a:pt x="34" y="110"/>
                </a:lnTo>
                <a:lnTo>
                  <a:pt x="16" y="134"/>
                </a:lnTo>
                <a:lnTo>
                  <a:pt x="4" y="152"/>
                </a:lnTo>
                <a:lnTo>
                  <a:pt x="0" y="158"/>
                </a:lnTo>
                <a:lnTo>
                  <a:pt x="0" y="158"/>
                </a:lnTo>
                <a:lnTo>
                  <a:pt x="4" y="164"/>
                </a:lnTo>
                <a:lnTo>
                  <a:pt x="16" y="182"/>
                </a:lnTo>
                <a:lnTo>
                  <a:pt x="36" y="208"/>
                </a:lnTo>
                <a:lnTo>
                  <a:pt x="48" y="222"/>
                </a:lnTo>
                <a:lnTo>
                  <a:pt x="62" y="236"/>
                </a:lnTo>
                <a:lnTo>
                  <a:pt x="80" y="252"/>
                </a:lnTo>
                <a:lnTo>
                  <a:pt x="98" y="266"/>
                </a:lnTo>
                <a:lnTo>
                  <a:pt x="120" y="280"/>
                </a:lnTo>
                <a:lnTo>
                  <a:pt x="142" y="292"/>
                </a:lnTo>
                <a:lnTo>
                  <a:pt x="168" y="302"/>
                </a:lnTo>
                <a:lnTo>
                  <a:pt x="194" y="308"/>
                </a:lnTo>
                <a:lnTo>
                  <a:pt x="224" y="314"/>
                </a:lnTo>
                <a:lnTo>
                  <a:pt x="256" y="316"/>
                </a:lnTo>
                <a:lnTo>
                  <a:pt x="256" y="316"/>
                </a:lnTo>
                <a:lnTo>
                  <a:pt x="286" y="314"/>
                </a:lnTo>
                <a:lnTo>
                  <a:pt x="316" y="308"/>
                </a:lnTo>
                <a:lnTo>
                  <a:pt x="342" y="302"/>
                </a:lnTo>
                <a:lnTo>
                  <a:pt x="368" y="292"/>
                </a:lnTo>
                <a:lnTo>
                  <a:pt x="390" y="280"/>
                </a:lnTo>
                <a:lnTo>
                  <a:pt x="412" y="266"/>
                </a:lnTo>
                <a:lnTo>
                  <a:pt x="430" y="252"/>
                </a:lnTo>
                <a:lnTo>
                  <a:pt x="448" y="236"/>
                </a:lnTo>
                <a:lnTo>
                  <a:pt x="462" y="222"/>
                </a:lnTo>
                <a:lnTo>
                  <a:pt x="474" y="208"/>
                </a:lnTo>
                <a:lnTo>
                  <a:pt x="494" y="182"/>
                </a:lnTo>
                <a:lnTo>
                  <a:pt x="506" y="164"/>
                </a:lnTo>
                <a:lnTo>
                  <a:pt x="510" y="158"/>
                </a:lnTo>
                <a:lnTo>
                  <a:pt x="510" y="158"/>
                </a:lnTo>
                <a:lnTo>
                  <a:pt x="506" y="152"/>
                </a:lnTo>
                <a:lnTo>
                  <a:pt x="496" y="134"/>
                </a:lnTo>
                <a:lnTo>
                  <a:pt x="476" y="110"/>
                </a:lnTo>
                <a:lnTo>
                  <a:pt x="450" y="82"/>
                </a:lnTo>
                <a:lnTo>
                  <a:pt x="434" y="68"/>
                </a:lnTo>
                <a:lnTo>
                  <a:pt x="416" y="54"/>
                </a:lnTo>
                <a:lnTo>
                  <a:pt x="396" y="42"/>
                </a:lnTo>
                <a:lnTo>
                  <a:pt x="374" y="30"/>
                </a:lnTo>
                <a:lnTo>
                  <a:pt x="352" y="18"/>
                </a:lnTo>
                <a:lnTo>
                  <a:pt x="326" y="10"/>
                </a:lnTo>
                <a:lnTo>
                  <a:pt x="298" y="4"/>
                </a:lnTo>
                <a:lnTo>
                  <a:pt x="268" y="2"/>
                </a:lnTo>
                <a:lnTo>
                  <a:pt x="268" y="2"/>
                </a:lnTo>
                <a:close/>
                <a:moveTo>
                  <a:pt x="214" y="78"/>
                </a:moveTo>
                <a:lnTo>
                  <a:pt x="214" y="78"/>
                </a:lnTo>
                <a:lnTo>
                  <a:pt x="220" y="80"/>
                </a:lnTo>
                <a:lnTo>
                  <a:pt x="226" y="82"/>
                </a:lnTo>
                <a:lnTo>
                  <a:pt x="232" y="84"/>
                </a:lnTo>
                <a:lnTo>
                  <a:pt x="238" y="88"/>
                </a:lnTo>
                <a:lnTo>
                  <a:pt x="242" y="94"/>
                </a:lnTo>
                <a:lnTo>
                  <a:pt x="244" y="100"/>
                </a:lnTo>
                <a:lnTo>
                  <a:pt x="246" y="106"/>
                </a:lnTo>
                <a:lnTo>
                  <a:pt x="248" y="112"/>
                </a:lnTo>
                <a:lnTo>
                  <a:pt x="248" y="112"/>
                </a:lnTo>
                <a:lnTo>
                  <a:pt x="246" y="120"/>
                </a:lnTo>
                <a:lnTo>
                  <a:pt x="244" y="126"/>
                </a:lnTo>
                <a:lnTo>
                  <a:pt x="242" y="132"/>
                </a:lnTo>
                <a:lnTo>
                  <a:pt x="238" y="136"/>
                </a:lnTo>
                <a:lnTo>
                  <a:pt x="232" y="140"/>
                </a:lnTo>
                <a:lnTo>
                  <a:pt x="226" y="144"/>
                </a:lnTo>
                <a:lnTo>
                  <a:pt x="220" y="146"/>
                </a:lnTo>
                <a:lnTo>
                  <a:pt x="214" y="146"/>
                </a:lnTo>
                <a:lnTo>
                  <a:pt x="214" y="146"/>
                </a:lnTo>
                <a:lnTo>
                  <a:pt x="206" y="146"/>
                </a:lnTo>
                <a:lnTo>
                  <a:pt x="200" y="144"/>
                </a:lnTo>
                <a:lnTo>
                  <a:pt x="194" y="140"/>
                </a:lnTo>
                <a:lnTo>
                  <a:pt x="190" y="136"/>
                </a:lnTo>
                <a:lnTo>
                  <a:pt x="186" y="132"/>
                </a:lnTo>
                <a:lnTo>
                  <a:pt x="182" y="126"/>
                </a:lnTo>
                <a:lnTo>
                  <a:pt x="180" y="120"/>
                </a:lnTo>
                <a:lnTo>
                  <a:pt x="180" y="112"/>
                </a:lnTo>
                <a:lnTo>
                  <a:pt x="180" y="112"/>
                </a:lnTo>
                <a:lnTo>
                  <a:pt x="180" y="106"/>
                </a:lnTo>
                <a:lnTo>
                  <a:pt x="182" y="100"/>
                </a:lnTo>
                <a:lnTo>
                  <a:pt x="186" y="94"/>
                </a:lnTo>
                <a:lnTo>
                  <a:pt x="190" y="88"/>
                </a:lnTo>
                <a:lnTo>
                  <a:pt x="194" y="84"/>
                </a:lnTo>
                <a:lnTo>
                  <a:pt x="200" y="82"/>
                </a:lnTo>
                <a:lnTo>
                  <a:pt x="206" y="80"/>
                </a:lnTo>
                <a:lnTo>
                  <a:pt x="214" y="78"/>
                </a:lnTo>
                <a:lnTo>
                  <a:pt x="214" y="78"/>
                </a:lnTo>
                <a:close/>
                <a:moveTo>
                  <a:pt x="256" y="270"/>
                </a:moveTo>
                <a:lnTo>
                  <a:pt x="256" y="270"/>
                </a:lnTo>
                <a:lnTo>
                  <a:pt x="236" y="270"/>
                </a:lnTo>
                <a:lnTo>
                  <a:pt x="216" y="268"/>
                </a:lnTo>
                <a:lnTo>
                  <a:pt x="198" y="264"/>
                </a:lnTo>
                <a:lnTo>
                  <a:pt x="180" y="258"/>
                </a:lnTo>
                <a:lnTo>
                  <a:pt x="164" y="252"/>
                </a:lnTo>
                <a:lnTo>
                  <a:pt x="150" y="246"/>
                </a:lnTo>
                <a:lnTo>
                  <a:pt x="122" y="228"/>
                </a:lnTo>
                <a:lnTo>
                  <a:pt x="98" y="210"/>
                </a:lnTo>
                <a:lnTo>
                  <a:pt x="80" y="192"/>
                </a:lnTo>
                <a:lnTo>
                  <a:pt x="64" y="174"/>
                </a:lnTo>
                <a:lnTo>
                  <a:pt x="52" y="158"/>
                </a:lnTo>
                <a:lnTo>
                  <a:pt x="52" y="158"/>
                </a:lnTo>
                <a:lnTo>
                  <a:pt x="66" y="138"/>
                </a:lnTo>
                <a:lnTo>
                  <a:pt x="86" y="116"/>
                </a:lnTo>
                <a:lnTo>
                  <a:pt x="112" y="94"/>
                </a:lnTo>
                <a:lnTo>
                  <a:pt x="128" y="84"/>
                </a:lnTo>
                <a:lnTo>
                  <a:pt x="144" y="74"/>
                </a:lnTo>
                <a:lnTo>
                  <a:pt x="144" y="74"/>
                </a:lnTo>
                <a:lnTo>
                  <a:pt x="138" y="96"/>
                </a:lnTo>
                <a:lnTo>
                  <a:pt x="136" y="108"/>
                </a:lnTo>
                <a:lnTo>
                  <a:pt x="136" y="120"/>
                </a:lnTo>
                <a:lnTo>
                  <a:pt x="136" y="120"/>
                </a:lnTo>
                <a:lnTo>
                  <a:pt x="136" y="132"/>
                </a:lnTo>
                <a:lnTo>
                  <a:pt x="138" y="144"/>
                </a:lnTo>
                <a:lnTo>
                  <a:pt x="144" y="168"/>
                </a:lnTo>
                <a:lnTo>
                  <a:pt x="156" y="188"/>
                </a:lnTo>
                <a:lnTo>
                  <a:pt x="170" y="206"/>
                </a:lnTo>
                <a:lnTo>
                  <a:pt x="188" y="220"/>
                </a:lnTo>
                <a:lnTo>
                  <a:pt x="208" y="232"/>
                </a:lnTo>
                <a:lnTo>
                  <a:pt x="230" y="238"/>
                </a:lnTo>
                <a:lnTo>
                  <a:pt x="242" y="240"/>
                </a:lnTo>
                <a:lnTo>
                  <a:pt x="256" y="240"/>
                </a:lnTo>
                <a:lnTo>
                  <a:pt x="256" y="240"/>
                </a:lnTo>
                <a:lnTo>
                  <a:pt x="268" y="240"/>
                </a:lnTo>
                <a:lnTo>
                  <a:pt x="280" y="238"/>
                </a:lnTo>
                <a:lnTo>
                  <a:pt x="302" y="232"/>
                </a:lnTo>
                <a:lnTo>
                  <a:pt x="322" y="220"/>
                </a:lnTo>
                <a:lnTo>
                  <a:pt x="340" y="206"/>
                </a:lnTo>
                <a:lnTo>
                  <a:pt x="354" y="188"/>
                </a:lnTo>
                <a:lnTo>
                  <a:pt x="366" y="168"/>
                </a:lnTo>
                <a:lnTo>
                  <a:pt x="372" y="144"/>
                </a:lnTo>
                <a:lnTo>
                  <a:pt x="374" y="132"/>
                </a:lnTo>
                <a:lnTo>
                  <a:pt x="376" y="120"/>
                </a:lnTo>
                <a:lnTo>
                  <a:pt x="376" y="120"/>
                </a:lnTo>
                <a:lnTo>
                  <a:pt x="374" y="108"/>
                </a:lnTo>
                <a:lnTo>
                  <a:pt x="372" y="96"/>
                </a:lnTo>
                <a:lnTo>
                  <a:pt x="366" y="74"/>
                </a:lnTo>
                <a:lnTo>
                  <a:pt x="366" y="74"/>
                </a:lnTo>
                <a:lnTo>
                  <a:pt x="382" y="84"/>
                </a:lnTo>
                <a:lnTo>
                  <a:pt x="398" y="94"/>
                </a:lnTo>
                <a:lnTo>
                  <a:pt x="424" y="118"/>
                </a:lnTo>
                <a:lnTo>
                  <a:pt x="444" y="138"/>
                </a:lnTo>
                <a:lnTo>
                  <a:pt x="458" y="158"/>
                </a:lnTo>
                <a:lnTo>
                  <a:pt x="458" y="158"/>
                </a:lnTo>
                <a:lnTo>
                  <a:pt x="446" y="174"/>
                </a:lnTo>
                <a:lnTo>
                  <a:pt x="430" y="192"/>
                </a:lnTo>
                <a:lnTo>
                  <a:pt x="412" y="210"/>
                </a:lnTo>
                <a:lnTo>
                  <a:pt x="388" y="228"/>
                </a:lnTo>
                <a:lnTo>
                  <a:pt x="360" y="246"/>
                </a:lnTo>
                <a:lnTo>
                  <a:pt x="346" y="252"/>
                </a:lnTo>
                <a:lnTo>
                  <a:pt x="330" y="258"/>
                </a:lnTo>
                <a:lnTo>
                  <a:pt x="312" y="264"/>
                </a:lnTo>
                <a:lnTo>
                  <a:pt x="294" y="268"/>
                </a:lnTo>
                <a:lnTo>
                  <a:pt x="276" y="270"/>
                </a:lnTo>
                <a:lnTo>
                  <a:pt x="256" y="270"/>
                </a:lnTo>
                <a:lnTo>
                  <a:pt x="256" y="270"/>
                </a:lnTo>
                <a:close/>
              </a:path>
            </a:pathLst>
          </a:custGeom>
          <a:solidFill>
            <a:srgbClr val="007A37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43280" y="659765"/>
            <a:ext cx="33985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2905828" y="5387355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7725478" y="5387355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pic>
        <p:nvPicPr>
          <p:cNvPr id="2" name="图片 1" descr="带式给煤机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280" y="2397125"/>
            <a:ext cx="3416300" cy="2992120"/>
          </a:xfrm>
          <a:prstGeom prst="hexagon">
            <a:avLst/>
          </a:prstGeom>
        </p:spPr>
      </p:pic>
      <p:pic>
        <p:nvPicPr>
          <p:cNvPr id="3" name="图片 2" descr="带式给煤机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630" y="2397125"/>
            <a:ext cx="3416300" cy="2992120"/>
          </a:xfrm>
          <a:prstGeom prst="hexagon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45160" y="543560"/>
            <a:ext cx="42265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GLD800/5.5/B带式给煤机主要特点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5900" y="1809750"/>
            <a:ext cx="1866900" cy="3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1.</a:t>
            </a:r>
            <a:endParaRPr lang="zh-CN" altLang="en-US" sz="3200" b="1" dirty="0"/>
          </a:p>
        </p:txBody>
      </p:sp>
      <p:sp>
        <p:nvSpPr>
          <p:cNvPr id="7" name="矩形 6"/>
          <p:cNvSpPr/>
          <p:nvPr/>
        </p:nvSpPr>
        <p:spPr>
          <a:xfrm>
            <a:off x="1428750" y="2272665"/>
            <a:ext cx="5090795" cy="80581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给料量大，体积小、重量轻，便于井下运输和安装，可大大减少井巷工程量； </a:t>
            </a:r>
            <a:endParaRPr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85900" y="3254416"/>
            <a:ext cx="1866900" cy="381000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2.</a:t>
            </a:r>
            <a:endParaRPr lang="zh-CN" altLang="en-US" sz="3200" b="1" dirty="0"/>
          </a:p>
        </p:txBody>
      </p:sp>
      <p:sp>
        <p:nvSpPr>
          <p:cNvPr id="9" name="矩形 8"/>
          <p:cNvSpPr/>
          <p:nvPr/>
        </p:nvSpPr>
        <p:spPr>
          <a:xfrm>
            <a:off x="1428750" y="3717290"/>
            <a:ext cx="5497195" cy="80581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给料量调节范围大，调节方便（无级调速）； </a:t>
            </a:r>
            <a:endParaRPr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运动部分工作阻力小，功耗低，运动部件的工作寿命长； </a:t>
            </a:r>
            <a:endParaRPr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85900" y="4699082"/>
            <a:ext cx="18669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3.</a:t>
            </a:r>
            <a:endParaRPr lang="zh-CN" altLang="en-US" sz="3200" b="1" dirty="0"/>
          </a:p>
        </p:txBody>
      </p:sp>
      <p:sp>
        <p:nvSpPr>
          <p:cNvPr id="11" name="矩形 10"/>
          <p:cNvSpPr/>
          <p:nvPr/>
        </p:nvSpPr>
        <p:spPr>
          <a:xfrm>
            <a:off x="1428750" y="5161915"/>
            <a:ext cx="4236085" cy="80581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4．运行平稳，噪音小，保护环境； </a:t>
            </a:r>
            <a:endParaRPr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5、零部件通用性强，安装维修方便。</a:t>
            </a:r>
            <a:endParaRPr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106677" y="1776003"/>
            <a:ext cx="1275355" cy="1275355"/>
          </a:xfrm>
          <a:prstGeom prst="ellipse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823911" y="1809750"/>
            <a:ext cx="1275355" cy="1275355"/>
          </a:xfrm>
          <a:prstGeom prst="ellipse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349534" y="2997738"/>
            <a:ext cx="1275355" cy="1275355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106677" y="4284974"/>
            <a:ext cx="1275355" cy="1275355"/>
          </a:xfrm>
          <a:prstGeom prst="ellipse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823911" y="4318721"/>
            <a:ext cx="1275355" cy="1275355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527526" y="2486023"/>
            <a:ext cx="82232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带式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162251" y="2486023"/>
            <a:ext cx="82232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给煤机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24"/>
          <p:cNvSpPr>
            <a:spLocks noEditPoints="1"/>
          </p:cNvSpPr>
          <p:nvPr/>
        </p:nvSpPr>
        <p:spPr bwMode="auto">
          <a:xfrm>
            <a:off x="8775111" y="3159279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u="sng"/>
          </a:p>
        </p:txBody>
      </p:sp>
      <p:sp>
        <p:nvSpPr>
          <p:cNvPr id="30" name="文本框 29"/>
          <p:cNvSpPr txBox="1"/>
          <p:nvPr/>
        </p:nvSpPr>
        <p:spPr>
          <a:xfrm>
            <a:off x="8774885" y="3707758"/>
            <a:ext cx="82232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124"/>
          <p:cNvSpPr>
            <a:spLocks noEditPoints="1"/>
          </p:cNvSpPr>
          <p:nvPr/>
        </p:nvSpPr>
        <p:spPr bwMode="auto">
          <a:xfrm>
            <a:off x="7538547" y="4475240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u="sng"/>
          </a:p>
        </p:txBody>
      </p:sp>
      <p:sp>
        <p:nvSpPr>
          <p:cNvPr id="32" name="文本框 31"/>
          <p:cNvSpPr txBox="1"/>
          <p:nvPr/>
        </p:nvSpPr>
        <p:spPr>
          <a:xfrm>
            <a:off x="7275830" y="5023485"/>
            <a:ext cx="10731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带式给煤机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24"/>
          <p:cNvSpPr>
            <a:spLocks noEditPoints="1"/>
          </p:cNvSpPr>
          <p:nvPr/>
        </p:nvSpPr>
        <p:spPr bwMode="auto">
          <a:xfrm>
            <a:off x="10256457" y="4475240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u="sng"/>
          </a:p>
        </p:txBody>
      </p:sp>
      <p:sp>
        <p:nvSpPr>
          <p:cNvPr id="37" name="文本框 36"/>
          <p:cNvSpPr txBox="1"/>
          <p:nvPr/>
        </p:nvSpPr>
        <p:spPr>
          <a:xfrm>
            <a:off x="10075545" y="5023485"/>
            <a:ext cx="9093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主要特点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00100" y="650240"/>
            <a:ext cx="33604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229349" y="5084644"/>
            <a:ext cx="2390774" cy="1773357"/>
            <a:chOff x="6229349" y="5084644"/>
            <a:chExt cx="2390774" cy="1773357"/>
          </a:xfrm>
        </p:grpSpPr>
        <p:sp>
          <p:nvSpPr>
            <p:cNvPr id="15" name="矩形 14"/>
            <p:cNvSpPr/>
            <p:nvPr/>
          </p:nvSpPr>
          <p:spPr>
            <a:xfrm>
              <a:off x="6229349" y="6267450"/>
              <a:ext cx="590551" cy="590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819900" y="6267450"/>
              <a:ext cx="590551" cy="590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229349" y="5675763"/>
              <a:ext cx="590551" cy="590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819900" y="5084644"/>
              <a:ext cx="590551" cy="59055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410451" y="6267450"/>
              <a:ext cx="590551" cy="590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029572" y="5722251"/>
              <a:ext cx="590551" cy="59055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带式给煤机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2565" y="2235200"/>
            <a:ext cx="2972435" cy="2972435"/>
          </a:xfrm>
          <a:prstGeom prst="rect">
            <a:avLst/>
          </a:prstGeom>
        </p:spPr>
      </p:pic>
      <p:pic>
        <p:nvPicPr>
          <p:cNvPr id="3" name="图片 2" descr="带式给煤机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235" y="2235200"/>
            <a:ext cx="2972435" cy="2972435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4025" y="676910"/>
            <a:ext cx="5207000" cy="434975"/>
          </a:xfrm>
        </p:spPr>
        <p:txBody>
          <a:bodyPr>
            <a:normAutofit fontScale="90000"/>
          </a:bodyPr>
          <a:lstStyle/>
          <a:p>
            <a:r>
              <a:rPr lang="zh-CN" altLang="en-US" sz="222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GLD800/5.5/B带式给煤机的试车与运转</a:t>
            </a:r>
            <a:endParaRPr lang="zh-CN" altLang="en-US" sz="222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2936882"/>
            <a:ext cx="12192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六边形 3"/>
          <p:cNvSpPr/>
          <p:nvPr/>
        </p:nvSpPr>
        <p:spPr>
          <a:xfrm rot="19700829">
            <a:off x="705523" y="2372750"/>
            <a:ext cx="1263917" cy="1100301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A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 rot="19700829">
            <a:off x="2602522" y="2259791"/>
            <a:ext cx="1609214" cy="140089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 rot="19700829">
            <a:off x="4977056" y="2091914"/>
            <a:ext cx="2122385" cy="184763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 rot="19700829">
            <a:off x="7883106" y="2405927"/>
            <a:ext cx="1162502" cy="1012014"/>
          </a:xfrm>
          <a:prstGeom prst="hexagon">
            <a:avLst>
              <a:gd name="adj" fmla="val 30369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 rot="19700829">
            <a:off x="9778692" y="2199339"/>
            <a:ext cx="1794006" cy="156176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 4"/>
          <p:cNvGrpSpPr/>
          <p:nvPr/>
        </p:nvGrpSpPr>
        <p:grpSpPr>
          <a:xfrm>
            <a:off x="1015029" y="2525719"/>
            <a:ext cx="643757" cy="771525"/>
            <a:chOff x="1536700" y="911225"/>
            <a:chExt cx="831850" cy="996950"/>
          </a:xfrm>
          <a:solidFill>
            <a:schemeClr val="bg1"/>
          </a:solidFill>
        </p:grpSpPr>
        <p:sp>
          <p:nvSpPr>
            <p:cNvPr id="10" name="Freeform 47"/>
            <p:cNvSpPr/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1" name="Freeform 48"/>
            <p:cNvSpPr/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2" name="Freeform 49"/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3" name="Rectangle 50"/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4" name="Rectangle 51"/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5" name="Freeform 52"/>
            <p:cNvSpPr/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6" name="Freeform 53"/>
            <p:cNvSpPr/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7" name="Freeform 54"/>
            <p:cNvSpPr/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8" name="Freeform 55"/>
            <p:cNvSpPr/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  <p:sp>
          <p:nvSpPr>
            <p:cNvPr id="19" name="Freeform 56"/>
            <p:cNvSpPr/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u="sng"/>
            </a:p>
          </p:txBody>
        </p:sp>
      </p:grpSp>
      <p:sp>
        <p:nvSpPr>
          <p:cNvPr id="20" name="Freeform 124"/>
          <p:cNvSpPr>
            <a:spLocks noEditPoints="1"/>
          </p:cNvSpPr>
          <p:nvPr/>
        </p:nvSpPr>
        <p:spPr bwMode="auto">
          <a:xfrm>
            <a:off x="8202421" y="2569921"/>
            <a:ext cx="523875" cy="644525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u="sng"/>
          </a:p>
        </p:txBody>
      </p:sp>
      <p:sp>
        <p:nvSpPr>
          <p:cNvPr id="21" name="文本框 20"/>
          <p:cNvSpPr txBox="1"/>
          <p:nvPr/>
        </p:nvSpPr>
        <p:spPr>
          <a:xfrm>
            <a:off x="2726055" y="2778125"/>
            <a:ext cx="1362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带式给煤机</a:t>
            </a:r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56555" y="2623185"/>
            <a:ext cx="1364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</a:rPr>
              <a:t>试车与运转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431292" y="3015733"/>
            <a:ext cx="11759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上箭头 23"/>
          <p:cNvSpPr/>
          <p:nvPr/>
        </p:nvSpPr>
        <p:spPr>
          <a:xfrm>
            <a:off x="5867400" y="3172570"/>
            <a:ext cx="427703" cy="479094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六边形 24"/>
          <p:cNvSpPr/>
          <p:nvPr/>
        </p:nvSpPr>
        <p:spPr>
          <a:xfrm rot="19700829">
            <a:off x="9908617" y="2312444"/>
            <a:ext cx="1534157" cy="1335558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带式给煤机</a:t>
            </a:r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759585" y="4199890"/>
            <a:ext cx="909002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料机安装就位后，空载启动电机，使给料机空载运转。当空运转20分钟内无发现异常现象后，停车检查电机、减速机、滚筒及托辊组件的温升情况，若全部正常，再检查并拧紧有关螺栓螺母后，山东矿安机电有限公司</a:t>
            </a: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可重新起动，并慢慢开放煤仓，使煤流由小到大进入给料机，使给料机投入正常运行。 </a:t>
            </a: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27905" y="2767965"/>
            <a:ext cx="242824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/>
                </a:solidFill>
              </a:rPr>
              <a:t>THANK</a:t>
            </a:r>
            <a:endParaRPr kumimoji="1" lang="en-US" altLang="zh-CN" sz="4000" b="1" dirty="0" smtClean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4000" b="1" dirty="0" smtClean="0">
                <a:solidFill>
                  <a:schemeClr val="bg1"/>
                </a:solidFill>
              </a:rPr>
              <a:t>YOU</a:t>
            </a:r>
            <a:endParaRPr kumimoji="1" lang="en-US" altLang="zh-CN" sz="4000" b="1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1520" y="501137"/>
            <a:ext cx="864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50.6818897637796,&quot;left&quot;:87.15,&quot;top&quot;:184.56165354330707,&quot;width&quot;:794.5781102362205}"/>
</p:tagLst>
</file>

<file path=ppt/tags/tag2.xml><?xml version="1.0" encoding="utf-8"?>
<p:tagLst xmlns:p="http://schemas.openxmlformats.org/presentationml/2006/main">
  <p:tag name="KSO_WM_DIAGRAM_VIRTUALLY_FRAME" val="{&quot;height&quot;:250.6818897637796,&quot;left&quot;:87.15,&quot;top&quot;:184.56165354330707,&quot;width&quot;:794.5781102362205}"/>
</p:tagLst>
</file>

<file path=ppt/tags/tag3.xml><?xml version="1.0" encoding="utf-8"?>
<p:tagLst xmlns:p="http://schemas.openxmlformats.org/presentationml/2006/main">
  <p:tag name="KSO_WM_DIAGRAM_VIRTUALLY_FRAME" val="{&quot;height&quot;:250.6818897637796,&quot;left&quot;:87.15,&quot;top&quot;:184.56165354330707,&quot;width&quot;:794.5781102362205}"/>
</p:tagLst>
</file>

<file path=ppt/tags/tag4.xml><?xml version="1.0" encoding="utf-8"?>
<p:tagLst xmlns:p="http://schemas.openxmlformats.org/presentationml/2006/main">
  <p:tag name="KSO_WM_DIAGRAM_VIRTUALLY_FRAME" val="{&quot;height&quot;:250.6818897637796,&quot;left&quot;:87.15,&quot;top&quot;:184.56165354330707,&quot;width&quot;:794.5781102362205}"/>
</p:tagLst>
</file>

<file path=ppt/tags/tag5.xml><?xml version="1.0" encoding="utf-8"?>
<p:tagLst xmlns:p="http://schemas.openxmlformats.org/presentationml/2006/main">
  <p:tag name="KSO_WM_DIAGRAM_VIRTUALLY_FRAME" val="{&quot;height&quot;:250.6818897637796,&quot;left&quot;:87.15,&quot;top&quot;:184.56165354330707,&quot;width&quot;:794.5781102362205}"/>
</p:tagLst>
</file>

<file path=ppt/tags/tag6.xml><?xml version="1.0" encoding="utf-8"?>
<p:tagLst xmlns:p="http://schemas.openxmlformats.org/presentationml/2006/main">
  <p:tag name="KSO_WM_DIAGRAM_VIRTUALLY_FRAME" val="{&quot;height&quot;:247.4,&quot;left&quot;:35.3,&quot;top&quot;:158.85,&quot;width&quot;:867.85}"/>
</p:tagLst>
</file>

<file path=ppt/tags/tag7.xml><?xml version="1.0" encoding="utf-8"?>
<p:tagLst xmlns:p="http://schemas.openxmlformats.org/presentationml/2006/main">
  <p:tag name="KSO_WM_DIAGRAM_VIRTUALLY_FRAME" val="{&quot;height&quot;:247.4,&quot;left&quot;:35.3,&quot;top&quot;:158.85,&quot;width&quot;:867.85}"/>
</p:tagLst>
</file>

<file path=ppt/tags/tag8.xml><?xml version="1.0" encoding="utf-8"?>
<p:tagLst xmlns:p="http://schemas.openxmlformats.org/presentationml/2006/main">
  <p:tag name="KSO_WM_DIAGRAM_VIRTUALLY_FRAME" val="{&quot;height&quot;:247.4,&quot;left&quot;:35.3,&quot;top&quot;:158.85,&quot;width&quot;:867.85}"/>
</p:tagLst>
</file>

<file path=ppt/tags/tag9.xml><?xml version="1.0" encoding="utf-8"?>
<p:tagLst xmlns:p="http://schemas.openxmlformats.org/presentationml/2006/main">
  <p:tag name="KSO_WM_DIAGRAM_VIRTUALLY_FRAME" val="{&quot;height&quot;:266.72102362204714,&quot;left&quot;:116.59582677165353,&quot;top&quot;:208.53984251968504,&quot;width&quot;:674.1348031496063}"/>
</p:tagLst>
</file>

<file path=ppt/tags/tag10.xml><?xml version="1.0" encoding="utf-8"?>
<p:tagLst xmlns:p="http://schemas.openxmlformats.org/presentationml/2006/main">
  <p:tag name="KSO_WM_DIAGRAM_VIRTUALLY_FRAME" val="{&quot;height&quot;:266.72102362204714,&quot;left&quot;:116.59582677165353,&quot;top&quot;:208.53984251968504,&quot;width&quot;:674.1348031496063}"/>
</p:tagLst>
</file>

<file path=ppt/tags/tag11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模板网：www.1ppt.com">
  <a:themeElements>
    <a:clrScheme name="自定义 2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C869"/>
      </a:accent1>
      <a:accent2>
        <a:srgbClr val="323F4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1411</Words>
  <Application>WPS 演示</Application>
  <PresentationFormat>自定义</PresentationFormat>
  <Paragraphs>107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Calibri</vt:lpstr>
      <vt:lpstr>Century Gothic</vt:lpstr>
      <vt:lpstr>Bauhaus 93</vt:lpstr>
      <vt:lpstr>Arial</vt:lpstr>
      <vt:lpstr>Arial Unicode MS</vt:lpstr>
      <vt:lpstr>Calibri Light</vt:lpstr>
      <vt:lpstr>HelveticaNeue LT 43 LightEx</vt:lpstr>
      <vt:lpstr>第一PPT模板网：www.1ppt.com</vt:lpstr>
      <vt:lpstr>PowerPoint 演示文稿</vt:lpstr>
      <vt:lpstr>PowerPoint 演示文稿</vt:lpstr>
      <vt:lpstr>点击此处添加标题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www.1ppt.com</dc:creator>
  <cp:lastModifiedBy>Administrator</cp:lastModifiedBy>
  <cp:revision>59</cp:revision>
  <dcterms:created xsi:type="dcterms:W3CDTF">2015-08-05T01:47:00Z</dcterms:created>
  <dcterms:modified xsi:type="dcterms:W3CDTF">2024-08-14T08:53:38Z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83BDBFB219AF4F568CDE166ED14DB1E6_13</vt:lpwstr>
  </property>
  <property fmtid="{D5CDD505-2E9C-101B-9397-08002B2CF9AE}" pid="3" name="KSOProductBuildVer">
    <vt:lpwstr>2052-12.1.0.16929</vt:lpwstr>
  </property>
</Properties>
</file>