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173" r:id="rId1"/>
    <p:sldMasterId id="2147506210" r:id="rId2"/>
  </p:sldMasterIdLst>
  <p:notesMasterIdLst>
    <p:notesMasterId r:id="rId3"/>
  </p:notesMasterIdLst>
  <p:sldIdLst>
    <p:sldId id="10125" r:id="rId4"/>
    <p:sldId id="10130" r:id="rId5"/>
    <p:sldId id="10134" r:id="rId6"/>
    <p:sldId id="10137" r:id="rId7"/>
    <p:sldId id="10140" r:id="rId8"/>
    <p:sldId id="10143" r:id="rId9"/>
    <p:sldId id="10146" r:id="rId10"/>
    <p:sldId id="10149" r:id="rId11"/>
    <p:sldId id="10152" r:id="rId12"/>
    <p:sldId id="10155" r:id="rId13"/>
    <p:sldId id="10158" r:id="rId14"/>
    <p:sldId id="10161" r:id="rId15"/>
    <p:sldId id="10164" r:id="rId16"/>
    <p:sldId id="10167" r:id="rId17"/>
    <p:sldId id="10170" r:id="rId18"/>
    <p:sldId id="10173" r:id="rId19"/>
    <p:sldId id="10176" r:id="rId20"/>
    <p:sldId id="10179" r:id="rId21"/>
    <p:sldId id="10182" r:id="rId22"/>
    <p:sldId id="10185" r:id="rId23"/>
    <p:sldId id="10188" r:id="rId24"/>
    <p:sldId id="10191" r:id="rId25"/>
    <p:sldId id="1019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174" r:id="rId1"/>
    <p:sldLayoutId id="2147506175" r:id="rId2"/>
    <p:sldLayoutId id="2147506176" r:id="rId3"/>
    <p:sldLayoutId id="2147506177" r:id="rId4"/>
    <p:sldLayoutId id="2147506178" r:id="rId5"/>
    <p:sldLayoutId id="2147506179" r:id="rId6"/>
    <p:sldLayoutId id="2147506180" r:id="rId7"/>
    <p:sldLayoutId id="2147506181" r:id="rId8"/>
    <p:sldLayoutId id="2147506182" r:id="rId9"/>
    <p:sldLayoutId id="2147506183" r:id="rId10"/>
    <p:sldLayoutId id="21475061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211" r:id="rId1"/>
    <p:sldLayoutId id="2147506212" r:id="rId2"/>
    <p:sldLayoutId id="2147506213" r:id="rId3"/>
    <p:sldLayoutId id="2147506214" r:id="rId4"/>
    <p:sldLayoutId id="2147506215" r:id="rId5"/>
    <p:sldLayoutId id="2147506216" r:id="rId6"/>
    <p:sldLayoutId id="2147506217" r:id="rId7"/>
    <p:sldLayoutId id="2147506218" r:id="rId8"/>
    <p:sldLayoutId id="2147506219" r:id="rId9"/>
    <p:sldLayoutId id="2147506220" r:id="rId10"/>
    <p:sldLayoutId id="21475062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学校双减下的学生素质培养与发展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双减政策背景与意义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学生素质培养的重要性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双减政策下学生素质培养的挑战与机遇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5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学校在双减政策下推进学生素质培养的实践与探索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4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学生素质培养与发展的未来展望</a:t>
            </a:r>
            <a:endParaRPr altLang="en-US" dirty="0" sz="14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双减政策背景与意义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减轻学生过重作业负担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促进孩子全面发展健康成长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有效减轻家长负担和社会焦虑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提升学校课后服务水平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增强教育服务能力，满足人民多样化教育需求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推进教育公平，促进教育均衡发展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提高教育质量，培养创新人才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学生素质培养的重要性</a:t>
            </a:r>
            <a:endParaRPr altLang="en-US" lang="zh-CN"/>
          </a:p>
        </p:txBody>
      </p:sp>
      <p:sp>
        <p:nvSpPr>
          <p:cNvPr id="10491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2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素质教育的定义与内涵</a:t>
            </a:r>
            <a:endParaRPr altLang="en-US" lang="zh-CN"/>
          </a:p>
        </p:txBody>
      </p:sp>
      <p:sp>
        <p:nvSpPr>
          <p:cNvPr id="10491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素质教育注重培养学生的创新精神和实践能力，以及健康的身心和良好的道德品质。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素质教育是一种教育理念，旨在促进学生全面发展，提高其综合素质。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素质教育强调个体差异和个性化发展，关注学生的兴趣和特长，提供多样化的教育资源和教学方式。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素质教育贯穿于教育的各个阶段和各个方面，需要家庭、学校、社会等多方面的支持和配合。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素质教育对学生全面发展的重要性</a:t>
            </a:r>
            <a:endParaRPr altLang="en-US" lang="zh-CN"/>
          </a:p>
        </p:txBody>
      </p:sp>
      <p:sp>
        <p:nvSpPr>
          <p:cNvPr id="10492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培养综合素质：素质教育注重培养学生的综合素质，包括知识、技能、情感、价值观等方面。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促进个性发展：素质教育尊重学生的个性差异，鼓励学生在兴趣、特长等方面得到充分发展。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提高创新能力：素质教育注重培养学生的创新思维和实践能力，有助于学生在未来的学习和工作中具备创新精神。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增强社会责任感：素质教育强调培养学生的社会责任感和公民意识，让学生成为有担当、有责任感的公民。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学校在素质教育中的角色和责任</a:t>
            </a:r>
            <a:endParaRPr altLang="en-US" lang="zh-CN"/>
          </a:p>
        </p:txBody>
      </p:sp>
      <p:sp>
        <p:nvSpPr>
          <p:cNvPr id="1049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提供丰富的课程和学习资源，促进学生全面发展。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加强与家长的沟通与合作，共同关注学生的成长与发展。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关注学生的心理健康和情感需求，提供个性化的指导和支持。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营造良好的校园文化氛围，培养学生的创新精神和实践能力。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双减政策下学生素质培养的挑战与机遇</a:t>
            </a:r>
            <a:endParaRPr altLang="en-US" lang="zh-CN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5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双减政策对学生素质培养带来的挑战</a:t>
            </a:r>
            <a:endParaRPr altLang="en-US" lang="zh-CN"/>
          </a:p>
        </p:txBody>
      </p:sp>
      <p:sp>
        <p:nvSpPr>
          <p:cNvPr id="10493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学科类培训受到严格限制，学生需要寻找其他途径提升综合素质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学校课后服务压力增大，需要更好地满足学生多样化需求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教师需要更新教育观念，提高自身素质，以适应双减政策下的教育要求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学生面临更大的学业压力，需要更好地调整心态和规划未来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双减政策下学生素质培养的机遇</a:t>
            </a:r>
            <a:endParaRPr altLang="en-US" lang="zh-CN"/>
          </a:p>
        </p:txBody>
      </p:sp>
      <p:sp>
        <p:nvSpPr>
          <p:cNvPr id="1049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减轻学生负担，提高学习效率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促进个性化教育，发掘学生潜能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加强素质教育，提升学生综合能力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优化教育生态，促进教育公平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学校如何应对双减政策的挑战和机遇</a:t>
            </a:r>
            <a:endParaRPr altLang="en-US" lang="zh-CN"/>
          </a:p>
        </p:txBody>
      </p:sp>
      <p:sp>
        <p:nvSpPr>
          <p:cNvPr id="104949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调整课程设置，注重学生综合素质培养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创新教育方式，提高课堂教学质量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加强家校合作，共同应对双减政策带来的挑战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丰富校园文化活动，促进学生全面发展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学校在双减政策下推进学生素质培养的实践与探索</a:t>
            </a:r>
            <a:endParaRPr altLang="en-US" lang="zh-CN"/>
          </a:p>
        </p:txBody>
      </p:sp>
      <p:sp>
        <p:nvSpPr>
          <p:cNvPr id="104957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7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学校在课程设置方面的实践与探索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引入社会实践课程，培养学生实践能力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开设多样化课程，满足学生个性化需求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强化体育、美育课程，促进学生全面发展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实施分层教学，提高教学质量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学校在课外活动方面的实践与探索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组织各类社团活动，促进学生兴趣发展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开展社会实践活动，增强学生社会责任感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举办科技竞赛，提升学生创新能力和动手能力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推行体育艺术教育，促进学生身心健康和全面发展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学校在教师培训方面的实践与探索</a:t>
            </a:r>
            <a:endParaRPr altLang="en-US" lang="zh-CN"/>
          </a:p>
        </p:txBody>
      </p:sp>
      <p:sp>
        <p:nvSpPr>
          <p:cNvPr id="10497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定期组织教师参加专业培训，提高教师的教育教学水平。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开展教师交流活动，分享教学经验和教学方法，促进教师之间的合作与共同进步。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鼓励教师参与课题研究，提升教师的学术水平和研究能力。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加强对教师师德师风的培训，提高教师的道德素质和职业素养。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学校在学生评价方面的实践与探索</a:t>
            </a:r>
            <a:endParaRPr altLang="en-US" lang="zh-CN"/>
          </a:p>
        </p:txBody>
      </p:sp>
      <p:sp>
        <p:nvSpPr>
          <p:cNvPr id="10498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建立多元评价体系：学校不再以单一的考试成绩作为评价学生的唯一标准，而是注重学生的综合素质和实践能力。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开展过程性评价：学校通过课堂表现、作业完成情况、小组合作等过程性评价，及时了解学生的学习状态和进步情况。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引入第三方评价：学校邀请专业机构或第三方评价机构对学生进行评价，以客观、公正地反映学生的综合素质。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建立学生成长档案：学校为每个学生建立成长档案，记录学生在学习、活动、竞赛等方面的表现和成绩，为学生自我评价和未来发展提供参考。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学生素质培养与发展的未来展望</a:t>
            </a:r>
            <a:endParaRPr altLang="en-US" lang="zh-CN"/>
          </a:p>
        </p:txBody>
      </p:sp>
      <p:sp>
        <p:nvSpPr>
          <p:cNvPr id="104985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6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学生素质培养的发展趋势</a:t>
            </a:r>
            <a:endParaRPr altLang="en-US" lang="zh-CN"/>
          </a:p>
        </p:txBody>
      </p:sp>
      <p:sp>
        <p:nvSpPr>
          <p:cNvPr id="10499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社会责任感：加强学生的社会责任感教育，引导学生关注社会问题，积极参与社会公益活动。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个性化教育：关注学生的兴趣和特长，因材施教，培养学生的综合素质。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自主学习能力：鼓励学生自主探究、合作学习，培养自主学习能力和终身学习的意识。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创新能力：注重培养学生的创新思维和实践能力，鼓励学生勇于尝试、探索新领域。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学校在推进学生素质培养中的发展方向</a:t>
            </a:r>
            <a:endParaRPr altLang="en-US" lang="zh-CN"/>
          </a:p>
        </p:txBody>
      </p:sp>
      <p:sp>
        <p:nvSpPr>
          <p:cNvPr id="1049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注重个性化教育：根据学生兴趣和特长，提供定制化教育方案，促进学生全面发展。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强化实践创新能力：鼓励学生参与实践活动，提高动手能力和创新思维，培养未来社会所需人才。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推进信息化教育：利用信息技术手段，丰富教学内容和形式，提高教学质量和效果。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加强国际交流合作：开展国际教育交流与合作，引进国外优质教育资源，提升学生国际视野和跨文化沟通能力。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社会各界在学生素质培养与发展中的责任与作用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社会：营造良好的社会氛围，提供丰富的社会实践和志愿服务机会，促进学生的社会参与和责任意识。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家庭：提供良好的家庭教育，培养孩子的品德、习惯和价值观。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学校：注重学生的全面发展，提供多样化的教育资源和课程，培养学生的创新精神和实践能力。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政府：制定相关政策和法规，保障学生的权益，促进教育公平和优质教育资源的普及。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0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79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2024-01-05T09:31:13Z</dcterms:created>
  <dcterms:modified xsi:type="dcterms:W3CDTF">2024-01-05T09:31:13Z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e90fe4b1fc784182b455fe8ef5977675_21</vt:lpwstr>
  </property>
</Properties>
</file>