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837" r:id="rId1"/>
    <p:sldMasterId id="2147505874" r:id="rId2"/>
  </p:sldMasterIdLst>
  <p:notesMasterIdLst>
    <p:notesMasterId r:id="rId3"/>
  </p:notesMasterIdLst>
  <p:sldIdLst>
    <p:sldId id="10661" r:id="rId4"/>
    <p:sldId id="10664" r:id="rId5"/>
    <p:sldId id="10667" r:id="rId6"/>
    <p:sldId id="10670" r:id="rId7"/>
    <p:sldId id="10676" r:id="rId9"/>
    <p:sldId id="10679" r:id="rId10"/>
    <p:sldId id="10682" r:id="rId11"/>
    <p:sldId id="10685" r:id="rId12"/>
    <p:sldId id="10691" r:id="rId14"/>
    <p:sldId id="10694" r:id="rId15"/>
    <p:sldId id="10697" r:id="rId16"/>
    <p:sldId id="10700" r:id="rId17"/>
    <p:sldId id="10706" r:id="rId19"/>
    <p:sldId id="10709" r:id="rId20"/>
    <p:sldId id="10712" r:id="rId21"/>
    <p:sldId id="10715" r:id="rId22"/>
    <p:sldId id="10721" r:id="rId24"/>
    <p:sldId id="10724" r:id="rId25"/>
    <p:sldId id="10727" r:id="rId26"/>
    <p:sldId id="10730" r:id="rId27"/>
    <p:sldId id="10736" r:id="rId29"/>
    <p:sldId id="10739" r:id="rId30"/>
    <p:sldId id="1074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838" r:id="rId1"/>
    <p:sldLayoutId id="2147505839" r:id="rId2"/>
    <p:sldLayoutId id="2147505840" r:id="rId3"/>
    <p:sldLayoutId id="2147505841" r:id="rId4"/>
    <p:sldLayoutId id="2147505842" r:id="rId5"/>
    <p:sldLayoutId id="2147505843" r:id="rId6"/>
    <p:sldLayoutId id="2147505844" r:id="rId7"/>
    <p:sldLayoutId id="2147505845" r:id="rId8"/>
    <p:sldLayoutId id="2147505846" r:id="rId9"/>
    <p:sldLayoutId id="2147505847" r:id="rId10"/>
    <p:sldLayoutId id="21475058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5875" r:id="rId1"/>
    <p:sldLayoutId id="2147505876" r:id="rId2"/>
    <p:sldLayoutId id="2147505877" r:id="rId3"/>
    <p:sldLayoutId id="2147505878" r:id="rId4"/>
    <p:sldLayoutId id="2147505879" r:id="rId5"/>
    <p:sldLayoutId id="2147505880" r:id="rId6"/>
    <p:sldLayoutId id="2147505881" r:id="rId7"/>
    <p:sldLayoutId id="2147505882" r:id="rId8"/>
    <p:sldLayoutId id="2147505883" r:id="rId9"/>
    <p:sldLayoutId id="2147505884" r:id="rId10"/>
    <p:sldLayoutId id="21475058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tags" Target="../tags/tag119.xml"/><Relationship Id="rId14" Type="http://schemas.openxmlformats.org/officeDocument/2006/relationships/tags" Target="../tags/tag120.xml"/><Relationship Id="rId15" Type="http://schemas.openxmlformats.org/officeDocument/2006/relationships/tags" Target="../tags/tag121.xml"/><Relationship Id="rId16" Type="http://schemas.openxmlformats.org/officeDocument/2006/relationships/tags" Target="../tags/tag12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tags" Target="../tags/tag193.xml"/><Relationship Id="rId22" Type="http://schemas.openxmlformats.org/officeDocument/2006/relationships/tags" Target="../tags/tag194.xml"/><Relationship Id="rId23" Type="http://schemas.openxmlformats.org/officeDocument/2006/relationships/tags" Target="../tags/tag195.xml"/><Relationship Id="rId24" Type="http://schemas.openxmlformats.org/officeDocument/2006/relationships/tags" Target="../tags/tag196.xml"/><Relationship Id="rId25" Type="http://schemas.openxmlformats.org/officeDocument/2006/relationships/tags" Target="../tags/tag197.xml"/><Relationship Id="rId26" Type="http://schemas.openxmlformats.org/officeDocument/2006/relationships/tags" Target="../tags/tag198.xml"/><Relationship Id="rId27" Type="http://schemas.openxmlformats.org/officeDocument/2006/relationships/tags" Target="../tags/tag199.xml"/><Relationship Id="rId28" Type="http://schemas.openxmlformats.org/officeDocument/2006/relationships/tags" Target="../tags/tag200.xml"/><Relationship Id="rId29" Type="http://schemas.openxmlformats.org/officeDocument/2006/relationships/tags" Target="../tags/tag201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tags" Target="../tags/tag222.xml"/><Relationship Id="rId22" Type="http://schemas.openxmlformats.org/officeDocument/2006/relationships/tags" Target="../tags/tag223.xml"/><Relationship Id="rId23" Type="http://schemas.openxmlformats.org/officeDocument/2006/relationships/tags" Target="../tags/tag224.xml"/><Relationship Id="rId24" Type="http://schemas.openxmlformats.org/officeDocument/2006/relationships/tags" Target="../tags/tag225.xml"/><Relationship Id="rId25" Type="http://schemas.openxmlformats.org/officeDocument/2006/relationships/tags" Target="../tags/tag226.xml"/><Relationship Id="rId26" Type="http://schemas.openxmlformats.org/officeDocument/2006/relationships/tags" Target="../tags/tag227.xml"/><Relationship Id="rId27" Type="http://schemas.openxmlformats.org/officeDocument/2006/relationships/tags" Target="../tags/tag228.xml"/><Relationship Id="rId28" Type="http://schemas.openxmlformats.org/officeDocument/2006/relationships/tags" Target="../tags/tag229.xml"/><Relationship Id="rId29" Type="http://schemas.openxmlformats.org/officeDocument/2006/relationships/tags" Target="../tags/tag230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2024年财务与会计行业工作总结及展望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财务与会计行业现状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2024年财务与会计工作总结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财务与会计行业发展趋势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未来展望及目标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结论和建议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财务与会计行业现状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财务与会计行业规模：包括企业数量、从业人员数量、市场规模等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行业增长趋势：分析过去几年财务与会计行业的增长情况，预测未来几年的发展趋势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行业结构：分析财务与会计行业的产业结构、竞争格局等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行业政策环境：介绍国家对财务与会计行业的政策支持、法规要求等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主要工作内容及特点</a:t>
            </a:r>
            <a:endParaRPr altLang="en-US" lang="zh-CN"/>
          </a:p>
        </p:txBody>
      </p:sp>
      <p:sp>
        <p:nvSpPr>
          <p:cNvPr id="10490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行业特点：强调行业的重要性和特点，如涉及企业经济活动的各个方面、需要严谨细致的工作态度等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财务与会计行业概述：介绍行业的基本概念、发展历程和现状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主要工作内容：包括会计核算、财务管理、税务处理等方面的工作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行业发展趋势：分析行业未来的发展趋势和前景，如数字化转型、人工智能技术的应用等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行业发展趋势及挑战</a:t>
            </a:r>
            <a:endParaRPr altLang="en-US" lang="zh-CN"/>
          </a:p>
        </p:txBody>
      </p:sp>
      <p:sp>
        <p:nvSpPr>
          <p:cNvPr id="10490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数字化转型：财务与会计行业正经历着数字化转型的浪潮，人工智能、大数据等技术的应用正在改变着传统的工作方式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法规政策变化：随着法规政策的变化，财务与会计行业需要不断适应新的要求和标准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市场竞争加剧：随着市场竞争的加剧，企业需要不断提高自身的财务管理水平，以保持竞争优势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人才短缺：财务与会计行业面临着人才短缺的问题，需要加强人才培养和引进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2024年财务与会计工作总结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工作成果及亮点</a:t>
            </a:r>
            <a:endParaRPr altLang="en-US" lang="zh-CN"/>
          </a:p>
        </p:txBody>
      </p:sp>
      <p:sp>
        <p:nvSpPr>
          <p:cNvPr id="10492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财务与会计工作概述：简要介绍2024年财务与会计工作的主要内容、目标及任务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工作成果：详细列举在2024年财务与会计工作中所取得的各项成果，如财务报表编制、成本控制、资金管理等方面的具体成果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亮点分析：对2024年财务与会计工作中的亮点进行深入分析，如创新性、实用性、可持续性等方面的亮点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经验教训：总结在2024年财务与会计工作中所遇到的困难和挑战，以及从中获得的经验教训，为今后的工作提供借鉴和参考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面临的挑战及解决方案</a:t>
            </a:r>
            <a:endParaRPr altLang="en-US" lang="zh-CN"/>
          </a:p>
        </p:txBody>
      </p:sp>
      <p:sp>
        <p:nvSpPr>
          <p:cNvPr id="10492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解决方案：加强数字化技能培训，提高员工素质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挑战：财务与会计行业面临的数字化转型压力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挑战：财务与会计行业面临的法规和政策变化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解决方案：加强法规和政策学习，及时调整工作流程和规范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经验教训及改进方向</a:t>
            </a:r>
            <a:endParaRPr altLang="en-US" lang="zh-CN"/>
          </a:p>
        </p:txBody>
      </p:sp>
      <p:sp>
        <p:nvSpPr>
          <p:cNvPr id="10493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经验教训：总结2024年财务与会计工作中遇到的问题和挑战，分析原因，提出改进措施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改进方向：针对2024年财务与会计工作中存在的问题和不足，提出具体的改进方向和措施，为未来的工作提供参考和借鉴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未来展望：结合当前行业发展趋势和市场需求，对未来财务与会计工作的发展趋势进行预测和分析，提出相应的应对策略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团队协作与沟通：强调团队协作和沟通在财务与会计工作中的重要性，分享有效的沟通技巧和团队协作经验，提高工作效率和质量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财务与会计行业发展趋势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数字化转型及影响</a:t>
            </a:r>
            <a:endParaRPr altLang="en-US" lang="zh-CN"/>
          </a:p>
        </p:txBody>
      </p:sp>
      <p:sp>
        <p:nvSpPr>
          <p:cNvPr id="10494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数字化转型背景：随着科技的发展，财务与会计行业正经历着数字化转型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数字化转型面临的挑战：数据安全、隐私保护、技术更新等问题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数字化转型对行业的影响：提高效率、降低成本、优化流程等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数字化转型趋势：自动化、人工智能、大数据等技术在财务与会计行业的应用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人工智能等新技术应用前景</a:t>
            </a:r>
            <a:endParaRPr altLang="en-US" lang="zh-CN"/>
          </a:p>
        </p:txBody>
      </p:sp>
      <p:sp>
        <p:nvSpPr>
          <p:cNvPr id="10495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人工智能在财务与会计领域的应用现状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应对新技术挑战，提升财务与会计行业竞争力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未来新技术在财务与会计领域的应用前景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人工智能技术对财务与会计行业的影响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国际化趋势及挑战</a:t>
            </a:r>
            <a:endParaRPr altLang="en-US" lang="zh-CN"/>
          </a:p>
        </p:txBody>
      </p:sp>
      <p:sp>
        <p:nvSpPr>
          <p:cNvPr id="10495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挑战：跨国公司对财务与会计行业的挑战与机遇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国际化趋势：财务与会计行业在全球范围内的融合与发展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应对策略：企业如何应对国际化趋势，提升竞争力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未来展望：国际化趋势对财务与会计行业的影响与展望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未来展望及目标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708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10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12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14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16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18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0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2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4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数字化和自动化：随着技术的不断发展，财务和会计行业将更加依赖数字化和自动化技术，提高工作效率和准确性。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26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人工智能和大数据：人工智能和大数据将在财务和会计领域发挥越来越重要的作用，帮助企业更好地分析和预测未来趋势。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28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区块链技术：区块链技术将在财务和会计领域得到广泛应用，提高数据的安全性和透明度。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30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可持续发展：随着全球对可持续发展的关注度不断提高，财务和会计行业将更加注重企业的社会责任和可持续发展。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公司未来发展规划及目标</a:t>
            </a:r>
            <a:endParaRPr altLang="en-US" lang="zh-CN"/>
          </a:p>
        </p:txBody>
      </p:sp>
      <p:sp>
        <p:nvSpPr>
          <p:cNvPr id="104976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公司未来发展目标及重点任务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7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财务与会计行业未来发展目标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公司未来发展战略规划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8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财务与会计行业发展趋势分析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提高财务与会计工作效率和质量的方法和措施</a:t>
            </a:r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引入先进技术：利用人工智能、大数据等先进技术，提高财务与会计工作的自动化水平，减少人为错误，提高工作效率。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优化工作流程：对财务与会计工作流程进行全面梳理和优化，消除冗余环节，简化操作步骤，提高工作效率。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加强人员培训：定期对财务与会计人员进行专业培训，提高其专业技能和素质，增强工作效率和质量。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建立完善的质量控制体系：建立完善的质量控制体系，对财务与会计工作进行全面、系统的监督和检查，确保工作质量和准确性。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结论和建议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对财务与会计行业的总结和评价</a:t>
            </a:r>
            <a:endParaRPr altLang="en-US" lang="zh-CN"/>
          </a:p>
        </p:txBody>
      </p:sp>
      <p:sp>
        <p:nvSpPr>
          <p:cNvPr id="10499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行业发展趋势：分析财务与会计行业的发展趋势，包括数字化、自动化、人工智能等方面的影响。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行业现状：介绍财务与会计行业的现状，包括市场规模、从业人员数量、行业特点等方面的情况。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行业挑战：分析财务与会计行业面临的挑战，包括技术变革、市场竞争、法规政策等方面的问题。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行业前景：展望财务与会计行业的发展前景，包括未来发展趋势、创新方向、政策支持等方面的情况。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499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积极探索新的业务模式和技术应用，提高工作效率和质量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关注人才培养和团队建设，为行业可持续发展提供有力支持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持续关注行业动态，加强与业界的交流与合作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提升自身专业素养，不断适应行业变革与发展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03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2023-12-17T12:36:55Z</dcterms:created>
  <dcterms:modified xsi:type="dcterms:W3CDTF">2023-12-17T12:36:55Z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4e3eff0c3fcb4270a2119cad769b7003_21</vt:lpwstr>
  </property>
</Properties>
</file>