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3869" r:id="rId1"/>
    <p:sldMasterId id="2147513906" r:id="rId2"/>
  </p:sldMasterIdLst>
  <p:notesMasterIdLst>
    <p:notesMasterId r:id="rId3"/>
  </p:notesMasterIdLst>
  <p:sldIdLst>
    <p:sldId id="13404" r:id="rId4"/>
    <p:sldId id="13408" r:id="rId5"/>
    <p:sldId id="13411" r:id="rId6"/>
    <p:sldId id="13414" r:id="rId7"/>
    <p:sldId id="13417" r:id="rId8"/>
    <p:sldId id="13420" r:id="rId9"/>
    <p:sldId id="13423" r:id="rId10"/>
    <p:sldId id="13426" r:id="rId11"/>
    <p:sldId id="13429" r:id="rId12"/>
    <p:sldId id="13432" r:id="rId13"/>
    <p:sldId id="13435" r:id="rId14"/>
    <p:sldId id="13438" r:id="rId15"/>
    <p:sldId id="13441" r:id="rId16"/>
    <p:sldId id="13444" r:id="rId17"/>
    <p:sldId id="13447" r:id="rId18"/>
    <p:sldId id="13450" r:id="rId19"/>
    <p:sldId id="13453" r:id="rId20"/>
    <p:sldId id="13456" r:id="rId21"/>
    <p:sldId id="13459" r:id="rId22"/>
    <p:sldId id="13462" r:id="rId23"/>
    <p:sldId id="13465" r:id="rId24"/>
    <p:sldId id="13468" r:id="rId25"/>
    <p:sldId id="13471" r:id="rId26"/>
    <p:sldId id="13474" r:id="rId27"/>
    <p:sldId id="13477" r:id="rId28"/>
    <p:sldId id="13480" r:id="rId29"/>
    <p:sldId id="13483" r:id="rId30"/>
    <p:sldId id="1348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870" r:id="rId1"/>
    <p:sldLayoutId id="2147513871" r:id="rId2"/>
    <p:sldLayoutId id="2147513872" r:id="rId3"/>
    <p:sldLayoutId id="2147513873" r:id="rId4"/>
    <p:sldLayoutId id="2147513874" r:id="rId5"/>
    <p:sldLayoutId id="2147513875" r:id="rId6"/>
    <p:sldLayoutId id="2147513876" r:id="rId7"/>
    <p:sldLayoutId id="2147513877" r:id="rId8"/>
    <p:sldLayoutId id="2147513878" r:id="rId9"/>
    <p:sldLayoutId id="2147513879" r:id="rId10"/>
    <p:sldLayoutId id="21475138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3907" r:id="rId1"/>
    <p:sldLayoutId id="2147513908" r:id="rId2"/>
    <p:sldLayoutId id="2147513909" r:id="rId3"/>
    <p:sldLayoutId id="2147513910" r:id="rId4"/>
    <p:sldLayoutId id="2147513911" r:id="rId5"/>
    <p:sldLayoutId id="2147513912" r:id="rId6"/>
    <p:sldLayoutId id="2147513913" r:id="rId7"/>
    <p:sldLayoutId id="2147513914" r:id="rId8"/>
    <p:sldLayoutId id="2147513915" r:id="rId9"/>
    <p:sldLayoutId id="2147513916" r:id="rId10"/>
    <p:sldLayoutId id="21475139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艺术教育在小学中的应用与探索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艺术教育在小学中的重要性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艺术教育在小学中的实践方式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艺术教育在小学中的探索与创新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艺术教育在小学中的挑战与对策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艺术教育在小学中的未来展望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艺术教育在小学中的重要性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培养学生创造力与想象力</a:t>
            </a:r>
            <a:endParaRPr altLang="en-US" lang="zh-CN"/>
          </a:p>
        </p:txBody>
      </p:sp>
      <p:sp>
        <p:nvSpPr>
          <p:cNvPr id="10489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艺术教育通过提供多样化的创作材料和表达方式，帮助学生发挥想象力。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艺术教育能够激发学生的创造力，培养他们独立思考和解决问题的能力。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艺术教育中的绘画、音乐、舞蹈等元素能够刺激学生的感官，进一步激发他们的创造力与想象力。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艺术教育注重个体差异，鼓励学生自由发挥，有助于培养他们的创新思维和独特个性。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提高学生审美能力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艺术教育能够培养学生的审美意识和审美观念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艺术教育能够提高学生的审美能力和创造力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艺术教育能够丰富学生的情感世界，增强情感体验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艺术教育能够帮助学生更好地理解和欣赏艺术作品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0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艺术教育能够培养学生的审美能力和创造力，提高学生的综合素质。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艺术教育能够促进学生的情感表达和沟通能力的提升，有助于学生的心理健康发展。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艺术教育能够激发学生的想象力和创新精神，培养学生的创新能力和解决问题的能力。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艺术教育能够帮助学生发掘自己的兴趣和特长，培养学生的个性和特长，促进学生的个性化发展。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培养多元化人才</a:t>
            </a:r>
            <a:endParaRPr altLang="en-US" lang="zh-CN"/>
          </a:p>
        </p:txBody>
      </p:sp>
      <p:sp>
        <p:nvSpPr>
          <p:cNvPr id="10491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艺术教育有助于培养学生的创造力、想象力、审美能力和表达能力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艺术教育有助于培养学生的团队合作精神和沟通能力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艺术教育能够为学生提供更多的发展机会，拓宽未来的职业道路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艺术教育能够促进学生的全面发展，提高综合素质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艺术教育在小学中的实践方式</a:t>
            </a:r>
            <a:endParaRPr altLang="en-US" lang="zh-CN"/>
          </a:p>
        </p:txBody>
      </p:sp>
      <p:sp>
        <p:nvSpPr>
          <p:cNvPr id="104920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美术教育</a:t>
            </a:r>
            <a:endParaRPr altLang="en-US" lang="zh-CN"/>
          </a:p>
        </p:txBody>
      </p:sp>
      <p:sp>
        <p:nvSpPr>
          <p:cNvPr id="10492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美术教学资源：分享小学美术教育的优质教学资源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美术教育评价：介绍如何评价小学生的美术学习成果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美术课程设置：介绍小学美术课程的内容和目标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美术教学方式：探讨如何通过创新教学方式提高学生的学习兴趣和参与度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音乐教育</a:t>
            </a:r>
            <a:endParaRPr altLang="en-US" lang="zh-CN"/>
          </a:p>
        </p:txBody>
      </p:sp>
      <p:sp>
        <p:nvSpPr>
          <p:cNvPr id="10493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音乐教育在小学中的应用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音乐教育在小学中的意义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音乐教育在小学中的发展前景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音乐教育在小学中的实践方式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舞蹈教育</a:t>
            </a:r>
            <a:endParaRPr altLang="en-US" lang="zh-CN"/>
          </a:p>
        </p:txBody>
      </p:sp>
      <p:sp>
        <p:nvSpPr>
          <p:cNvPr id="10493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舞蹈教育的实践方式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舞蹈教育在小学中的应用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舞蹈教育对小学生的影响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舞蹈教育在小学中的发展前景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戏剧教育</a:t>
            </a:r>
            <a:endParaRPr altLang="en-US" lang="zh-CN"/>
          </a:p>
        </p:txBody>
      </p:sp>
      <p:sp>
        <p:nvSpPr>
          <p:cNvPr id="1049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定义：戏剧教育是通过戏剧的方式进行教育的一种形式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实践方式：组织学生参与戏剧表演、剧本创作和导演等活动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效果：提高学生的综合素质和艺术修养，促进学生的全面发展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目的：培养学生的创造力、沟通能力和团队协作能力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艺术教育在小学中的探索与创新</a:t>
            </a:r>
            <a:endParaRPr altLang="en-US" lang="zh-CN"/>
          </a:p>
        </p:txBody>
      </p:sp>
      <p:sp>
        <p:nvSpPr>
          <p:cNvPr id="104952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跨学科融合</a:t>
            </a:r>
            <a:endParaRPr altLang="en-US" lang="zh-CN"/>
          </a:p>
        </p:txBody>
      </p:sp>
      <p:sp>
        <p:nvSpPr>
          <p:cNvPr id="10495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艺术教育与数学课程的融合，提高学生的逻辑思维和空间感知能力。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艺术教育与科学课程的融合，提高学生的创造力和实践能力。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艺术教育与语文课程的融合，提高学生的文学素养和审美能力。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艺术教育与体育课程的融合，提高学生的身体素质和团队协作能力。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数字化艺术教育</a:t>
            </a:r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定义：利用数字技术进行艺术创作、展示和教学的教育方式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优势：提高创作效率、降低成本、增强互动性和参与感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实施方式：在线课程、数字艺术软件、虚拟现实/增强现实技术等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案例：数字绘画、数字音乐、虚拟美术馆等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社区艺术教育</a:t>
            </a:r>
            <a:endParaRPr altLang="en-US" lang="zh-CN"/>
          </a:p>
        </p:txBody>
      </p:sp>
      <p:sp>
        <p:nvSpPr>
          <p:cNvPr id="10497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定义：以社区为依托，将艺术教育资源整合，为小学生提供多样化的艺术学习体验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目的：培养学生的创造力、审美能力和文化素养，促进学生的全面发展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实施方式：与社区内的艺术机构、艺术家合作，开展各种艺术活动和课程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创新点：突破传统艺术教育的模式，将课堂与社区相结合，让学生更深入地了解和体验艺术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艺术教育评价体系的建立与完善</a:t>
            </a:r>
            <a:endParaRPr altLang="en-US" lang="zh-CN"/>
          </a:p>
        </p:txBody>
      </p:sp>
      <p:sp>
        <p:nvSpPr>
          <p:cNvPr id="10497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建立艺术教育评价体系的目的：对小学艺术教育进行全面、客观、科学的评价，提高教育质量。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艺术教育评价体系的构成：包括评价标准、评价方法、评价过程等方面，要注重学生的实际表现和个性发展。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艺术教育评价体系的完善：根据实际需要和反馈意见，不断调整和完善评价体系，使其更加科学、合理、实用。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艺术教育评价体系的意义：有助于提高小学艺术教育的水平，促进学生的全面发展，培养具有创新精神和实践能力的人才。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艺术教育在小学中的挑战与对策</a:t>
            </a:r>
            <a:endParaRPr altLang="en-US" lang="zh-CN"/>
          </a:p>
        </p:txBody>
      </p:sp>
      <p:sp>
        <p:nvSpPr>
          <p:cNvPr id="104983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师资力量不足</a:t>
            </a:r>
            <a:endParaRPr altLang="en-US" lang="zh-CN"/>
          </a:p>
        </p:txBody>
      </p:sp>
      <p:sp>
        <p:nvSpPr>
          <p:cNvPr id="10498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教师待遇较低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缺乏专业的艺术教师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教师队伍不稳定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教育资源不均衡</a:t>
            </a:r>
            <a:endParaRPr altLang="en-US" lang="zh-CN"/>
          </a:p>
        </p:txBody>
      </p:sp>
      <p:sp>
        <p:nvSpPr>
          <p:cNvPr id="10499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城乡教育资源不均衡，农村小学艺术教育资源匮乏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地区间教育资源差异大，影响小学艺术教育的普及和质量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优秀师资力量短缺，影响小学艺术教育的专业性和深度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教育经费投入不足，限制了小学艺术教育的发展和提升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教育观念的转变</a:t>
            </a:r>
            <a:endParaRPr altLang="en-US" lang="zh-CN"/>
          </a:p>
        </p:txBody>
      </p:sp>
      <p:sp>
        <p:nvSpPr>
          <p:cNvPr id="10500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艺术教育在小学中的重视程度逐渐提高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传统教育观念认为艺术教育是次要的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现代教育观念强调学生的全面发展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艺术教育有助于培养学生的创造力与想象力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500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制定相关政策，鼓励学校开展艺术教育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增加艺术教育经费投入，提高教师待遇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建立艺术教育评估体系，对优秀学校和教师给予奖励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加强艺术教育宣传，提高社会认知度和重视程度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艺术教育在小学中的未来展望</a:t>
            </a:r>
            <a:endParaRPr altLang="en-US" lang="zh-CN"/>
          </a:p>
        </p:txBody>
      </p:sp>
      <p:sp>
        <p:nvSpPr>
          <p:cNvPr id="105013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艺术教育国际化发展</a:t>
            </a:r>
            <a:endParaRPr altLang="en-US" lang="zh-CN"/>
          </a:p>
        </p:txBody>
      </p:sp>
      <p:sp>
        <p:nvSpPr>
          <p:cNvPr id="10501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加强国际艺术教育交流与合作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培养具有国际视野的艺术教育人才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全球范围内推广艺术教育理念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借鉴国际先进艺术教育模式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科技与艺术教育的融合</a:t>
            </a:r>
            <a:endParaRPr altLang="en-US" lang="zh-CN"/>
          </a:p>
        </p:txBody>
      </p:sp>
      <p:sp>
        <p:nvSpPr>
          <p:cNvPr id="10502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科技与艺术教育融合，提高学生的学习兴趣和创造力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科技的发展为艺术教育提供了更多可能性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虚拟现实、增强现实等技术应用于艺术教育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未来展望：科技与艺术教育深度融合，推动教育创新发展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社区与学校联动发展</a:t>
            </a:r>
            <a:endParaRPr altLang="en-US" lang="zh-CN"/>
          </a:p>
        </p:txBody>
      </p:sp>
      <p:sp>
        <p:nvSpPr>
          <p:cNvPr id="10503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建立社区与学校之间的合作关系，共同推进艺术教育的发展。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利用社区资源，丰富学校艺术教育的内容和形式，提高教育质量。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通过社区与学校的联动，加强艺术教育的普及和推广，提高整个社会的艺术素养。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促进社区与学校之间的文化交流，加深相互了解和认同，增强社会凝聚力。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艺术教育对人才培养的影响</a:t>
            </a:r>
            <a:endParaRPr altLang="en-US" lang="zh-CN"/>
          </a:p>
        </p:txBody>
      </p:sp>
      <p:sp>
        <p:nvSpPr>
          <p:cNvPr id="10503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培养创造力：艺术教育注重学生的想象力和创造力，有助于培养具有创新精神的人才。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提升审美能力：艺术教育能够提高学生的审美意识，培养他们欣赏美、创造美的能力。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促进全面发展：艺术教育注重学生的全面发展，有助于培养具有综合素质的人才。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增强情感表达：艺术教育鼓励学生表达自己的情感和思想，有助于培养具有情感智慧的人才。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4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8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4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5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0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2024-01-03T14:12:28Z</dcterms:created>
  <dcterms:modified xsi:type="dcterms:W3CDTF">2024-01-03T14:12:28Z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ed8c2a1e621d4321b28c2e129e99f666_21</vt:lpwstr>
  </property>
</Properties>
</file>