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673" r:id="rId1"/>
    <p:sldMasterId id="2147487710" r:id="rId2"/>
  </p:sldMasterIdLst>
  <p:notesMasterIdLst>
    <p:notesMasterId r:id="rId3"/>
  </p:notesMasterIdLst>
  <p:sldIdLst>
    <p:sldId id="2028" r:id="rId4"/>
    <p:sldId id="2033" r:id="rId5"/>
    <p:sldId id="2037" r:id="rId6"/>
    <p:sldId id="2040" r:id="rId7"/>
    <p:sldId id="2043" r:id="rId8"/>
    <p:sldId id="2046" r:id="rId9"/>
    <p:sldId id="2049" r:id="rId10"/>
    <p:sldId id="2052" r:id="rId11"/>
    <p:sldId id="2055" r:id="rId12"/>
    <p:sldId id="2058" r:id="rId13"/>
    <p:sldId id="2061" r:id="rId14"/>
    <p:sldId id="2064" r:id="rId15"/>
    <p:sldId id="2067" r:id="rId16"/>
    <p:sldId id="2070" r:id="rId17"/>
    <p:sldId id="2073" r:id="rId18"/>
    <p:sldId id="2076" r:id="rId19"/>
    <p:sldId id="2079" r:id="rId20"/>
    <p:sldId id="2082" r:id="rId21"/>
    <p:sldId id="2085" r:id="rId22"/>
    <p:sldId id="2088" r:id="rId23"/>
    <p:sldId id="2091" r:id="rId24"/>
    <p:sldId id="2094" r:id="rId25"/>
    <p:sldId id="2097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tags" Target="../tags/tag14.xml"/><Relationship Id="rId18" Type="http://schemas.openxmlformats.org/officeDocument/2006/relationships/image" Target="../media/image4.png"/><Relationship Id="rId19" Type="http://schemas.openxmlformats.org/officeDocument/2006/relationships/tags" Target="../tags/tag15.xml"/><Relationship Id="rId20" Type="http://schemas.openxmlformats.org/officeDocument/2006/relationships/image" Target="../media/image5.png"/><Relationship Id="rId21" Type="http://schemas.openxmlformats.org/officeDocument/2006/relationships/tags" Target="../tags/tag16.xml"/><Relationship Id="rId22" Type="http://schemas.openxmlformats.org/officeDocument/2006/relationships/image" Target="../media/image6.png"/><Relationship Id="rId23" Type="http://schemas.openxmlformats.org/officeDocument/2006/relationships/tags" Target="../tags/tag17.xml"/><Relationship Id="rId24" Type="http://schemas.openxmlformats.org/officeDocument/2006/relationships/tags" Target="../tags/tag18.xml"/><Relationship Id="rId25" Type="http://schemas.openxmlformats.org/officeDocument/2006/relationships/tags" Target="../tags/tag19.xml"/><Relationship Id="rId26" Type="http://schemas.openxmlformats.org/officeDocument/2006/relationships/tags" Target="../tags/tag20.xml"/><Relationship Id="rId27" Type="http://schemas.openxmlformats.org/officeDocument/2006/relationships/tags" Target="../tags/tag21.xml"/><Relationship Id="rId28" Type="http://schemas.openxmlformats.org/officeDocument/2006/relationships/tags" Target="../tags/tag22.xml"/><Relationship Id="rId29" Type="http://schemas.openxmlformats.org/officeDocument/2006/relationships/tags" Target="../tags/tag23.xml"/><Relationship Id="rId30" Type="http://schemas.openxmlformats.org/officeDocument/2006/relationships/tags" Target="../tags/tag24.xml"/><Relationship Id="rId31" Type="http://schemas.openxmlformats.org/officeDocument/2006/relationships/tags" Target="../tags/tag25.xml"/><Relationship Id="rId32" Type="http://schemas.openxmlformats.org/officeDocument/2006/relationships/tags" Target="../tags/tag26.xml"/><Relationship Id="rId33" Type="http://schemas.openxmlformats.org/officeDocument/2006/relationships/tags" Target="../tags/tag27.xml"/><Relationship Id="rId34" Type="http://schemas.openxmlformats.org/officeDocument/2006/relationships/tags" Target="../tags/tag28.xml"/><Relationship Id="rId35" Type="http://schemas.openxmlformats.org/officeDocument/2006/relationships/tags" Target="../tags/tag29.xml"/><Relationship Id="rId36" Type="http://schemas.openxmlformats.org/officeDocument/2006/relationships/tags" Target="../tags/tag30.xml"/><Relationship Id="rId37" Type="http://schemas.openxmlformats.org/officeDocument/2006/relationships/tags" Target="../tags/tag31.xml"/><Relationship Id="rId38" Type="http://schemas.openxmlformats.org/officeDocument/2006/relationships/tags" Target="../tags/tag32.xml"/><Relationship Id="rId39" Type="http://schemas.openxmlformats.org/officeDocument/2006/relationships/tags" Target="../tags/tag33.xml"/><Relationship Id="rId40" Type="http://schemas.openxmlformats.org/officeDocument/2006/relationships/tags" Target="../tags/tag34.xml"/><Relationship Id="rId41" Type="http://schemas.openxmlformats.org/officeDocument/2006/relationships/tags" Target="../tags/tag35.xml"/><Relationship Id="rId42" Type="http://schemas.openxmlformats.org/officeDocument/2006/relationships/tags" Target="../tags/tag36.xml"/><Relationship Id="rId4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image" Target="../media/image1.png"/><Relationship Id="rId9" Type="http://schemas.openxmlformats.org/officeDocument/2006/relationships/tags" Target="../tags/tag49.xml"/><Relationship Id="rId10" Type="http://schemas.openxmlformats.org/officeDocument/2006/relationships/image" Target="../media/image2.png"/><Relationship Id="rId11" Type="http://schemas.openxmlformats.org/officeDocument/2006/relationships/tags" Target="../tags/tag50.xml"/><Relationship Id="rId12" Type="http://schemas.openxmlformats.org/officeDocument/2006/relationships/image" Target="../media/image7.png"/><Relationship Id="rId13" Type="http://schemas.openxmlformats.org/officeDocument/2006/relationships/tags" Target="../tags/tag51.xml"/><Relationship Id="rId14" Type="http://schemas.openxmlformats.org/officeDocument/2006/relationships/image" Target="../media/image3.png"/><Relationship Id="rId15" Type="http://schemas.openxmlformats.org/officeDocument/2006/relationships/tags" Target="../tags/tag52.xml"/><Relationship Id="rId16" Type="http://schemas.openxmlformats.org/officeDocument/2006/relationships/image" Target="../media/image8.png"/><Relationship Id="rId17" Type="http://schemas.openxmlformats.org/officeDocument/2006/relationships/tags" Target="../tags/tag53.xml"/><Relationship Id="rId18" Type="http://schemas.openxmlformats.org/officeDocument/2006/relationships/image" Target="../media/image6.png"/><Relationship Id="rId19" Type="http://schemas.openxmlformats.org/officeDocument/2006/relationships/tags" Target="../tags/tag54.xml"/><Relationship Id="rId20" Type="http://schemas.openxmlformats.org/officeDocument/2006/relationships/tags" Target="../tags/tag55.xml"/><Relationship Id="rId21" Type="http://schemas.openxmlformats.org/officeDocument/2006/relationships/tags" Target="../tags/tag56.xml"/><Relationship Id="rId2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image" Target="../media/image1.png"/><Relationship Id="rId5" Type="http://schemas.openxmlformats.org/officeDocument/2006/relationships/tags" Target="../tags/tag60.xml"/><Relationship Id="rId6" Type="http://schemas.openxmlformats.org/officeDocument/2006/relationships/image" Target="../media/image2.png"/><Relationship Id="rId7" Type="http://schemas.openxmlformats.org/officeDocument/2006/relationships/tags" Target="../tags/tag61.xml"/><Relationship Id="rId8" Type="http://schemas.openxmlformats.org/officeDocument/2006/relationships/image" Target="../media/image7.png"/><Relationship Id="rId9" Type="http://schemas.openxmlformats.org/officeDocument/2006/relationships/tags" Target="../tags/tag62.xml"/><Relationship Id="rId10" Type="http://schemas.openxmlformats.org/officeDocument/2006/relationships/image" Target="../media/image3.png"/><Relationship Id="rId11" Type="http://schemas.openxmlformats.org/officeDocument/2006/relationships/tags" Target="../tags/tag63.xml"/><Relationship Id="rId12" Type="http://schemas.openxmlformats.org/officeDocument/2006/relationships/image" Target="../media/image4.png"/><Relationship Id="rId13" Type="http://schemas.openxmlformats.org/officeDocument/2006/relationships/tags" Target="../tags/tag64.xml"/><Relationship Id="rId14" Type="http://schemas.openxmlformats.org/officeDocument/2006/relationships/image" Target="../media/image9.png"/><Relationship Id="rId15" Type="http://schemas.openxmlformats.org/officeDocument/2006/relationships/tags" Target="../tags/tag65.xml"/><Relationship Id="rId16" Type="http://schemas.openxmlformats.org/officeDocument/2006/relationships/image" Target="../media/image10.png"/><Relationship Id="rId17" Type="http://schemas.openxmlformats.org/officeDocument/2006/relationships/tags" Target="../tags/tag66.xml"/><Relationship Id="rId18" Type="http://schemas.openxmlformats.org/officeDocument/2006/relationships/tags" Target="../tags/tag67.xml"/><Relationship Id="rId19" Type="http://schemas.openxmlformats.org/officeDocument/2006/relationships/tags" Target="../tags/tag68.xml"/><Relationship Id="rId20" Type="http://schemas.openxmlformats.org/officeDocument/2006/relationships/tags" Target="../tags/tag6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tags" Target="../tags/tag98.xml"/><Relationship Id="rId5" Type="http://schemas.openxmlformats.org/officeDocument/2006/relationships/tags" Target="../tags/tag9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tags" Target="../tags/tag112.xml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tags" Target="../tags/tag116.xml"/><Relationship Id="rId18" Type="http://schemas.openxmlformats.org/officeDocument/2006/relationships/tags" Target="../tags/tag117.xml"/><Relationship Id="rId19" Type="http://schemas.openxmlformats.org/officeDocument/2006/relationships/tags" Target="../tags/tag118.xml"/><Relationship Id="rId20" Type="http://schemas.openxmlformats.org/officeDocument/2006/relationships/tags" Target="../tags/tag119.xml"/><Relationship Id="rId21" Type="http://schemas.openxmlformats.org/officeDocument/2006/relationships/tags" Target="../tags/tag120.xml"/><Relationship Id="rId22" Type="http://schemas.openxmlformats.org/officeDocument/2006/relationships/tags" Target="../tags/tag121.xml"/><Relationship Id="rId23" Type="http://schemas.openxmlformats.org/officeDocument/2006/relationships/tags" Target="../tags/tag122.xml"/><Relationship Id="rId24" Type="http://schemas.openxmlformats.org/officeDocument/2006/relationships/tags" Target="../tags/tag123.xml"/><Relationship Id="rId25" Type="http://schemas.openxmlformats.org/officeDocument/2006/relationships/tags" Target="../tags/tag124.xml"/><Relationship Id="rId26" Type="http://schemas.openxmlformats.org/officeDocument/2006/relationships/tags" Target="../tags/tag125.xml"/><Relationship Id="rId27" Type="http://schemas.openxmlformats.org/officeDocument/2006/relationships/tags" Target="../tags/tag126.xml"/><Relationship Id="rId28" Type="http://schemas.openxmlformats.org/officeDocument/2006/relationships/tags" Target="../tags/tag127.xml"/><Relationship Id="rId29" Type="http://schemas.openxmlformats.org/officeDocument/2006/relationships/tags" Target="../tags/tag128.xml"/><Relationship Id="rId30" Type="http://schemas.openxmlformats.org/officeDocument/2006/relationships/tags" Target="../tags/tag129.xml"/><Relationship Id="rId31" Type="http://schemas.openxmlformats.org/officeDocument/2006/relationships/tags" Target="../tags/tag130.xml"/><Relationship Id="rId32" Type="http://schemas.openxmlformats.org/officeDocument/2006/relationships/tags" Target="../tags/tag131.xml"/><Relationship Id="rId33" Type="http://schemas.openxmlformats.org/officeDocument/2006/relationships/tags" Target="../tags/tag132.xml"/><Relationship Id="rId34" Type="http://schemas.openxmlformats.org/officeDocument/2006/relationships/tags" Target="../tags/tag133.xml"/><Relationship Id="rId35" Type="http://schemas.openxmlformats.org/officeDocument/2006/relationships/tags" Target="../tags/tag134.xml"/><Relationship Id="rId36" Type="http://schemas.openxmlformats.org/officeDocument/2006/relationships/tags" Target="../tags/tag135.xml"/><Relationship Id="rId3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3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406525" y="2542540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xmlns:r="http://schemas.openxmlformats.org/officeDocument/2006/relationships" r:embed="rId20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xmlns:r="http://schemas.openxmlformats.org/officeDocument/2006/relationships" r:embed="rId22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/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zh-CN" baseline="0" b="0" cap="none" dirty="0" sz="24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022475" y="381571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1500" i="0" kern="1200" kumimoji="0" lang="en-US" noProof="1" normalizeH="0" spc="0" strike="noStrike" u="none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avLst/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avLst/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avLst/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avLst/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avLst/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avLst/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avLst/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4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/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674" r:id="rId1"/>
    <p:sldLayoutId id="2147487675" r:id="rId2"/>
    <p:sldLayoutId id="2147487676" r:id="rId3"/>
    <p:sldLayoutId id="2147487677" r:id="rId4"/>
    <p:sldLayoutId id="2147487678" r:id="rId5"/>
    <p:sldLayoutId id="2147487679" r:id="rId6"/>
    <p:sldLayoutId id="2147487680" r:id="rId7"/>
    <p:sldLayoutId id="2147487681" r:id="rId8"/>
    <p:sldLayoutId id="2147487682" r:id="rId9"/>
    <p:sldLayoutId id="2147487683" r:id="rId10"/>
    <p:sldLayoutId id="214748768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 err="1">
                <a:sym typeface="+mn-ea"/>
              </a:rPr>
              <a:t>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dirty="0" err="1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711" r:id="rId1"/>
    <p:sldLayoutId id="2147487712" r:id="rId2"/>
    <p:sldLayoutId id="2147487713" r:id="rId3"/>
    <p:sldLayoutId id="2147487714" r:id="rId4"/>
    <p:sldLayoutId id="2147487715" r:id="rId5"/>
    <p:sldLayoutId id="2147487716" r:id="rId6"/>
    <p:sldLayoutId id="2147487717" r:id="rId7"/>
    <p:sldLayoutId id="2147487718" r:id="rId8"/>
    <p:sldLayoutId id="2147487719" r:id="rId9"/>
    <p:sldLayoutId id="2147487720" r:id="rId10"/>
    <p:sldLayoutId id="214748772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tags" Target="../tags/tag277.xml"/><Relationship Id="rId20" Type="http://schemas.openxmlformats.org/officeDocument/2006/relationships/tags" Target="../tags/tag278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tags" Target="../tags/tag295.xml"/><Relationship Id="rId18" Type="http://schemas.openxmlformats.org/officeDocument/2006/relationships/tags" Target="../tags/tag296.xml"/><Relationship Id="rId19" Type="http://schemas.openxmlformats.org/officeDocument/2006/relationships/tags" Target="../tags/tag297.xml"/><Relationship Id="rId20" Type="http://schemas.openxmlformats.org/officeDocument/2006/relationships/tags" Target="../tags/tag298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tags" Target="../tags/tag350.xml"/><Relationship Id="rId18" Type="http://schemas.openxmlformats.org/officeDocument/2006/relationships/tags" Target="../tags/tag351.xml"/><Relationship Id="rId19" Type="http://schemas.openxmlformats.org/officeDocument/2006/relationships/tags" Target="../tags/tag352.xml"/><Relationship Id="rId20" Type="http://schemas.openxmlformats.org/officeDocument/2006/relationships/tags" Target="../tags/tag353.xml"/><Relationship Id="rId21" Type="http://schemas.openxmlformats.org/officeDocument/2006/relationships/tags" Target="../tags/tag354.xml"/><Relationship Id="rId22" Type="http://schemas.openxmlformats.org/officeDocument/2006/relationships/tags" Target="../tags/tag355.xml"/><Relationship Id="rId23" Type="http://schemas.openxmlformats.org/officeDocument/2006/relationships/tags" Target="../tags/tag356.xml"/><Relationship Id="rId24" Type="http://schemas.openxmlformats.org/officeDocument/2006/relationships/tags" Target="../tags/tag357.xml"/><Relationship Id="rId25" Type="http://schemas.openxmlformats.org/officeDocument/2006/relationships/tags" Target="../tags/tag358.xml"/><Relationship Id="rId26" Type="http://schemas.openxmlformats.org/officeDocument/2006/relationships/tags" Target="../tags/tag359.xml"/><Relationship Id="rId27" Type="http://schemas.openxmlformats.org/officeDocument/2006/relationships/tags" Target="../tags/tag360.xml"/><Relationship Id="rId28" Type="http://schemas.openxmlformats.org/officeDocument/2006/relationships/tags" Target="../tags/tag361.xml"/><Relationship Id="rId29" Type="http://schemas.openxmlformats.org/officeDocument/2006/relationships/tags" Target="../tags/tag362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3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构建德智体美全面发展的初中教育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4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34" name="标题 5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55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3936365" y="1578794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4"/>
            </p:custDataLst>
          </p:nvPr>
        </p:nvSpPr>
        <p:spPr>
          <a:xfrm>
            <a:off x="3302000" y="1503864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5"/>
            </p:custDataLst>
          </p:nvPr>
        </p:nvSpPr>
        <p:spPr>
          <a:xfrm>
            <a:off x="4031615" y="1578610"/>
            <a:ext cx="3215005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德智体美在初中教育中的重要性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17"/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8277221" y="1578794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7"/>
            </p:custDataLst>
          </p:nvPr>
        </p:nvSpPr>
        <p:spPr>
          <a:xfrm>
            <a:off x="7642856" y="1503864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8"/>
            </p:custDataLst>
          </p:nvPr>
        </p:nvSpPr>
        <p:spPr>
          <a:xfrm>
            <a:off x="8372475" y="1578610"/>
            <a:ext cx="3215005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德智体美在初中教育中的实施方式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33"/>
          <p:cNvCxnSpPr>
            <a:cxnSpLocks/>
          </p:cNvCxnSpPr>
          <p:nvPr>
            <p:custDataLst>
              <p:tags r:id="rId9"/>
            </p:custDataLst>
          </p:nvPr>
        </p:nvCxnSpPr>
        <p:spPr>
          <a:xfrm flipV="1">
            <a:off x="8277221" y="3630837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0"/>
            </p:custDataLst>
          </p:nvPr>
        </p:nvSpPr>
        <p:spPr>
          <a:xfrm>
            <a:off x="7642856" y="3555907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1"/>
            </p:custDataLst>
          </p:nvPr>
        </p:nvSpPr>
        <p:spPr>
          <a:xfrm>
            <a:off x="8372475" y="3630930"/>
            <a:ext cx="3215005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德智体美在初中教育中的实践案例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38"/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3936365" y="3630837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3"/>
            </p:custDataLst>
          </p:nvPr>
        </p:nvSpPr>
        <p:spPr>
          <a:xfrm>
            <a:off x="3302000" y="3555907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4"/>
            </p:custDataLst>
          </p:nvPr>
        </p:nvSpPr>
        <p:spPr>
          <a:xfrm>
            <a:off x="4031615" y="3630930"/>
            <a:ext cx="3215005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德智体美在初中教育中的相互关系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德智体美在初中教育中的重要性</a:t>
            </a:r>
            <a:endParaRPr altLang="en-US" lang="zh-CN"/>
          </a:p>
        </p:txBody>
      </p:sp>
      <p:sp>
        <p:nvSpPr>
          <p:cNvPr id="1048998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德育：培养学生品德和道德观念</a:t>
            </a:r>
            <a:endParaRPr altLang="en-US" lang="zh-CN"/>
          </a:p>
        </p:txBody>
      </p:sp>
      <p:sp>
        <p:nvSpPr>
          <p:cNvPr id="10490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德育在初中教育中的重要性：培养学生正确的价值观和道德观念，塑造健康的人格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德育的目标：引导学生树立正确的世界观、人生观和价值观，增强社会责任感和公民意识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德育的方法：通过思想教育、品德培养、爱国主义教育等方式，引导学生树立正确的道德观念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德育实践：组织学生参与社会实践、志愿服务等公益活动，让学生在实践中培养品德和奉献精神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智育：提升学生知识和学习能力</a:t>
            </a:r>
            <a:endParaRPr altLang="en-US" lang="zh-CN"/>
          </a:p>
        </p:txBody>
      </p:sp>
      <p:sp>
        <p:nvSpPr>
          <p:cNvPr id="10490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初中阶段是知识和学习能力形成的关键时期，智育是促进学生全面发展的重要组成部分。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注重启发式教学，引导学生主动思考、发现问题和解决问题，培养创新思维和实践能力。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结合学生的兴趣和特长，开展多样化的教学活动，激发学生的学习兴趣和潜能，促进个性发展。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通过科学、合理的课程设置和教学方法，提升学生的知识水平和认知能力，为未来的学习和工作奠定基础。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体育：增强学生身体素质和健康水平</a:t>
            </a:r>
            <a:endParaRPr altLang="en-US" lang="zh-CN"/>
          </a:p>
        </p:txBody>
      </p:sp>
      <p:sp>
        <p:nvSpPr>
          <p:cNvPr id="10491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初中阶段是学生身体发育的关键时期，体育锻炼能够促进学生的骨骼、肌肉和内脏器官的发育。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适当的体育锻炼可以增强学生的心肺功能，提高身体素质和免疫力，预防疾病。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体育活动能够培养学生的团队协作精神和竞争意识，增强学生的心理素质。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初中教育中的体育课程应该注重学生的兴趣和特长，通过多样化的体育活动，激发学生的运动潜能。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美育：培养学生审美和创造美的能力</a:t>
            </a:r>
            <a:endParaRPr altLang="en-US" lang="zh-CN"/>
          </a:p>
        </p:txBody>
      </p:sp>
      <p:sp>
        <p:nvSpPr>
          <p:cNvPr id="104922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内容2：美育对培养学生审美能力的意义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内容1：美育在初中教育中的地位和作用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内容3：美育对培养学生创造美的能力的作用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内容4：如何通过美育促进学生的全面发展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德智体美在初中教育中的实施方式</a:t>
            </a:r>
            <a:endParaRPr altLang="en-US" lang="zh-CN"/>
          </a:p>
        </p:txBody>
      </p:sp>
      <p:sp>
        <p:nvSpPr>
          <p:cNvPr id="1049278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德育实施方式：开展德育课程、组织德育活动、加强师生互动等</a:t>
            </a:r>
            <a:endParaRPr altLang="en-US" lang="zh-CN"/>
          </a:p>
        </p:txBody>
      </p:sp>
      <p:sp>
        <p:nvSpPr>
          <p:cNvPr id="1049318" name="矩形 31"/>
          <p:cNvSpPr/>
          <p:nvPr>
            <p:custDataLst>
              <p:tags r:id="rId1"/>
            </p:custDataLst>
          </p:nvPr>
        </p:nvSpPr>
        <p:spPr>
          <a:xfrm>
            <a:off x="1480154" y="1490400"/>
            <a:ext cx="9227048" cy="142288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开展德育课程：通过课堂教育，向学生传授道德知识，引导他们树立正确的价值观和人生观。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"/>
          <p:cNvSpPr/>
          <p:nvPr>
            <p:custDataLst>
              <p:tags r:id="rId2"/>
            </p:custDataLst>
          </p:nvPr>
        </p:nvSpPr>
        <p:spPr>
          <a:xfrm>
            <a:off x="1480154" y="3158559"/>
            <a:ext cx="9227048" cy="142288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组织德育活动：通过各种德育实践活动，如志愿服务、社会实践等，培养学生的道德品质和社会责任感。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5"/>
          <p:cNvSpPr/>
          <p:nvPr>
            <p:custDataLst>
              <p:tags r:id="rId3"/>
            </p:custDataLst>
          </p:nvPr>
        </p:nvSpPr>
        <p:spPr>
          <a:xfrm>
            <a:off x="1480154" y="4826718"/>
            <a:ext cx="9227048" cy="142288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加强师生互动：建立良好的师生关系，关注学生的情感需求，引导他们积极向上、健康成长。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智育实施方式：优化课程设置、提高教学质量、鼓励学生自主学习等</a:t>
            </a:r>
            <a:endParaRPr altLang="en-US" lang="zh-CN"/>
          </a:p>
        </p:txBody>
      </p:sp>
      <p:sp>
        <p:nvSpPr>
          <p:cNvPr id="10493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鼓励学生自主学习：引导学生树立正确的学习态度和价值观，培养学生的自主学习能力和终身学习习惯。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优化课程设置：根据学生发展需要，合理安排课程内容和进度，注重基础知识的掌握和思维能力的培养。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提高教学质量：采用多样化的教学方法和手段，激发学生的学习兴趣和主动性，培养学生的创新意识和实践能力。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关注个体差异：尊重学生的个性差异和特长，关注学生的学习需求和困难，提供有针对性的指导和支持。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体育实施方式：开设体育课程、组织体育活动、推广健康生活方式等</a:t>
            </a:r>
            <a:endParaRPr altLang="en-US" lang="zh-CN"/>
          </a:p>
        </p:txBody>
      </p:sp>
      <p:sp>
        <p:nvSpPr>
          <p:cNvPr id="1049424" name="矩形 5"/>
          <p:cNvSpPr/>
          <p:nvPr>
            <p:custDataLst>
              <p:tags r:id="rId1"/>
            </p:custDataLst>
          </p:nvPr>
        </p:nvSpPr>
        <p:spPr>
          <a:xfrm>
            <a:off x="608400" y="2182160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10"/>
          <p:cNvSpPr/>
          <p:nvPr>
            <p:custDataLst>
              <p:tags r:id="rId2"/>
            </p:custDataLst>
          </p:nvPr>
        </p:nvSpPr>
        <p:spPr>
          <a:xfrm>
            <a:off x="1066542" y="217513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3"/>
            </p:custDataLst>
          </p:nvPr>
        </p:nvSpPr>
        <p:spPr>
          <a:xfrm>
            <a:off x="808398" y="2935506"/>
            <a:ext cx="2949725" cy="2381876"/>
          </a:xfrm>
          <a:prstGeom prst="rect"/>
          <a:noFill/>
        </p:spPr>
        <p:txBody>
          <a:bodyPr rtlCol="0" wrap="square">
            <a:normAutofit fontScale="95833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开设体育课程：学校应设置多样化的体育课程，满足学生兴趣和需求。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0" name="矩形 6"/>
          <p:cNvSpPr/>
          <p:nvPr>
            <p:custDataLst>
              <p:tags r:id="rId4"/>
            </p:custDataLst>
          </p:nvPr>
        </p:nvSpPr>
        <p:spPr>
          <a:xfrm>
            <a:off x="4417301" y="2182160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11"/>
          <p:cNvSpPr/>
          <p:nvPr>
            <p:custDataLst>
              <p:tags r:id="rId5"/>
            </p:custDataLst>
          </p:nvPr>
        </p:nvSpPr>
        <p:spPr>
          <a:xfrm>
            <a:off x="4901640" y="217513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6"/>
            </p:custDataLst>
          </p:nvPr>
        </p:nvSpPr>
        <p:spPr>
          <a:xfrm>
            <a:off x="4617938" y="2935506"/>
            <a:ext cx="2949725" cy="2381876"/>
          </a:xfrm>
          <a:prstGeom prst="rect"/>
          <a:noFill/>
        </p:spPr>
        <p:txBody>
          <a:bodyPr rtlCol="0" wrap="square">
            <a:normAutofit fontScale="9166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组织体育活动：定期开展各类体育竞赛和活动，增强学生身体素质和团队合作精神。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6" name="矩形 33"/>
          <p:cNvSpPr/>
          <p:nvPr>
            <p:custDataLst>
              <p:tags r:id="rId7"/>
            </p:custDataLst>
          </p:nvPr>
        </p:nvSpPr>
        <p:spPr>
          <a:xfrm>
            <a:off x="8226841" y="2175132"/>
            <a:ext cx="3350608" cy="338882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矩形 37"/>
          <p:cNvSpPr/>
          <p:nvPr>
            <p:custDataLst>
              <p:tags r:id="rId8"/>
            </p:custDataLst>
          </p:nvPr>
        </p:nvSpPr>
        <p:spPr>
          <a:xfrm>
            <a:off x="8684982" y="2168742"/>
            <a:ext cx="687958" cy="35671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TextBox 2"/>
          <p:cNvSpPr txBox="1"/>
          <p:nvPr>
            <p:custDataLst>
              <p:tags r:id="rId9"/>
            </p:custDataLst>
          </p:nvPr>
        </p:nvSpPr>
        <p:spPr>
          <a:xfrm>
            <a:off x="8426838" y="2928477"/>
            <a:ext cx="2949725" cy="2381876"/>
          </a:xfrm>
          <a:prstGeom prst="rect"/>
          <a:noFill/>
        </p:spPr>
        <p:txBody>
          <a:bodyPr rtlCol="0" wrap="square">
            <a:normAutofit fontScale="91667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推广健康生活方式：引导学生养成健康的生活习惯，如合理饮食、规律作息等。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美育实施方式：开设艺术课程、组织艺术活动、提供艺术展示平台等</a:t>
            </a:r>
            <a:endParaRPr altLang="en-US" lang="zh-CN"/>
          </a:p>
        </p:txBody>
      </p:sp>
      <p:sp>
        <p:nvSpPr>
          <p:cNvPr id="1049476" name="圆角矩形 26"/>
          <p:cNvSpPr/>
          <p:nvPr>
            <p:custDataLst>
              <p:tags r:id="rId1"/>
            </p:custDataLst>
          </p:nvPr>
        </p:nvSpPr>
        <p:spPr>
          <a:xfrm>
            <a:off x="608400" y="1871871"/>
            <a:ext cx="3446112" cy="39965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8" name="圆角矩形 28"/>
          <p:cNvSpPr/>
          <p:nvPr>
            <p:custDataLst>
              <p:tags r:id="rId2"/>
            </p:custDataLst>
          </p:nvPr>
        </p:nvSpPr>
        <p:spPr>
          <a:xfrm>
            <a:off x="612245" y="1871871"/>
            <a:ext cx="3439825" cy="21236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80" name="文本框 31"/>
          <p:cNvSpPr txBox="1"/>
          <p:nvPr>
            <p:custDataLst>
              <p:tags r:id="rId3"/>
            </p:custDataLst>
          </p:nvPr>
        </p:nvSpPr>
        <p:spPr>
          <a:xfrm>
            <a:off x="863453" y="2406329"/>
            <a:ext cx="2936985" cy="3194623"/>
          </a:xfrm>
          <a:prstGeom prst="rect"/>
          <a:noFill/>
        </p:spPr>
        <p:txBody>
          <a:bodyPr anchor="t" anchorCtr="0" rtlCol="0" wrap="square">
            <a:normAutofit fontScale="95833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开设艺术课程：学校可以开设绘画、音乐、舞蹈等艺术课程，培养学生的艺术兴趣和审美能力。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29"/>
          <p:cNvSpPr/>
          <p:nvPr>
            <p:custDataLst>
              <p:tags r:id="rId4"/>
            </p:custDataLst>
          </p:nvPr>
        </p:nvSpPr>
        <p:spPr>
          <a:xfrm>
            <a:off x="4369470" y="1871871"/>
            <a:ext cx="3446112" cy="39965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4" name="圆角矩形 32"/>
          <p:cNvSpPr/>
          <p:nvPr>
            <p:custDataLst>
              <p:tags r:id="rId5"/>
            </p:custDataLst>
          </p:nvPr>
        </p:nvSpPr>
        <p:spPr>
          <a:xfrm>
            <a:off x="4373315" y="1871871"/>
            <a:ext cx="3439825" cy="21236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6" name="文本框 34"/>
          <p:cNvSpPr txBox="1"/>
          <p:nvPr>
            <p:custDataLst>
              <p:tags r:id="rId6"/>
            </p:custDataLst>
          </p:nvPr>
        </p:nvSpPr>
        <p:spPr>
          <a:xfrm>
            <a:off x="4625164" y="2406329"/>
            <a:ext cx="2936216" cy="3196021"/>
          </a:xfrm>
          <a:prstGeom prst="rect"/>
          <a:noFill/>
        </p:spPr>
        <p:txBody>
          <a:bodyPr anchor="t" anchorCtr="0" rtlCol="0" wrap="square">
            <a:normAutofit fontScale="95833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组织艺术活动：学校可以组织艺术展览、文艺演出、艺术比赛等活动，让学生参与其中，感受艺术的魅力。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圆角矩形 3"/>
          <p:cNvSpPr/>
          <p:nvPr>
            <p:custDataLst>
              <p:tags r:id="rId7"/>
            </p:custDataLst>
          </p:nvPr>
        </p:nvSpPr>
        <p:spPr>
          <a:xfrm>
            <a:off x="8131181" y="1871871"/>
            <a:ext cx="3446112" cy="39965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0" name="圆角矩形 4"/>
          <p:cNvSpPr/>
          <p:nvPr>
            <p:custDataLst>
              <p:tags r:id="rId8"/>
            </p:custDataLst>
          </p:nvPr>
        </p:nvSpPr>
        <p:spPr>
          <a:xfrm>
            <a:off x="8134385" y="1871871"/>
            <a:ext cx="3439825" cy="21236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2" name="文本框 5"/>
          <p:cNvSpPr txBox="1"/>
          <p:nvPr>
            <p:custDataLst>
              <p:tags r:id="rId9"/>
            </p:custDataLst>
          </p:nvPr>
        </p:nvSpPr>
        <p:spPr>
          <a:xfrm>
            <a:off x="8386875" y="2406329"/>
            <a:ext cx="2936216" cy="3196021"/>
          </a:xfrm>
          <a:prstGeom prst="rect"/>
          <a:noFill/>
        </p:spPr>
        <p:txBody>
          <a:bodyPr anchor="t" anchorCtr="0" rtlCol="0" wrap="square">
            <a:normAutofit fontScale="91667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提供艺术展示平台：学校可以建立艺术角、艺术长廊等展示平台，展示学生的艺术作品，增强学生的自信心和创造力。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德智体美在初中教育中的相互关系</a:t>
            </a:r>
            <a:endParaRPr altLang="en-US" lang="zh-CN"/>
          </a:p>
        </p:txBody>
      </p:sp>
      <p:sp>
        <p:nvSpPr>
          <p:cNvPr id="1049528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德育对其他三育的影响：引导学生树立正确的人生观和价值观，促进其他三育的发展</a:t>
            </a:r>
            <a:endParaRPr altLang="en-US" lang="zh-CN"/>
          </a:p>
        </p:txBody>
      </p:sp>
      <p:sp>
        <p:nvSpPr>
          <p:cNvPr id="10495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德育引导学生树立正确的人生观和价值观，为其他三育提供思想基础。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德育强调集体主义和爱国主义，有助于培养学生的团队协作和爱国精神，促进体育和美育的发展。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德育强调诚实守信、尊重他人等品质，有助于培养学生的良好行为习惯，促进美育的发展。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德育强调道德修养，有助于培养学生的自律和责任感，促进智育和体育的发展。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智育对其他三育的影响：提供知识和思维基础，为其他三育提供智力支持</a:t>
            </a:r>
            <a:endParaRPr altLang="en-US" lang="zh-CN"/>
          </a:p>
        </p:txBody>
      </p:sp>
      <p:sp>
        <p:nvSpPr>
          <p:cNvPr id="10496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智育在初中教育中占据重要地位，为其他三育提供知识和思维基础。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智育在初中阶段的任务不仅是传授知识，更是培养学生的思维能力、学习能力和创造力。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智育与其他三育相互关联、相互促进，共同构成初中教育的完整体系。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智育的发展能够促进学生的思维能力、创新能力和解决问题的能力，为美育和体育提供智力支持。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体育对其他三育的影响：强身健体，为其他三育提供身体保障</a:t>
            </a:r>
            <a:endParaRPr altLang="en-US" lang="zh-CN"/>
          </a:p>
        </p:txBody>
      </p:sp>
      <p:sp>
        <p:nvSpPr>
          <p:cNvPr id="104971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体育能够增强学生的身体素质，为其他三育提供身体保障，使学生能够更好地适应学习生活。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体育能够培养学生的意志品质和团队协作精神，这些品质对于其他三育的学习也有很大的帮助。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体育能够促进学生的智力发展，通过运动能够刺激大脑的发育，提高学生的思维能力和创造力。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体育能够提高学生的审美能力，通过参与各种体育运动，学生能够更好地欣赏美、创造美，促进其他三育的发展。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美育对其他三育的影响：培养审美和创造美的能力，丰富学生的精神世界，促进其他三育的发展</a:t>
            </a:r>
            <a:endParaRPr altLang="en-US" lang="zh-CN"/>
          </a:p>
        </p:txBody>
      </p:sp>
      <p:sp>
        <p:nvSpPr>
          <p:cNvPr id="104975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6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美育有助于培养学生的审美和创造美的能力，提高学生的审美素养和人文素养。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美育能够丰富学生的精神世界，提高学生的文化品位和审美情趣，促进学生全面发展。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美育能够促进德智体美其他三育的发展，通过艺术教育、美学欣赏等方式，激发学生的想象力和创造力，提高学生的思维能力和创新能力。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美育能够培养学生的审美情感和审美意识，帮助学生树立正确的价值观和人生观，增强学生的社会责任感和历史使命感。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德智体美在初中教育中的实践案例</a:t>
            </a:r>
            <a:endParaRPr altLang="en-US" lang="zh-CN"/>
          </a:p>
        </p:txBody>
      </p:sp>
      <p:sp>
        <p:nvSpPr>
          <p:cNvPr id="1049816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德育实践案例：开展志愿服务活动、组织德育主题班会等</a:t>
            </a:r>
            <a:endParaRPr altLang="en-US" lang="zh-CN"/>
          </a:p>
        </p:txBody>
      </p:sp>
      <p:sp>
        <p:nvSpPr>
          <p:cNvPr id="10498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德育课程设置：开设德育课程，系统地传授社会主义核心价值观、中华优秀传统文化等，增强学生的文化自信和道德修养。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开展志愿服务活动：组织学生参与社区服务、义务劳动等，培养学生的社会责任感和奉献精神。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组织德育主题班会：定期召开德育主题班会，引导学生讨论社会热点问题、道德困境等，提高学生的道德判断力和价值观。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家校合作：加强与家长的沟通与合作，共同关注学生的德育发展，形成教育合力。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智育实践案例：开设科技创新课程、组织学科竞赛等</a:t>
            </a:r>
            <a:endParaRPr altLang="en-US" lang="zh-CN"/>
          </a:p>
        </p:txBody>
      </p:sp>
      <p:sp>
        <p:nvSpPr>
          <p:cNvPr id="104992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开设科技创新课程：培养学生的创新思维和实践能力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强化师资培训：提高教师的专业素养和教育教学方法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实施个性化教育：因材施教，发掘学生的潜力和特长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组织学科竞赛：提高学生的学术水平和综合素质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体育实践案例：组织校园运动会、推广阳光体育等</a:t>
            </a:r>
            <a:endParaRPr altLang="en-US" lang="zh-CN"/>
          </a:p>
        </p:txBody>
      </p:sp>
      <p:sp>
        <p:nvSpPr>
          <p:cNvPr id="1050000" name="矩形: 圆角 4"/>
          <p:cNvSpPr/>
          <p:nvPr>
            <p:custDataLst>
              <p:tags r:id="rId1"/>
            </p:custDataLst>
          </p:nvPr>
        </p:nvSpPr>
        <p:spPr>
          <a:xfrm>
            <a:off x="608400" y="337024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02" name="正文"/>
          <p:cNvSpPr txBox="1"/>
          <p:nvPr>
            <p:custDataLst>
              <p:tags r:id="rId2"/>
            </p:custDataLst>
          </p:nvPr>
        </p:nvSpPr>
        <p:spPr>
          <a:xfrm>
            <a:off x="1134190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7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组织校园运动会：通过运动会，培养学生的团队协作精神和竞争意识，提高学生的身体素质和运动能力。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04" name="矩形: 圆角 4"/>
          <p:cNvSpPr/>
          <p:nvPr>
            <p:custDataLst>
              <p:tags r:id="rId3"/>
            </p:custDataLst>
          </p:nvPr>
        </p:nvSpPr>
        <p:spPr>
          <a:xfrm>
            <a:off x="6474642" y="337024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06" name="正文"/>
          <p:cNvSpPr txBox="1"/>
          <p:nvPr>
            <p:custDataLst>
              <p:tags r:id="rId4"/>
            </p:custDataLst>
          </p:nvPr>
        </p:nvSpPr>
        <p:spPr>
          <a:xfrm>
            <a:off x="6921691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/>
                </a:solidFill>
                <a:latin typeface="+mn-ea"/>
              </a:rPr>
              <a:t>推广阳光体育：开展阳光体育活动，鼓励学生参与体育锻炼，增强学生体质，促进学生的身心健康。</a:t>
            </a:r>
            <a:endParaRPr altLang="en-US" dirty="0" sz="11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美育实践案例：开设音乐、美术等艺术课程，组织艺术节等活动</a:t>
            </a:r>
            <a:endParaRPr altLang="en-US" lang="zh-CN"/>
          </a:p>
        </p:txBody>
      </p:sp>
      <p:sp>
        <p:nvSpPr>
          <p:cNvPr id="105004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开设音乐、美术等艺术课程：通过课堂教学，培养学生的审美能力和创造力，提高学生的艺术素养。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组织艺术节等活动：通过举办艺术节等活动，为学生提供展示才艺的平台，增强学生的自信心和表现力。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开展校园文化建设：通过开展校园文化建设，营造良好的艺术氛围，提高学生的审美情趣和文化修养。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加强师资培训：通过加强师资培训，提高教师的艺术素养和教学水平，为美育教育提供有力保障。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2"/>
          <p:cNvSpPr>
            <a:spLocks noGrp="1"/>
          </p:cNvSpPr>
          <p:nvPr>
            <p:ph type="title" idx="3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100" name="文本占位符 21"/>
          <p:cNvSpPr>
            <a:spLocks noGrp="1"/>
          </p:cNvSpPr>
          <p:nvPr>
            <p:ph type="body" idx="31"/>
            <p:custDataLst>
              <p:tags r:id="rId2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f*1"/>
  <p:tag name="KSO_WM_UNIT_LAYERLEVEL" val="1"/>
  <p:tag name="KSO_WM_TAG_VERSION" val="1.0"/>
  <p:tag name="KSO_WM_BEAUTIFY_FLAG" val="#wm#"/>
  <p:tag name="KSO_WM_UNIT_INDEX" val="1"/>
  <p:tag name="KSO_WM_UNIT_SUBTYPE" val="a"/>
  <p:tag name="KSO_WM_UNIT_PRESET_TEXT_INDEX" val="-1"/>
  <p:tag name="KSO_WM_UNIT_PRESET_TEXT_LEN" val="0"/>
  <p:tag name="KSO_WM_UNIT_NOCLEAR" val="0"/>
  <p:tag name="KSO_WM_UNIT_TYPE" val="f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5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75"/>
</p:tagLst>
</file>

<file path=ppt/tags/tag14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5"/>
  <p:tag name="KSO_WM_SPECIAL_SOURCE" val="bdnull"/>
  <p:tag name="KSO_WM_TEMPLATE_THUMBS_INDEX" val="1、11"/>
</p:tagLst>
</file>

<file path=ppt/tags/tag14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1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单击此处添加文档标题"/>
</p:tagLst>
</file>

<file path=ppt/tags/tag145.xml><?xml version="1.0" encoding="utf-8"?>
<p:tagLst xmlns:p="http://schemas.openxmlformats.org/presentationml/2006/main">
  <p:tag name="KSO_WM_SLIDE_ID" val="custom2023027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5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282.05&quot;,&quot;top&quot;:&quot;40.05&quot;,&quot;width&quot;:&quot;636.35&quot;,&quot;height&quot;:&quot;280.3&quot;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4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4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4*l_h_i*1_1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5_4*l_h_i*1_1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.6000000238418579,&quot;colorType&quot;:1,&quot;foreColorIndex&quot;:7,&quot;transparency&quot;:0.6600000262260437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4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4*l_h_i*1_2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5_4*l_h_i*1_2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VALUE" val="30"/>
  <p:tag name="KSO_WM_UNIT_TYPE" val="l_h_a"/>
  <p:tag name="KSO_WM_UNIT_ID" val="custom20230275_4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4*l_h_i*1_4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5_4*l_h_i*1_4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4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4*l_h_i*1_3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5_4*l_h_i*1_3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4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SLIDE_ID" val="custom2023027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75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1"/>
</p:tagLst>
</file>

<file path=ppt/tags/tag163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2"/>
</p:tagLst>
</file>

<file path=ppt/tags/tag218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2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2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2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2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2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2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2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2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2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2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2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2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3"/>
</p:tagLst>
</file>

<file path=ppt/tags/tag258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4"/>
</p:tagLst>
</file>

<file path=ppt/tags/tag317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THANK YOU"/>
</p:tagLst>
</file>

<file path=ppt/tags/tag38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381.xml><?xml version="1.0" encoding="utf-8"?>
<p:tagLst xmlns:p="http://schemas.openxmlformats.org/presentationml/2006/main">
  <p:tag name="KSO_WM_SLIDE_ID" val="custom20230275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5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5.65&quot;,&quot;top&quot;:&quot;30.25&quot;,&quot;width&quot;:&quot;560.75&quot;,&quot;height&quot;:&quot;287.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24">
      <a:dk1>
        <a:sysClr lastClr="000000" val="windowText"/>
      </a:dk1>
      <a:lt1>
        <a:sysClr lastClr="FFFFFF" val="window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2023-12-31T15:14:57Z</dcterms:created>
  <dcterms:modified xsi:type="dcterms:W3CDTF">2023-12-31T15:14:57Z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333bf970884c430191ff71d4f7004f98_21</vt:lpwstr>
  </property>
</Properties>
</file>