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059" r:id="rId1"/>
    <p:sldMasterId id="2147492096" r:id="rId2"/>
  </p:sldMasterIdLst>
  <p:notesMasterIdLst>
    <p:notesMasterId r:id="rId3"/>
  </p:notesMasterIdLst>
  <p:sldIdLst>
    <p:sldId id="3916" r:id="rId4"/>
    <p:sldId id="3921" r:id="rId5"/>
    <p:sldId id="3925" r:id="rId6"/>
    <p:sldId id="3928" r:id="rId7"/>
    <p:sldId id="3931" r:id="rId8"/>
    <p:sldId id="3934" r:id="rId9"/>
    <p:sldId id="3937" r:id="rId10"/>
    <p:sldId id="3940" r:id="rId11"/>
    <p:sldId id="3943" r:id="rId12"/>
    <p:sldId id="3946" r:id="rId13"/>
    <p:sldId id="3949" r:id="rId14"/>
    <p:sldId id="3952" r:id="rId15"/>
    <p:sldId id="3955" r:id="rId16"/>
    <p:sldId id="3958" r:id="rId17"/>
    <p:sldId id="3961" r:id="rId18"/>
    <p:sldId id="3964" r:id="rId19"/>
    <p:sldId id="3967" r:id="rId20"/>
    <p:sldId id="3970" r:id="rId21"/>
    <p:sldId id="3973" r:id="rId22"/>
    <p:sldId id="3976" r:id="rId23"/>
    <p:sldId id="3979" r:id="rId24"/>
    <p:sldId id="3982" r:id="rId25"/>
    <p:sldId id="3985" r:id="rId26"/>
    <p:sldId id="3988" r:id="rId27"/>
    <p:sldId id="3991" r:id="rId28"/>
    <p:sldId id="3994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060" r:id="rId1"/>
    <p:sldLayoutId id="2147492061" r:id="rId2"/>
    <p:sldLayoutId id="2147492062" r:id="rId3"/>
    <p:sldLayoutId id="2147492063" r:id="rId4"/>
    <p:sldLayoutId id="2147492064" r:id="rId5"/>
    <p:sldLayoutId id="2147492065" r:id="rId6"/>
    <p:sldLayoutId id="2147492066" r:id="rId7"/>
    <p:sldLayoutId id="2147492067" r:id="rId8"/>
    <p:sldLayoutId id="2147492068" r:id="rId9"/>
    <p:sldLayoutId id="2147492069" r:id="rId10"/>
    <p:sldLayoutId id="214749207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097" r:id="rId1"/>
    <p:sldLayoutId id="2147492098" r:id="rId2"/>
    <p:sldLayoutId id="2147492099" r:id="rId3"/>
    <p:sldLayoutId id="2147492100" r:id="rId4"/>
    <p:sldLayoutId id="2147492101" r:id="rId5"/>
    <p:sldLayoutId id="2147492102" r:id="rId6"/>
    <p:sldLayoutId id="2147492103" r:id="rId7"/>
    <p:sldLayoutId id="2147492104" r:id="rId8"/>
    <p:sldLayoutId id="2147492105" r:id="rId9"/>
    <p:sldLayoutId id="2147492106" r:id="rId10"/>
    <p:sldLayoutId id="214749210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tags" Target="../tags/tag167.xml"/><Relationship Id="rId14" Type="http://schemas.openxmlformats.org/officeDocument/2006/relationships/tags" Target="../tags/tag168.xml"/><Relationship Id="rId15" Type="http://schemas.openxmlformats.org/officeDocument/2006/relationships/tags" Target="../tags/tag169.xml"/><Relationship Id="rId16" Type="http://schemas.openxmlformats.org/officeDocument/2006/relationships/tags" Target="../tags/tag170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tags" Target="../tags/tag349.xml"/><Relationship Id="rId14" Type="http://schemas.openxmlformats.org/officeDocument/2006/relationships/tags" Target="../tags/tag350.xml"/><Relationship Id="rId15" Type="http://schemas.openxmlformats.org/officeDocument/2006/relationships/tags" Target="../tags/tag351.xml"/><Relationship Id="rId16" Type="http://schemas.openxmlformats.org/officeDocument/2006/relationships/tags" Target="../tags/tag352.xml"/><Relationship Id="rId17" Type="http://schemas.openxmlformats.org/officeDocument/2006/relationships/tags" Target="../tags/tag353.xml"/><Relationship Id="rId18" Type="http://schemas.openxmlformats.org/officeDocument/2006/relationships/tags" Target="../tags/tag354.xml"/><Relationship Id="rId19" Type="http://schemas.openxmlformats.org/officeDocument/2006/relationships/tags" Target="../tags/tag355.xml"/><Relationship Id="rId20" Type="http://schemas.openxmlformats.org/officeDocument/2006/relationships/tags" Target="../tags/tag356.xml"/><Relationship Id="rId21" Type="http://schemas.openxmlformats.org/officeDocument/2006/relationships/tags" Target="../tags/tag357.xml"/><Relationship Id="rId22" Type="http://schemas.openxmlformats.org/officeDocument/2006/relationships/tags" Target="../tags/tag358.xml"/><Relationship Id="rId23" Type="http://schemas.openxmlformats.org/officeDocument/2006/relationships/tags" Target="../tags/tag359.xml"/><Relationship Id="rId24" Type="http://schemas.openxmlformats.org/officeDocument/2006/relationships/tags" Target="../tags/tag360.xml"/><Relationship Id="rId25" Type="http://schemas.openxmlformats.org/officeDocument/2006/relationships/tags" Target="../tags/tag361.xml"/><Relationship Id="rId26" Type="http://schemas.openxmlformats.org/officeDocument/2006/relationships/tags" Target="../tags/tag362.xml"/><Relationship Id="rId27" Type="http://schemas.openxmlformats.org/officeDocument/2006/relationships/tags" Target="../tags/tag363.xml"/><Relationship Id="rId28" Type="http://schemas.openxmlformats.org/officeDocument/2006/relationships/tags" Target="../tags/tag364.xml"/><Relationship Id="rId29" Type="http://schemas.openxmlformats.org/officeDocument/2006/relationships/tags" Target="../tags/tag365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小学教育创新与发展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1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2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3818890" y="110299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3892830" y="11484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4750004" y="12138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2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小学教育创新的重要性</a:t>
            </a:r>
            <a:endParaRPr altLang="en-US" dirty="0" sz="22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3818890" y="213296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3892830" y="217838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4750004" y="224386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2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小学教育创新的实践</a:t>
            </a:r>
            <a:endParaRPr altLang="en-US" dirty="0" sz="22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3818890" y="316293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3892830" y="320835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4750004" y="327383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87143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小学教育创新面临的挑战与对策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3818890" y="419290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3892830" y="423832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4750004" y="430380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2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小学教育创新与发展的趋势</a:t>
            </a:r>
            <a:endParaRPr altLang="en-US" dirty="0" sz="22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5"/>
            </p:custDataLst>
          </p:nvPr>
        </p:nvSpPr>
        <p:spPr>
          <a:xfrm>
            <a:off x="3818890" y="522287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6"/>
            </p:custDataLst>
          </p:nvPr>
        </p:nvSpPr>
        <p:spPr>
          <a:xfrm>
            <a:off x="3892830" y="526829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7"/>
            </p:custDataLst>
          </p:nvPr>
        </p:nvSpPr>
        <p:spPr>
          <a:xfrm>
            <a:off x="4750004" y="533377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87143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小学教育创新与发展的保障措施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小学教育创新的重要性</a:t>
            </a:r>
            <a:endParaRPr altLang="en-US" lang="zh-CN"/>
          </a:p>
        </p:txBody>
      </p:sp>
      <p:sp>
        <p:nvSpPr>
          <p:cNvPr id="104892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2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培养创新思维和能力的必要性</a:t>
            </a:r>
            <a:endParaRPr altLang="en-US" lang="zh-CN"/>
          </a:p>
        </p:txBody>
      </p:sp>
      <p:sp>
        <p:nvSpPr>
          <p:cNvPr id="104896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适应未来社会发展的需要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提升国家竞争力的关键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激发学生创造力和潜能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培养创新思维和能力的途径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小学教育创新对国家发展的影响</a:t>
            </a:r>
            <a:endParaRPr altLang="en-US" lang="zh-CN"/>
          </a:p>
        </p:txBody>
      </p:sp>
      <p:sp>
        <p:nvSpPr>
          <p:cNvPr id="10490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提高国家竞争力：通过培养创新人才，推动国家科技、经济和社会的发展。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促进社会进步：培养具有创新思维和创造力的人才，推动社会文化的进步和变革。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提升教育质量：创新教育模式和方法，提高教育教学的质量和效果，培养更多优秀的人才。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增强国家创新能力：小学教育是培养创新人才的基础阶段，通过创新教育，为国家创新能力的发展打下坚实的基础。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小学教育创新对个体发展的影响</a:t>
            </a:r>
            <a:endParaRPr altLang="en-US" lang="zh-CN"/>
          </a:p>
        </p:txBody>
      </p:sp>
      <p:sp>
        <p:nvSpPr>
          <p:cNvPr id="104906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提高学生的学习兴趣和能力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培养学生的创新思维和实践能力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促进学生的个性发展和潜能发挥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增强学生的社会适应性和竞争力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小学教育创新的实践</a:t>
            </a:r>
            <a:endParaRPr altLang="en-US" lang="zh-CN"/>
          </a:p>
        </p:txBody>
      </p:sp>
      <p:sp>
        <p:nvSpPr>
          <p:cNvPr id="104911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11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创新教学方法和手段</a:t>
            </a:r>
            <a:endParaRPr altLang="en-US" lang="zh-CN"/>
          </a:p>
        </p:txBody>
      </p:sp>
      <p:sp>
        <p:nvSpPr>
          <p:cNvPr id="104915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开展项目式学习，培养学生实际操作能力和团队协作精神。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利用信息技术辅助教学，提高课堂互动性和趣味性。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引入游戏化教学，让学生在轻松愉快的氛围中学习知识。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实施个性化教学，关注学生个性发展需求，因材施教。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创新课程设置和教材编写</a:t>
            </a:r>
            <a:endParaRPr altLang="en-US" lang="zh-CN"/>
          </a:p>
        </p:txBody>
      </p:sp>
      <p:sp>
        <p:nvSpPr>
          <p:cNvPr id="104922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创新教学方式：采用多媒体和网络教学资源，开展线上线下相结合的教学模式，提高教学效果和学生的学习体验。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创新课程设置：注重跨学科整合，引入课外实践和探究式学习，培养学生的综合素质。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教材编写：结合时代特点，更新教材内容，注重知识的基础性和实用性，同时加入案例分析和实际操作，提高学生的学习兴趣和实际操作能力。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创新评价方式：采用过程评价、作品评价、实践评价等多种方式，全面客观地评价学生的学习成果和综合素质。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创新教育评价方式</a:t>
            </a:r>
            <a:endParaRPr altLang="en-US" lang="zh-CN"/>
          </a:p>
        </p:txBody>
      </p:sp>
      <p:sp>
        <p:nvSpPr>
          <p:cNvPr id="104928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利用信息技术手段，提高评价的客观性和准确性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引入过程性评价，关注学生学习过程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建立多元评价体系，综合评价学生能力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强化评价的诊断和改进功能，促进学生个性化发展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创新教育环境与设施</a:t>
            </a:r>
            <a:endParaRPr altLang="en-US" lang="zh-CN"/>
          </a:p>
        </p:txBody>
      </p:sp>
      <p:sp>
        <p:nvSpPr>
          <p:cNvPr id="104935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配备先进的教育设施，提高教学质量和效果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6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优化校园环境，营造良好的学习氛围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建设多功能教室，满足不同学科的教学需求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7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引入科技元素，提升学生学习兴趣和能力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小学教育创新面临的挑战与对策</a:t>
            </a:r>
            <a:endParaRPr altLang="en-US" lang="zh-CN"/>
          </a:p>
        </p:txBody>
      </p:sp>
      <p:sp>
        <p:nvSpPr>
          <p:cNvPr id="104941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41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49462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4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传统教育观念的束缚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68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0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教育资源分配不均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74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6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教育评价体系不完善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80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2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教师素质参差不齐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对策与建议</a:t>
            </a:r>
            <a:endParaRPr altLang="en-US" lang="zh-CN"/>
          </a:p>
        </p:txBody>
      </p:sp>
      <p:sp>
        <p:nvSpPr>
          <p:cNvPr id="10495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2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提升教师素质，加强教师培训和教育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2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创新教育教学方法，注重学生个性发展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3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加强教育信息化，利用信息技术提升教学质量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4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建立多元化评价体系，注重学生综合素质评价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成功案例分析</a:t>
            </a:r>
            <a:endParaRPr altLang="en-US" lang="zh-CN"/>
          </a:p>
        </p:txBody>
      </p:sp>
      <p:sp>
        <p:nvSpPr>
          <p:cNvPr id="104957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8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案例名称：Scratch编程课程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4444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案例介绍：Scratch编程课程是一个面向小学生的编程教育项目，通过游戏化的方式教授编程知识，帮助学生培养逻辑思维和创造力。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4444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案例效果：Scratch编程课程受到了广大小学生的喜爱，提高了学生的编程兴趣和能力，同时也为小学教育创新提供了新的思路和方向。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8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案例启示：Scratch编程课程成功地解决了小学教育创新中面临的挑战，如如何激发学生学习兴趣、如何将知识与实践相结合等，为其他小学教育创新提供了宝贵的经验和借鉴。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小学教育创新与发展的趋势</a:t>
            </a:r>
            <a:endParaRPr altLang="en-US" lang="zh-CN"/>
          </a:p>
        </p:txBody>
      </p:sp>
      <p:sp>
        <p:nvSpPr>
          <p:cNvPr id="104963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63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教育信息化与智能化趋势</a:t>
            </a:r>
            <a:endParaRPr altLang="en-US" lang="zh-CN"/>
          </a:p>
        </p:txBody>
      </p:sp>
      <p:sp>
        <p:nvSpPr>
          <p:cNvPr id="104968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信息化教学：利用信息技术手段提高教学效果，如多媒体课件、在线课程等。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智能化管理：借助人工智能、大数据等技术实现学生、教师和学校管理智能化，提高管理效率。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个性化学习：通过信息化和智能化手段，为学生提供更加个性化、精准的学习资源和辅导。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0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社区化教育：借助网络平台，将优质教育资源向社区延伸，实现教育资源共享。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个性化教育趋势</a:t>
            </a:r>
            <a:endParaRPr altLang="en-US" lang="zh-CN"/>
          </a:p>
        </p:txBody>
      </p:sp>
      <p:sp>
        <p:nvSpPr>
          <p:cNvPr id="104974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多元化教学模式：小学教育创新与发展的趋势之二是采用多元化教学模式，通过多种形式的教学手段，激发学生的学习兴趣和创造力。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重视个性发展：小学教育创新与发展趋势之一是更加注重学生的个性发展，通过个性化教育，充分挖掘每个学生的潜力和特长。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科技助力教育：小学教育创新与发展的趋势之三是利用科技手段助力教育，如人工智能、大数据等技术的应用，提高教育教学的效果和质量。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家校共育：小学教育创新与发展的趋势之四是加强家校共育，通过学校和家庭的合作，共同促进学生的健康成长和全面发展。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教育国际化趋势</a:t>
            </a:r>
            <a:endParaRPr altLang="en-US" lang="zh-CN"/>
          </a:p>
        </p:txBody>
      </p:sp>
      <p:sp>
        <p:nvSpPr>
          <p:cNvPr id="104979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跨文化交流：加强国际间的教育合作与交流，促进文化互鉴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全球视野：培养学生具备国际化的眼光和思维方式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国际化课程：引入国际优质教育资源，提高课程质量和国际化水平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教师队伍国际化：加强教师队伍的国际化培训和交流，提高教师的跨文化教学能力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教育公平化趋势</a:t>
            </a:r>
            <a:endParaRPr altLang="en-US" lang="zh-CN"/>
          </a:p>
        </p:txBody>
      </p:sp>
      <p:sp>
        <p:nvSpPr>
          <p:cNvPr id="104984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多元评价：关注学生的全面发展，不以单一成绩为评价标准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普及教育：确保所有小学生都能接受基础教育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均衡发展：缩小城乡、区域、校际之间的教育差距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优质资源共享：利用信息技术手段，实现优质教育资源共享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小学教育创新与发展的保障措施</a:t>
            </a:r>
            <a:endParaRPr altLang="en-US" lang="zh-CN"/>
          </a:p>
        </p:txBody>
      </p:sp>
      <p:sp>
        <p:nvSpPr>
          <p:cNvPr id="104990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90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加强政策支持和引导</a:t>
            </a:r>
            <a:endParaRPr altLang="en-US" lang="zh-CN"/>
          </a:p>
        </p:txBody>
      </p:sp>
      <p:sp>
        <p:nvSpPr>
          <p:cNvPr id="104995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制定相关政策，鼓励小学教育创新与发展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5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加大对小学教育创新与发展的投入力度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6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建立完善的政策支持体系，为小学教育创新与发展提供有力保障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7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加强对小学教育创新与发展的监督和评估，确保政策的有效实施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加强教师队伍建设</a:t>
            </a:r>
            <a:endParaRPr altLang="en-US" lang="zh-CN"/>
          </a:p>
        </p:txBody>
      </p:sp>
      <p:sp>
        <p:nvSpPr>
          <p:cNvPr id="105001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加强教师培训，提高教师的专业素养和教学能力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提高教师待遇，吸引优秀人才从事小学教育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建立教师评价机制，激励教师创新与发展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培养教师的团队合作精神，共同推进小学教育创新与发展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增加教育投入和资源保障</a:t>
            </a:r>
            <a:endParaRPr altLang="en-US" lang="zh-CN"/>
          </a:p>
        </p:txBody>
      </p:sp>
      <p:sp>
        <p:nvSpPr>
          <p:cNvPr id="105006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优化教育资源配置，提高教育资源利用效率，实现教育公平。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政府加大对小学教育的经费投入，确保教育资源的充足和均衡分配。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鼓励社会力量参与小学教育，扩大教育资源供给，提高教育质量。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加强小学教师队伍建设，提高教师待遇和素质，保障教师资源的稳定和优质。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建立创新合作机制</a:t>
            </a:r>
            <a:endParaRPr altLang="en-US" lang="zh-CN"/>
          </a:p>
        </p:txBody>
      </p:sp>
      <p:sp>
        <p:nvSpPr>
          <p:cNvPr id="105011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建立校际合作平台，共享教育资源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建立跨领域、跨行业的创新合作团队，共同推进小学教育创新与发展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鼓励企业参与教育创新，实现产学研一体化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加强与高校、科研机构的合作，引入先进教育理念和技术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18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5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5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5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5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5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5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5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SLIDE_ID" val="custom2023030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2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5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4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2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6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6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08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3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368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2024-01-05T07:02:04Z</dcterms:created>
  <dcterms:modified xsi:type="dcterms:W3CDTF">2024-01-05T07:02:04Z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df6d0bfa2fb64d1686b8fe5aeaf3f875_21</vt:lpwstr>
  </property>
</Properties>
</file>