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25" r:id="rId1"/>
    <p:sldMasterId id="2147483862" r:id="rId2"/>
  </p:sldMasterIdLst>
  <p:notesMasterIdLst>
    <p:notesMasterId r:id="rId3"/>
  </p:notesMasterIdLst>
  <p:sldIdLst>
    <p:sldId id="344" r:id="rId4"/>
    <p:sldId id="349" r:id="rId5"/>
    <p:sldId id="353" r:id="rId6"/>
    <p:sldId id="356" r:id="rId7"/>
    <p:sldId id="359" r:id="rId8"/>
    <p:sldId id="362" r:id="rId9"/>
    <p:sldId id="365" r:id="rId10"/>
    <p:sldId id="368" r:id="rId11"/>
    <p:sldId id="371" r:id="rId12"/>
    <p:sldId id="374" r:id="rId13"/>
    <p:sldId id="377" r:id="rId14"/>
    <p:sldId id="380" r:id="rId15"/>
    <p:sldId id="383" r:id="rId16"/>
    <p:sldId id="386" r:id="rId17"/>
    <p:sldId id="389" r:id="rId18"/>
    <p:sldId id="392" r:id="rId19"/>
    <p:sldId id="395" r:id="rId20"/>
    <p:sldId id="398" r:id="rId21"/>
    <p:sldId id="401" r:id="rId22"/>
    <p:sldId id="404" r:id="rId23"/>
    <p:sldId id="407" r:id="rId24"/>
    <p:sldId id="410" r:id="rId25"/>
    <p:sldId id="413" r:id="rId26"/>
    <p:sldId id="416" r:id="rId27"/>
    <p:sldId id="419" r:id="rId28"/>
    <p:sldId id="42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tags" Target="../tags/tag281.xml"/><Relationship Id="rId22" Type="http://schemas.openxmlformats.org/officeDocument/2006/relationships/tags" Target="../tags/tag282.xml"/><Relationship Id="rId23" Type="http://schemas.openxmlformats.org/officeDocument/2006/relationships/tags" Target="../tags/tag283.xml"/><Relationship Id="rId24" Type="http://schemas.openxmlformats.org/officeDocument/2006/relationships/tags" Target="../tags/tag284.xml"/><Relationship Id="rId25" Type="http://schemas.openxmlformats.org/officeDocument/2006/relationships/tags" Target="../tags/tag285.xml"/><Relationship Id="rId26" Type="http://schemas.openxmlformats.org/officeDocument/2006/relationships/tags" Target="../tags/tag286.xml"/><Relationship Id="rId27" Type="http://schemas.openxmlformats.org/officeDocument/2006/relationships/tags" Target="../tags/tag287.xml"/><Relationship Id="rId28" Type="http://schemas.openxmlformats.org/officeDocument/2006/relationships/tags" Target="../tags/tag288.xml"/><Relationship Id="rId29" Type="http://schemas.openxmlformats.org/officeDocument/2006/relationships/tags" Target="../tags/tag28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tags" Target="../tags/tag337.xml"/><Relationship Id="rId22" Type="http://schemas.openxmlformats.org/officeDocument/2006/relationships/tags" Target="../tags/tag338.xml"/><Relationship Id="rId23" Type="http://schemas.openxmlformats.org/officeDocument/2006/relationships/tags" Target="../tags/tag339.xml"/><Relationship Id="rId24" Type="http://schemas.openxmlformats.org/officeDocument/2006/relationships/tags" Target="../tags/tag340.xml"/><Relationship Id="rId25" Type="http://schemas.openxmlformats.org/officeDocument/2006/relationships/tags" Target="../tags/tag341.xml"/><Relationship Id="rId26" Type="http://schemas.openxmlformats.org/officeDocument/2006/relationships/tags" Target="../tags/tag342.xml"/><Relationship Id="rId27" Type="http://schemas.openxmlformats.org/officeDocument/2006/relationships/tags" Target="../tags/tag343.xml"/><Relationship Id="rId28" Type="http://schemas.openxmlformats.org/officeDocument/2006/relationships/tags" Target="../tags/tag344.xml"/><Relationship Id="rId29" Type="http://schemas.openxmlformats.org/officeDocument/2006/relationships/tags" Target="../tags/tag34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2024年电子与半导体行业市场分析与投资前景预测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lang="zh-CN">
                <a:latin typeface="+mj-ea"/>
                <a:ea typeface="+mj-ea"/>
              </a:rPr>
              <a:t>CONTENTS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39585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41681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0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电子与半导体行业概述</a:t>
            </a:r>
            <a:endParaRPr altLang="zh-CN" b="1" dirty="0" sz="20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38645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40741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0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投资前景预测</a:t>
            </a:r>
            <a:endParaRPr altLang="zh-CN" b="1" dirty="0" sz="20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3768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39776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 fontScale="77143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2024年电子与半导体市场分析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3674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38836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0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重点企业分析</a:t>
            </a:r>
            <a:endParaRPr altLang="zh-CN" b="1" dirty="0" sz="20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0" name="序号"/>
          <p:cNvSpPr/>
          <p:nvPr>
            <p:custDataLst>
              <p:tags r:id="rId11"/>
            </p:custDataLst>
          </p:nvPr>
        </p:nvSpPr>
        <p:spPr bwMode="auto">
          <a:xfrm>
            <a:off x="1587500" y="436689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05.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2" name="标题"/>
          <p:cNvSpPr/>
          <p:nvPr>
            <p:custDataLst>
              <p:tags r:id="rId12"/>
            </p:custDataLst>
          </p:nvPr>
        </p:nvSpPr>
        <p:spPr>
          <a:xfrm>
            <a:off x="2574290" y="438785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0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政策环境分析</a:t>
            </a:r>
            <a:endParaRPr altLang="zh-CN" b="1" dirty="0" sz="20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4" name="序号"/>
          <p:cNvSpPr/>
          <p:nvPr>
            <p:custDataLst>
              <p:tags r:id="rId13"/>
            </p:custDataLst>
          </p:nvPr>
        </p:nvSpPr>
        <p:spPr bwMode="auto">
          <a:xfrm>
            <a:off x="6673850" y="436308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06.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6" name="标题"/>
          <p:cNvSpPr/>
          <p:nvPr>
            <p:custDataLst>
              <p:tags r:id="rId14"/>
            </p:custDataLst>
          </p:nvPr>
        </p:nvSpPr>
        <p:spPr>
          <a:xfrm>
            <a:off x="7660640" y="438404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0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结论与建议</a:t>
            </a:r>
            <a:endParaRPr altLang="zh-CN" b="1" dirty="0" sz="20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5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电子与半导体行业概述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88" name="矩形 15"/>
          <p:cNvSpPr/>
          <p:nvPr>
            <p:custDataLst>
              <p:tags r:id="rId1"/>
            </p:custDataLst>
          </p:nvPr>
        </p:nvSpPr>
        <p:spPr>
          <a:xfrm>
            <a:off x="2348230" y="1475644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电子与半导体行业定义：研究和生产电子设备和半导体的行业，涉及电子元件、集成电路、微处理器等领域。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任意多边形 17"/>
          <p:cNvSpPr/>
          <p:nvPr>
            <p:custDataLst>
              <p:tags r:id="rId2"/>
            </p:custDataLst>
          </p:nvPr>
        </p:nvSpPr>
        <p:spPr>
          <a:xfrm flipV="1">
            <a:off x="2268274" y="139319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任意多边形 18"/>
          <p:cNvSpPr/>
          <p:nvPr>
            <p:custDataLst>
              <p:tags r:id="rId3"/>
            </p:custDataLst>
          </p:nvPr>
        </p:nvSpPr>
        <p:spPr>
          <a:xfrm flipH="1">
            <a:off x="8578117" y="196537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矩形 27"/>
          <p:cNvSpPr/>
          <p:nvPr>
            <p:custDataLst>
              <p:tags r:id="rId4"/>
            </p:custDataLst>
          </p:nvPr>
        </p:nvSpPr>
        <p:spPr>
          <a:xfrm>
            <a:off x="2348230" y="2819901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行业分类：按产品类型可分为电子元器件、集成电路、微处理器等子行业。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任意多边形 29"/>
          <p:cNvSpPr/>
          <p:nvPr>
            <p:custDataLst>
              <p:tags r:id="rId5"/>
            </p:custDataLst>
          </p:nvPr>
        </p:nvSpPr>
        <p:spPr>
          <a:xfrm flipV="1">
            <a:off x="2268274" y="273744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任意多边形 30"/>
          <p:cNvSpPr/>
          <p:nvPr>
            <p:custDataLst>
              <p:tags r:id="rId6"/>
            </p:custDataLst>
          </p:nvPr>
        </p:nvSpPr>
        <p:spPr>
          <a:xfrm flipH="1">
            <a:off x="8578117" y="330963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矩形 5"/>
          <p:cNvSpPr/>
          <p:nvPr>
            <p:custDataLst>
              <p:tags r:id="rId7"/>
            </p:custDataLst>
          </p:nvPr>
        </p:nvSpPr>
        <p:spPr>
          <a:xfrm>
            <a:off x="2348230" y="4164157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行业地位：电子与半导体行业是现代信息技术产业的基础，对国民经济和科技发展具有重要支撑作用。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任意多边形 7"/>
          <p:cNvSpPr/>
          <p:nvPr>
            <p:custDataLst>
              <p:tags r:id="rId8"/>
            </p:custDataLst>
          </p:nvPr>
        </p:nvSpPr>
        <p:spPr>
          <a:xfrm flipV="1">
            <a:off x="2268274" y="408170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任意多边形 8"/>
          <p:cNvSpPr/>
          <p:nvPr>
            <p:custDataLst>
              <p:tags r:id="rId9"/>
            </p:custDataLst>
          </p:nvPr>
        </p:nvSpPr>
        <p:spPr>
          <a:xfrm flipH="1">
            <a:off x="8578117" y="465388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矩形 10"/>
          <p:cNvSpPr/>
          <p:nvPr>
            <p:custDataLst>
              <p:tags r:id="rId10"/>
            </p:custDataLst>
          </p:nvPr>
        </p:nvSpPr>
        <p:spPr>
          <a:xfrm>
            <a:off x="2348230" y="5508413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发展趋势：随着5G、物联网、人工智能等新兴技术的发展，电子与半导体行业将迎来新的发展机遇和挑战。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任意多边形 12"/>
          <p:cNvSpPr/>
          <p:nvPr>
            <p:custDataLst>
              <p:tags r:id="rId11"/>
            </p:custDataLst>
          </p:nvPr>
        </p:nvSpPr>
        <p:spPr>
          <a:xfrm flipV="1">
            <a:off x="2268274" y="5425959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任意多边形 13"/>
          <p:cNvSpPr/>
          <p:nvPr>
            <p:custDataLst>
              <p:tags r:id="rId12"/>
            </p:custDataLst>
          </p:nvPr>
        </p:nvSpPr>
        <p:spPr>
          <a:xfrm flipH="1">
            <a:off x="8578117" y="5998142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行业产业链结构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行业地位：电子与半导体行业是现代信息技术产业的重要组成部分，对国民经济和社会发展具有重要意义。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电子与半导体行业概述：包括电子元器件、集成电路、半导体器件等产品的制造和销售。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产业链结构：包括原材料、零部件制造、产品组装和销售等环节，各环节相互依存，共同构成完整的产业链。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技术发展趋势：随着科技的不断进步和应用领域的拓展，电子与半导体行业的技术发展趋势不断涌现，如人工智能、物联网、5G通信等新兴技术为行业带来新的发展机遇和挑战。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9012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20世纪50年代：电子管技术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8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20世纪60年代：晶体管技术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20世纪70年代：集成电路技术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20世纪80年代：微处理器技术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07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2024年电子与半导体市场分析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06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汽车电子市场空间广阔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消费电子需求持续增长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5G、物联网等新兴技术推动市场需求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云计算、数据中心等产业拉动服务器需求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行业主要企业及其市场份额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行业集中度：大型企业与中小企业的分布情况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未来市场竞争趋势：新技术、新产品的出现对市场竞争格局的影响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市场竞争格局分析：各企业的竞争优势与劣势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246" name="椭圆 262"/>
          <p:cNvSpPr/>
          <p:nvPr>
            <p:custDataLst>
              <p:tags r:id="rId1"/>
            </p:custDataLst>
          </p:nvPr>
        </p:nvSpPr>
        <p:spPr>
          <a:xfrm>
            <a:off x="2414057" y="407369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3"/>
          <p:cNvSpPr/>
          <p:nvPr>
            <p:custDataLst>
              <p:tags r:id="rId2"/>
            </p:custDataLst>
          </p:nvPr>
        </p:nvSpPr>
        <p:spPr>
          <a:xfrm>
            <a:off x="3266271" y="415408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4"/>
          <p:cNvSpPr/>
          <p:nvPr>
            <p:custDataLst>
              <p:tags r:id="rId3"/>
            </p:custDataLst>
          </p:nvPr>
        </p:nvSpPr>
        <p:spPr>
          <a:xfrm>
            <a:off x="4064242" y="439066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5"/>
          <p:cNvSpPr/>
          <p:nvPr>
            <p:custDataLst>
              <p:tags r:id="rId4"/>
            </p:custDataLst>
          </p:nvPr>
        </p:nvSpPr>
        <p:spPr>
          <a:xfrm>
            <a:off x="4738693" y="459064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6"/>
          <p:cNvSpPr/>
          <p:nvPr>
            <p:custDataLst>
              <p:tags r:id="rId5"/>
            </p:custDataLst>
          </p:nvPr>
        </p:nvSpPr>
        <p:spPr>
          <a:xfrm>
            <a:off x="5430137" y="479520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2069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34440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76920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20131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3515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9465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1422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0183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1557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5805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7628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9130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1221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0499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2394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0300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图形 15"/>
          <p:cNvSpPr/>
          <p:nvPr>
            <p:custDataLst>
              <p:tags r:id="rId22"/>
            </p:custDataLst>
          </p:nvPr>
        </p:nvSpPr>
        <p:spPr>
          <a:xfrm>
            <a:off x="5016447" y="499387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图形 19"/>
          <p:cNvSpPr/>
          <p:nvPr>
            <p:custDataLst>
              <p:tags r:id="rId23"/>
            </p:custDataLst>
          </p:nvPr>
        </p:nvSpPr>
        <p:spPr>
          <a:xfrm>
            <a:off x="8597185" y="468606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图形 27"/>
          <p:cNvSpPr/>
          <p:nvPr>
            <p:custDataLst>
              <p:tags r:id="rId24"/>
            </p:custDataLst>
          </p:nvPr>
        </p:nvSpPr>
        <p:spPr>
          <a:xfrm>
            <a:off x="4113257" y="371882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6784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26"/>
            </p:custDataLst>
          </p:nvPr>
        </p:nvSpPr>
        <p:spPr>
          <a:xfrm>
            <a:off x="608330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5G技术的普及将进一步推动电子与半导体行业的发展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7"/>
            </p:custDataLst>
          </p:nvPr>
        </p:nvSpPr>
        <p:spPr>
          <a:xfrm>
            <a:off x="9419336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国产替代加速，国内企业将迎来更多发展机遇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8"/>
            </p:custDataLst>
          </p:nvPr>
        </p:nvSpPr>
        <p:spPr>
          <a:xfrm>
            <a:off x="7063330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新能源汽车市场的持续增长将带动电子与半导体行业的发展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9"/>
            </p:custDataLst>
          </p:nvPr>
        </p:nvSpPr>
        <p:spPr>
          <a:xfrm>
            <a:off x="2964336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人工智能和物联网技术的广泛应用将增加对电子与半导体的需求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32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行业趋势：电子与半导体行业将继续保持增长趋势，为投资者提供更多机会。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技术创新：随着5G、物联网等技术的快速发展，电子与半导体行业将迎来更多创新机遇。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政策支持：政府对电子与半导体行业的支持力度不断加大，为投资者提供政策保障。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市场需求：随着智能终端、汽车电子等领域的快速发展，电子与半导体市场需求将持续增长。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40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5933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5120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8623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2495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3734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73194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3512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4630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6263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政策风险：政府政策对行业发展的影响较大，需关注政策变化。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36382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汇率风险：跨国投资需考虑汇率波动对投资收益的影响。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4065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技术风险：电子与半导体行业技术更新换代快，投资需关注技术发展趋势。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1567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市场风险：市场需求变化可能导致产能过剩或不足，需关注市场动态。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460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关注技术创新和产品升级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投资具有核心竞争力的企业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关注政策环境和市场需求变化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50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重点企业分析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企业发展状况</a:t>
            </a:r>
            <a:endParaRPr altLang="en-US" lang="zh-CN"/>
          </a:p>
        </p:txBody>
      </p:sp>
      <p:sp>
        <p:nvSpPr>
          <p:cNvPr id="1049538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企业规模：员工数量、营收规模等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4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技术实力：研发能力、专利数量等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0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产品线：主要产品、市场份额等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6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财务状况：盈利能力、偿债能力等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企业竞争优势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技术创新：企业在产品研发和技术创新方面具有领先优势，能够快速响应市场需求，推出具有竞争力的产品。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品牌影响力：企业拥有较强的品牌影响力和知名度，能够吸引更多的客户和消费者，提高市场份额。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供应链管理：企业具有高效的供应链管理体系，能够降低成本、提高生产效率，实现快速响应市场需求。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人才优势：企业拥有高素质、专业化的员工团队，能够提供优质的产品和服务，推动企业持续发展。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企业战略规划</a:t>
            </a:r>
            <a:endParaRPr altLang="en-US" lang="zh-CN"/>
          </a:p>
        </p:txBody>
      </p:sp>
      <p:sp>
        <p:nvSpPr>
          <p:cNvPr id="1049638" name="椭圆 262"/>
          <p:cNvSpPr/>
          <p:nvPr>
            <p:custDataLst>
              <p:tags r:id="rId1"/>
            </p:custDataLst>
          </p:nvPr>
        </p:nvSpPr>
        <p:spPr>
          <a:xfrm>
            <a:off x="2414057" y="407369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3"/>
          <p:cNvSpPr/>
          <p:nvPr>
            <p:custDataLst>
              <p:tags r:id="rId2"/>
            </p:custDataLst>
          </p:nvPr>
        </p:nvSpPr>
        <p:spPr>
          <a:xfrm>
            <a:off x="3266271" y="415408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4"/>
          <p:cNvSpPr/>
          <p:nvPr>
            <p:custDataLst>
              <p:tags r:id="rId3"/>
            </p:custDataLst>
          </p:nvPr>
        </p:nvSpPr>
        <p:spPr>
          <a:xfrm>
            <a:off x="4064242" y="439066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5"/>
          <p:cNvSpPr/>
          <p:nvPr>
            <p:custDataLst>
              <p:tags r:id="rId4"/>
            </p:custDataLst>
          </p:nvPr>
        </p:nvSpPr>
        <p:spPr>
          <a:xfrm>
            <a:off x="4738693" y="459064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6"/>
          <p:cNvSpPr/>
          <p:nvPr>
            <p:custDataLst>
              <p:tags r:id="rId5"/>
            </p:custDataLst>
          </p:nvPr>
        </p:nvSpPr>
        <p:spPr>
          <a:xfrm>
            <a:off x="5430137" y="479520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2069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34440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76920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20131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3515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9465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1422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0183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1557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5805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7628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9130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1221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0499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2394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0300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图形 15"/>
          <p:cNvSpPr/>
          <p:nvPr>
            <p:custDataLst>
              <p:tags r:id="rId22"/>
            </p:custDataLst>
          </p:nvPr>
        </p:nvSpPr>
        <p:spPr>
          <a:xfrm>
            <a:off x="5016447" y="499387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图形 19"/>
          <p:cNvSpPr/>
          <p:nvPr>
            <p:custDataLst>
              <p:tags r:id="rId23"/>
            </p:custDataLst>
          </p:nvPr>
        </p:nvSpPr>
        <p:spPr>
          <a:xfrm>
            <a:off x="8597185" y="468606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图形 27"/>
          <p:cNvSpPr/>
          <p:nvPr>
            <p:custDataLst>
              <p:tags r:id="rId24"/>
            </p:custDataLst>
          </p:nvPr>
        </p:nvSpPr>
        <p:spPr>
          <a:xfrm>
            <a:off x="4113257" y="371882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6784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26"/>
            </p:custDataLst>
          </p:nvPr>
        </p:nvSpPr>
        <p:spPr>
          <a:xfrm>
            <a:off x="608330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重点企业分析：介绍行业内重点企业的市场定位、产品特点、竞争优势等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7"/>
            </p:custDataLst>
          </p:nvPr>
        </p:nvSpPr>
        <p:spPr>
          <a:xfrm>
            <a:off x="9419336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风险评估：评估重点企业的风险因素，包括市场风险、技术风险、经营风险等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8"/>
            </p:custDataLst>
          </p:nvPr>
        </p:nvSpPr>
        <p:spPr>
          <a:xfrm>
            <a:off x="7063330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投资前景：预测重点企业的未来投资前景，分析其市场潜力与发展空间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9"/>
            </p:custDataLst>
          </p:nvPr>
        </p:nvSpPr>
        <p:spPr>
          <a:xfrm>
            <a:off x="2964336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战略规划：分析重点企业的战略规划，包括市场拓展、技术创新、品牌建设等方面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05.</a:t>
            </a:r>
            <a:endParaRPr altLang="en-US" dirty="0" lang="zh-CN"/>
          </a:p>
        </p:txBody>
      </p:sp>
      <p:sp>
        <p:nvSpPr>
          <p:cNvPr id="10497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政策环境分析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政策支持力度</a:t>
            </a:r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政府出台了一系列政策，鼓励电子与半导体行业的发展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政策支持力度不断加大，为行业发展提供了有力保障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政府加大了对电子与半导体行业的资金支持力度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政策环境分析表明，未来政策支持力度仍将持续加大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政策发展趋势</a:t>
            </a:r>
            <a:endParaRPr altLang="en-US" lang="zh-CN"/>
          </a:p>
        </p:txBody>
      </p:sp>
      <p:sp>
        <p:nvSpPr>
          <p:cNvPr id="1049810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政策支持力度加大，鼓励技术创新和产业升级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推动半导体产业链完善，提高自主创新能力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加强知识产权保护，促进技术成果转化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优化营商环境，吸引更多外资和民间资本投入电子与半导体行业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政策影响评估</a:t>
            </a:r>
            <a:endParaRPr altLang="en-US" lang="zh-CN"/>
          </a:p>
        </p:txBody>
      </p:sp>
      <p:sp>
        <p:nvSpPr>
          <p:cNvPr id="1049868" name="椭圆 262"/>
          <p:cNvSpPr/>
          <p:nvPr>
            <p:custDataLst>
              <p:tags r:id="rId1"/>
            </p:custDataLst>
          </p:nvPr>
        </p:nvSpPr>
        <p:spPr>
          <a:xfrm>
            <a:off x="2414057" y="407369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3"/>
          <p:cNvSpPr/>
          <p:nvPr>
            <p:custDataLst>
              <p:tags r:id="rId2"/>
            </p:custDataLst>
          </p:nvPr>
        </p:nvSpPr>
        <p:spPr>
          <a:xfrm>
            <a:off x="3266271" y="415408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4"/>
          <p:cNvSpPr/>
          <p:nvPr>
            <p:custDataLst>
              <p:tags r:id="rId3"/>
            </p:custDataLst>
          </p:nvPr>
        </p:nvSpPr>
        <p:spPr>
          <a:xfrm>
            <a:off x="4064242" y="439066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5"/>
          <p:cNvSpPr/>
          <p:nvPr>
            <p:custDataLst>
              <p:tags r:id="rId4"/>
            </p:custDataLst>
          </p:nvPr>
        </p:nvSpPr>
        <p:spPr>
          <a:xfrm>
            <a:off x="4738693" y="459064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6"/>
          <p:cNvSpPr/>
          <p:nvPr>
            <p:custDataLst>
              <p:tags r:id="rId5"/>
            </p:custDataLst>
          </p:nvPr>
        </p:nvSpPr>
        <p:spPr>
          <a:xfrm>
            <a:off x="5430137" y="479520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2069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34440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76920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20131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3515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9465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1422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0183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1557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5805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7628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9130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1221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0499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2394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0300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图形 15"/>
          <p:cNvSpPr/>
          <p:nvPr>
            <p:custDataLst>
              <p:tags r:id="rId22"/>
            </p:custDataLst>
          </p:nvPr>
        </p:nvSpPr>
        <p:spPr>
          <a:xfrm>
            <a:off x="5016447" y="499387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图形 19"/>
          <p:cNvSpPr/>
          <p:nvPr>
            <p:custDataLst>
              <p:tags r:id="rId23"/>
            </p:custDataLst>
          </p:nvPr>
        </p:nvSpPr>
        <p:spPr>
          <a:xfrm>
            <a:off x="8597185" y="468606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27"/>
          <p:cNvSpPr/>
          <p:nvPr>
            <p:custDataLst>
              <p:tags r:id="rId24"/>
            </p:custDataLst>
          </p:nvPr>
        </p:nvSpPr>
        <p:spPr>
          <a:xfrm>
            <a:off x="4113257" y="371882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6784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26"/>
            </p:custDataLst>
          </p:nvPr>
        </p:nvSpPr>
        <p:spPr>
          <a:xfrm>
            <a:off x="608330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7"/>
            </p:custDataLst>
          </p:nvPr>
        </p:nvSpPr>
        <p:spPr>
          <a:xfrm>
            <a:off x="9419336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环保政策对行业可持续发展的影响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8"/>
            </p:custDataLst>
          </p:nvPr>
        </p:nvSpPr>
        <p:spPr>
          <a:xfrm>
            <a:off x="7063330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进出口政策对行业供应链的影响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9"/>
            </p:custDataLst>
          </p:nvPr>
        </p:nvSpPr>
        <p:spPr>
          <a:xfrm>
            <a:off x="2964336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税收政策对行业成本的影响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06.</a:t>
            </a:r>
            <a:endParaRPr altLang="en-US" dirty="0" lang="zh-CN"/>
          </a:p>
        </p:txBody>
      </p:sp>
      <p:sp>
        <p:nvSpPr>
          <p:cNvPr id="10499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行业发展趋势总结</a:t>
            </a:r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电子与半导体行业将继续保持增长趋势，成为全球经济发展的重要引擎。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技术创新和产业升级将成为行业发展的关键因素，推动行业不断向高端化、智能化、绿色化方向发展。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5G、物联网、人工智能等新兴技术将进一步推动电子与半导体行业的发展，为行业带来更多机遇和挑战。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全球电子与半导体市场将呈现多元化、差异化的发展格局，企业需要加强技术创新和品牌建设，提高自身竞争力。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行业发展建议</a:t>
            </a:r>
            <a:endParaRPr altLang="en-US" lang="zh-CN"/>
          </a:p>
        </p:txBody>
      </p:sp>
      <p:sp>
        <p:nvSpPr>
          <p:cNvPr id="10500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加大技术研发和创新投入，提高产品竞争力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加强产业链上下游合作，实现资源共享和优势互补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提高品牌知名度和影响力，拓展市场份额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关注市场需求变化，及时调整产品结构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5009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6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6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6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6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6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6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6*l_h_i*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898_6*l_h_i*1_6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SLIDE_ID" val="custom2023089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0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3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5.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2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6.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2024-01-06T08:32:48Z</dcterms:created>
  <dcterms:modified xsi:type="dcterms:W3CDTF">2024-01-06T08:32:48Z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7115d9681c5146ce858c5caf3afebfb8_21</vt:lpwstr>
  </property>
</Properties>
</file>