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96" r:id="rId1"/>
    <p:sldMasterId id="2147505633" r:id="rId2"/>
  </p:sldMasterIdLst>
  <p:notesMasterIdLst>
    <p:notesMasterId r:id="rId3"/>
  </p:notesMasterIdLst>
  <p:sldIdLst>
    <p:sldId id="9772" r:id="rId4"/>
    <p:sldId id="9776" r:id="rId5"/>
    <p:sldId id="9779" r:id="rId6"/>
    <p:sldId id="9782" r:id="rId7"/>
    <p:sldId id="9785" r:id="rId8"/>
    <p:sldId id="9788" r:id="rId9"/>
    <p:sldId id="9791" r:id="rId10"/>
    <p:sldId id="9794" r:id="rId11"/>
    <p:sldId id="9797" r:id="rId12"/>
    <p:sldId id="9800" r:id="rId13"/>
    <p:sldId id="9803" r:id="rId14"/>
    <p:sldId id="9806" r:id="rId15"/>
    <p:sldId id="9809" r:id="rId16"/>
    <p:sldId id="9812" r:id="rId17"/>
    <p:sldId id="9815" r:id="rId18"/>
    <p:sldId id="9818" r:id="rId19"/>
    <p:sldId id="9821" r:id="rId20"/>
    <p:sldId id="9824" r:id="rId21"/>
    <p:sldId id="9827" r:id="rId22"/>
    <p:sldId id="9830" r:id="rId23"/>
    <p:sldId id="9833" r:id="rId24"/>
    <p:sldId id="9836" r:id="rId25"/>
    <p:sldId id="9839" r:id="rId26"/>
    <p:sldId id="9842" r:id="rId27"/>
    <p:sldId id="9845" r:id="rId28"/>
    <p:sldId id="9848" r:id="rId29"/>
    <p:sldId id="9851" r:id="rId30"/>
    <p:sldId id="9854" r:id="rId31"/>
    <p:sldId id="985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97" r:id="rId1"/>
    <p:sldLayoutId id="2147505598" r:id="rId2"/>
    <p:sldLayoutId id="2147505599" r:id="rId3"/>
    <p:sldLayoutId id="2147505600" r:id="rId4"/>
    <p:sldLayoutId id="2147505601" r:id="rId5"/>
    <p:sldLayoutId id="2147505602" r:id="rId6"/>
    <p:sldLayoutId id="2147505603" r:id="rId7"/>
    <p:sldLayoutId id="2147505604" r:id="rId8"/>
    <p:sldLayoutId id="2147505605" r:id="rId9"/>
    <p:sldLayoutId id="2147505606" r:id="rId10"/>
    <p:sldLayoutId id="21475056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634" r:id="rId1"/>
    <p:sldLayoutId id="2147505635" r:id="rId2"/>
    <p:sldLayoutId id="2147505636" r:id="rId3"/>
    <p:sldLayoutId id="2147505637" r:id="rId4"/>
    <p:sldLayoutId id="2147505638" r:id="rId5"/>
    <p:sldLayoutId id="2147505639" r:id="rId6"/>
    <p:sldLayoutId id="2147505640" r:id="rId7"/>
    <p:sldLayoutId id="2147505641" r:id="rId8"/>
    <p:sldLayoutId id="2147505642" r:id="rId9"/>
    <p:sldLayoutId id="2147505643" r:id="rId10"/>
    <p:sldLayoutId id="21475056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小学生课外活动的有效组织与管理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小学生课外活动的组织形式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小学生课外活动的有效管理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小学生课外活动的资源整合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小学生课外活动的评价与激励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促进学生的全面发展</a:t>
            </a:r>
            <a:endParaRPr altLang="en-US" lang="zh-CN"/>
          </a:p>
        </p:txBody>
      </p:sp>
      <p:sp>
        <p:nvSpPr>
          <p:cNvPr id="10489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培养兴趣爱好，发掘学生潜能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增强体质，提高身体素质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拓展知识面，增强实践能力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培养团队协作精神，提高沟通能力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培养学生的兴趣和特长</a:t>
            </a:r>
            <a:endParaRPr altLang="en-US" lang="zh-CN"/>
          </a:p>
        </p:txBody>
      </p:sp>
      <p:sp>
        <p:nvSpPr>
          <p:cNvPr id="10489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参与课外活动有助于培养学生的团队协作精神和领导能力。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课外活动能够发掘学生的潜力和特长，提供个性化的发展空间。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丰富的课外活动可以培养学生的创新思维和实践能力。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课外活动是培养学生兴趣爱好的重要途径，有助于提高学生的学习积极性和综合素质。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增强学生的团队协作能力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通过团队活动，学生学会沟通、协商和解决冲突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课外活动提供机会让学生共同完成任务，培养合作精神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课外活动中的团队项目，让学生感受到集体力量和合作的重要性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团队协作能力是学生未来成功的重要素质之一，课外活动提供锻炼机会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丰富学生的课余生活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培养兴趣爱好，发掘学生潜能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增强体质，促进身体健康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拓展知识面，提高综合素质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培养团队协作精神，增强集体荣誉感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小学生课外活动的组织形式</a:t>
            </a:r>
            <a:endParaRPr altLang="en-US" lang="zh-CN"/>
          </a:p>
        </p:txBody>
      </p:sp>
      <p:sp>
        <p:nvSpPr>
          <p:cNvPr id="10491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体育活动</a:t>
            </a:r>
            <a:endParaRPr altLang="en-US" lang="zh-CN"/>
          </a:p>
        </p:txBody>
      </p:sp>
      <p:sp>
        <p:nvSpPr>
          <p:cNvPr id="10492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组织形式：定期举行运动会、体育比赛等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目的：增强学生体质，培养团队协作精神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实施方式：制定活动计划，确定比赛项目和规则，组织学生报名参加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效果：提高学生参与度，增强班级凝聚力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文艺活动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形式：学校或班级为单位，自愿参加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内容：组织文艺表演、音乐会、舞蹈演出等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目的：培养学生艺术素养，增强审美意识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效果：丰富学生课余生活，提高学生综合素质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科技活动</a:t>
            </a:r>
            <a:endParaRPr altLang="en-US" lang="zh-CN"/>
          </a:p>
        </p:txBody>
      </p:sp>
      <p:sp>
        <p:nvSpPr>
          <p:cNvPr id="10493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实施方式：学校或社区组织，邀请专业人士指导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效果：提高小学生的动手能力和团队协作能力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组织形式：开展科学实验、制作科技作品等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目的：培养小学生的科技素养和创新能力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4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组织形式：学校与社区合作，开展各类社会实践活动，如环保、义工、文化传承等。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目的：通过社会实践，增强小学生的社会责任感和实践能力，促进个人成长。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实施方式：制定详细的活动计划和安全措施，确保活动的顺利进行。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效果评估：对活动效果进行评估，总结经验教训，不断完善组织形式和管理方式。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小学生课外活动的有效管理</a:t>
            </a:r>
            <a:endParaRPr altLang="en-US" lang="zh-CN"/>
          </a:p>
        </p:txBody>
      </p:sp>
      <p:sp>
        <p:nvSpPr>
          <p:cNvPr id="10494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制定详细的活动计划</a:t>
            </a:r>
            <a:endParaRPr altLang="en-US" lang="zh-CN"/>
          </a:p>
        </p:txBody>
      </p:sp>
      <p:sp>
        <p:nvSpPr>
          <p:cNvPr id="10495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确定活动地点：确保活动场地安全且符合活动需求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确定活动目标：明确活动目的和期望结果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设定活动时间：确保活动时间合理且不与其他课程冲突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策划活动内容：根据学生兴趣和年龄特点设计有趣、有益的活动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确定活动目标与主题</a:t>
            </a:r>
            <a:endParaRPr altLang="en-US" lang="zh-CN"/>
          </a:p>
        </p:txBody>
      </p:sp>
      <p:sp>
        <p:nvSpPr>
          <p:cNvPr id="1049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根据小学生的兴趣和需求确定活动主题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考虑活动的教育意义和价值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确保活动主题和目标符合学校的教育理念和课程要求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制定具体、可衡量的活动目标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合理安排活动时间和场地</a:t>
            </a:r>
            <a:endParaRPr altLang="en-US" lang="zh-CN"/>
          </a:p>
        </p:txBody>
      </p:sp>
      <p:sp>
        <p:nvSpPr>
          <p:cNvPr id="10496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根据小学生的作息时间，合理安排活动时间，避免与学习时间冲突。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考虑天气等因素，做好应急预案，确保活动顺利进行。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提前规划活动场地布局，合理利用空间，提高场地使用效率。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选择合适的活动场地，保证安全、卫生和设施完备。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做好安全保障工作</a:t>
            </a:r>
            <a:endParaRPr altLang="en-US" lang="zh-CN"/>
          </a:p>
        </p:txBody>
      </p:sp>
      <p:sp>
        <p:nvSpPr>
          <p:cNvPr id="1049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制定安全管理制度和应急预案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定期进行安全检查和隐患排查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加强安全教育，提高师生安全意识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配备必要的安全设施和器材，确保师生安全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及时总结与反思</a:t>
            </a:r>
            <a:endParaRPr altLang="en-US" lang="zh-CN"/>
          </a:p>
        </p:txBody>
      </p:sp>
      <p:sp>
        <p:nvSpPr>
          <p:cNvPr id="10498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定期对课外活动进行总结，分析活动效果和不足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及时调整活动计划和管理方式，以适应学生需求和实际情况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鼓励学生参与活动总结，听取他们的意见和建议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将总结和反思的经验教训应用到下一次活动中，不断改进和提高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小学生课外活动的资源整合</a:t>
            </a:r>
            <a:endParaRPr altLang="en-US" lang="zh-CN"/>
          </a:p>
        </p:txBody>
      </p:sp>
      <p:sp>
        <p:nvSpPr>
          <p:cNvPr id="104986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利用学校资源</a:t>
            </a:r>
            <a:endParaRPr altLang="en-US" lang="zh-CN"/>
          </a:p>
        </p:txBody>
      </p:sp>
      <p:sp>
        <p:nvSpPr>
          <p:cNvPr id="10499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利用学校场地资源，如操场、图书馆等，为小学生课外活动提供场所。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利用学校师资资源，如体育老师、音乐老师等，为小学生课外活动提供专业指导。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利用学校设施资源，如多媒体教室、实验室等，丰富小学生课外活动的形式和内容。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利用学校文化资源，如校史馆、校园文化等，培养小学生的爱校情感和集体荣誉感。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争取家长支持</a:t>
            </a:r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家长参与：鼓励家长参与课外活动的组织与策划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资源共享：与家长分享学校资源，共同促进学生的课外活动发展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家校合作：加强与家长的沟通与合作，共同关注学生的课外活动情况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宣传推广：通过家长会、家长群等方式，宣传课外活动的意义和价值，提高家长的参与度和支持度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整合社会资源</a:t>
            </a:r>
            <a:endParaRPr altLang="en-US" lang="zh-CN"/>
          </a:p>
        </p:txBody>
      </p:sp>
      <p:sp>
        <p:nvSpPr>
          <p:cNvPr id="10500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利用社区资源：如图书馆、博物馆、公园等，丰富小学生课外活动内容。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引入专家讲座：邀请各领域专家，为小学生开展课外辅导和指导。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联合家庭力量：鼓励家长参与，共同组织亲子活动，提高家庭教育的质量。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整合校际资源：与其他学校合作，共享教育资源，组织校际交流活动。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发挥学生自主性</a:t>
            </a:r>
            <a:endParaRPr altLang="en-US" lang="zh-CN"/>
          </a:p>
        </p:txBody>
      </p:sp>
      <p:sp>
        <p:nvSpPr>
          <p:cNvPr id="10500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让学生参与课外活动策划，培养自主意识和组织能力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鼓励学生自主选择活动项目，提高兴趣和动力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引导学生自主管理活动进程，培养责任感和协作精神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提倡学生自主创新，发挥想象力和创造力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小学生课外活动的评价与激励</a:t>
            </a:r>
            <a:endParaRPr altLang="en-US" lang="zh-CN"/>
          </a:p>
        </p:txBody>
      </p:sp>
      <p:sp>
        <p:nvSpPr>
          <p:cNvPr id="10501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制定评价标准</a:t>
            </a:r>
            <a:endParaRPr altLang="en-US" lang="zh-CN"/>
          </a:p>
        </p:txBody>
      </p:sp>
      <p:sp>
        <p:nvSpPr>
          <p:cNvPr id="1050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参与度：评价学生在活动中的参与程度和积极性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创新能力：评价学生在活动中的创新思维和创造性表现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进步程度：评价学生在活动中的进步和成长情况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合作能力：评价学生在活动中的合作意识和协作能力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实施过程评价</a:t>
            </a:r>
            <a:endParaRPr altLang="en-US" lang="zh-CN"/>
          </a:p>
        </p:txBody>
      </p:sp>
      <p:sp>
        <p:nvSpPr>
          <p:cNvPr id="10502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评价方式：采用多种评价方式，如教师评价、学生自评、家长评价等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评价指标：包括活动组织、参与度、表现、成果等方面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激励措施：根据评价结果，给予学生相应的奖励和鼓励，如颁发证书、奖励品等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反馈机制：及时向学生、家长反馈评价结果，促进学生的进步和改进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结果反馈与建议</a:t>
            </a:r>
            <a:endParaRPr altLang="en-US" lang="zh-CN"/>
          </a:p>
        </p:txBody>
      </p:sp>
      <p:sp>
        <p:nvSpPr>
          <p:cNvPr id="10503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及时反馈：对小学生的课外活动表现给予及时的评价和反馈，帮助他们了解自己的进步和需要改进的地方。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表扬激励：对表现优秀的小学生给予适当的表扬和奖励，激发他们的积极性和自信心。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建议指导：根据小学生的特点和需求，给予针对性的建议和指导，帮助他们更好地发展自己的潜力和才能。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总结反思：对小学生的课外活动进行评价和总结，反思活动的组织和实施过程，不断改进和优化。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激励措施与表彰</a:t>
            </a:r>
            <a:endParaRPr altLang="en-US" lang="zh-CN"/>
          </a:p>
        </p:txBody>
      </p:sp>
      <p:sp>
        <p:nvSpPr>
          <p:cNvPr id="10503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设立奖项：根据小学生的表现和成果，设立不同奖项，如“最佳表现奖”、“进步最快奖”等。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颁发证书：为获奖者颁发证书，以表彰其在课外活动中的优秀表现和贡献。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奖励机制：建立奖励机制，如积分兑换、小礼品等，激励小学生积极参与课外活动。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家长参与：鼓励家长参与评价和激励过程，增强家校合作，共同促进小学生全面发展。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3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2024-01-05T09:44:06Z</dcterms:created>
  <dcterms:modified xsi:type="dcterms:W3CDTF">2024-01-05T09:44:06Z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badac61f40084f36893088fc8793c357_21</vt:lpwstr>
  </property>
</Properties>
</file>