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914" r:id="rId1"/>
    <p:sldMasterId id="2147483951" r:id="rId2"/>
  </p:sldMasterIdLst>
  <p:notesMasterIdLst>
    <p:notesMasterId r:id="rId3"/>
  </p:notesMasterIdLst>
  <p:sldIdLst>
    <p:sldId id="382" r:id="rId4"/>
    <p:sldId id="387" r:id="rId5"/>
    <p:sldId id="391" r:id="rId6"/>
    <p:sldId id="394" r:id="rId7"/>
    <p:sldId id="397" r:id="rId8"/>
    <p:sldId id="400" r:id="rId9"/>
    <p:sldId id="403" r:id="rId10"/>
    <p:sldId id="406" r:id="rId11"/>
    <p:sldId id="409" r:id="rId12"/>
    <p:sldId id="412" r:id="rId13"/>
    <p:sldId id="415" r:id="rId14"/>
    <p:sldId id="418" r:id="rId15"/>
    <p:sldId id="421" r:id="rId16"/>
    <p:sldId id="424" r:id="rId17"/>
    <p:sldId id="427" r:id="rId18"/>
    <p:sldId id="430" r:id="rId19"/>
    <p:sldId id="433" r:id="rId20"/>
    <p:sldId id="436" r:id="rId21"/>
    <p:sldId id="439" r:id="rId22"/>
    <p:sldId id="442" r:id="rId23"/>
    <p:sldId id="445" r:id="rId24"/>
    <p:sldId id="448" r:id="rId25"/>
    <p:sldId id="451" r:id="rId26"/>
    <p:sldId id="454" r:id="rId27"/>
    <p:sldId id="457" r:id="rId28"/>
    <p:sldId id="460" r:id="rId29"/>
    <p:sldId id="463" r:id="rId30"/>
    <p:sldId id="466" r:id="rId31"/>
    <p:sldId id="469" r:id="rId32"/>
    <p:sldId id="472" r:id="rId33"/>
    <p:sldId id="475" r:id="rId34"/>
    <p:sldId id="478" r:id="rId35"/>
    <p:sldId id="481" r:id="rId36"/>
    <p:sldId id="485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tags" Target="../tags/tag110.xml"/><Relationship Id="rId22" Type="http://schemas.openxmlformats.org/officeDocument/2006/relationships/tags" Target="../tags/tag111.xml"/><Relationship Id="rId23" Type="http://schemas.openxmlformats.org/officeDocument/2006/relationships/tags" Target="../tags/tag112.xml"/><Relationship Id="rId24" Type="http://schemas.openxmlformats.org/officeDocument/2006/relationships/slideLayout" Target="../slideLayouts/slideLayout13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tags" Target="../tags/tag148.xml"/><Relationship Id="rId14" Type="http://schemas.openxmlformats.org/officeDocument/2006/relationships/tags" Target="../tags/tag149.xml"/><Relationship Id="rId15" Type="http://schemas.openxmlformats.org/officeDocument/2006/relationships/tags" Target="../tags/tag150.xml"/><Relationship Id="rId16" Type="http://schemas.openxmlformats.org/officeDocument/2006/relationships/tags" Target="../tags/tag151.xml"/><Relationship Id="rId17" Type="http://schemas.openxmlformats.org/officeDocument/2006/relationships/tags" Target="../tags/tag152.xml"/><Relationship Id="rId18" Type="http://schemas.openxmlformats.org/officeDocument/2006/relationships/tags" Target="../tags/tag153.xml"/><Relationship Id="rId19" Type="http://schemas.openxmlformats.org/officeDocument/2006/relationships/tags" Target="../tags/tag154.xml"/><Relationship Id="rId20" Type="http://schemas.openxmlformats.org/officeDocument/2006/relationships/tags" Target="../tags/tag155.xml"/><Relationship Id="rId21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tags" Target="../tags/tag214.xml"/><Relationship Id="rId14" Type="http://schemas.openxmlformats.org/officeDocument/2006/relationships/tags" Target="../tags/tag215.xml"/><Relationship Id="rId15" Type="http://schemas.openxmlformats.org/officeDocument/2006/relationships/tags" Target="../tags/tag216.xml"/><Relationship Id="rId16" Type="http://schemas.openxmlformats.org/officeDocument/2006/relationships/tags" Target="../tags/tag217.xml"/><Relationship Id="rId17" Type="http://schemas.openxmlformats.org/officeDocument/2006/relationships/tags" Target="../tags/tag218.xml"/><Relationship Id="rId18" Type="http://schemas.openxmlformats.org/officeDocument/2006/relationships/tags" Target="../tags/tag219.xml"/><Relationship Id="rId19" Type="http://schemas.openxmlformats.org/officeDocument/2006/relationships/tags" Target="../tags/tag220.xml"/><Relationship Id="rId20" Type="http://schemas.openxmlformats.org/officeDocument/2006/relationships/tags" Target="../tags/tag221.xml"/><Relationship Id="rId21" Type="http://schemas.openxmlformats.org/officeDocument/2006/relationships/tags" Target="../tags/tag222.xml"/><Relationship Id="rId22" Type="http://schemas.openxmlformats.org/officeDocument/2006/relationships/tags" Target="../tags/tag223.xml"/><Relationship Id="rId23" Type="http://schemas.openxmlformats.org/officeDocument/2006/relationships/tags" Target="../tags/tag224.xml"/><Relationship Id="rId24" Type="http://schemas.openxmlformats.org/officeDocument/2006/relationships/tags" Target="../tags/tag225.xml"/><Relationship Id="rId25" Type="http://schemas.openxmlformats.org/officeDocument/2006/relationships/tags" Target="../tags/tag226.xml"/><Relationship Id="rId26" Type="http://schemas.openxmlformats.org/officeDocument/2006/relationships/tags" Target="../tags/tag227.xml"/><Relationship Id="rId27" Type="http://schemas.openxmlformats.org/officeDocument/2006/relationships/tags" Target="../tags/tag228.xml"/><Relationship Id="rId28" Type="http://schemas.openxmlformats.org/officeDocument/2006/relationships/tags" Target="../tags/tag229.xml"/><Relationship Id="rId29" Type="http://schemas.openxmlformats.org/officeDocument/2006/relationships/tags" Target="../tags/tag230.xml"/><Relationship Id="rId30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4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tags" Target="../tags/tag273.xml"/><Relationship Id="rId17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tags" Target="../tags/tag290.xml"/><Relationship Id="rId18" Type="http://schemas.openxmlformats.org/officeDocument/2006/relationships/tags" Target="../tags/tag291.xml"/><Relationship Id="rId19" Type="http://schemas.openxmlformats.org/officeDocument/2006/relationships/tags" Target="../tags/tag292.xml"/><Relationship Id="rId20" Type="http://schemas.openxmlformats.org/officeDocument/2006/relationships/tags" Target="../tags/tag293.xml"/><Relationship Id="rId21" Type="http://schemas.openxmlformats.org/officeDocument/2006/relationships/tags" Target="../tags/tag294.xml"/><Relationship Id="rId22" Type="http://schemas.openxmlformats.org/officeDocument/2006/relationships/tags" Target="../tags/tag295.xml"/><Relationship Id="rId23" Type="http://schemas.openxmlformats.org/officeDocument/2006/relationships/tags" Target="../tags/tag296.xml"/><Relationship Id="rId24" Type="http://schemas.openxmlformats.org/officeDocument/2006/relationships/tags" Target="../tags/tag297.xml"/><Relationship Id="rId25" Type="http://schemas.openxmlformats.org/officeDocument/2006/relationships/tags" Target="../tags/tag298.xml"/><Relationship Id="rId26" Type="http://schemas.openxmlformats.org/officeDocument/2006/relationships/tags" Target="../tags/tag299.xml"/><Relationship Id="rId27" Type="http://schemas.openxmlformats.org/officeDocument/2006/relationships/tags" Target="../tags/tag300.xml"/><Relationship Id="rId28" Type="http://schemas.openxmlformats.org/officeDocument/2006/relationships/tags" Target="../tags/tag301.xml"/><Relationship Id="rId29" Type="http://schemas.openxmlformats.org/officeDocument/2006/relationships/tags" Target="../tags/tag302.xml"/><Relationship Id="rId30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slideLayout" Target="../slideLayouts/slideLayout1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tags" Target="../tags/tag346.xml"/><Relationship Id="rId14" Type="http://schemas.openxmlformats.org/officeDocument/2006/relationships/tags" Target="../tags/tag347.xml"/><Relationship Id="rId15" Type="http://schemas.openxmlformats.org/officeDocument/2006/relationships/tags" Target="../tags/tag348.xml"/><Relationship Id="rId16" Type="http://schemas.openxmlformats.org/officeDocument/2006/relationships/tags" Target="../tags/tag349.xml"/><Relationship Id="rId17" Type="http://schemas.openxmlformats.org/officeDocument/2006/relationships/tags" Target="../tags/tag350.xml"/><Relationship Id="rId18" Type="http://schemas.openxmlformats.org/officeDocument/2006/relationships/tags" Target="../tags/tag351.xml"/><Relationship Id="rId19" Type="http://schemas.openxmlformats.org/officeDocument/2006/relationships/tags" Target="../tags/tag352.xml"/><Relationship Id="rId20" Type="http://schemas.openxmlformats.org/officeDocument/2006/relationships/tags" Target="../tags/tag353.xml"/><Relationship Id="rId21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slideLayout" Target="../slideLayouts/slideLayout14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slideLayout" Target="../slideLayouts/slideLayout15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slideLayout" Target="../slideLayouts/slideLayout15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tags" Target="../tags/tag401.xml"/><Relationship Id="rId18" Type="http://schemas.openxmlformats.org/officeDocument/2006/relationships/tags" Target="../tags/tag402.xml"/><Relationship Id="rId19" Type="http://schemas.openxmlformats.org/officeDocument/2006/relationships/tags" Target="../tags/tag403.xml"/><Relationship Id="rId20" Type="http://schemas.openxmlformats.org/officeDocument/2006/relationships/tags" Target="../tags/tag404.xml"/><Relationship Id="rId21" Type="http://schemas.openxmlformats.org/officeDocument/2006/relationships/slideLayout" Target="../slideLayouts/slideLayout15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tags" Target="../tags/tag409.xml"/><Relationship Id="rId6" Type="http://schemas.openxmlformats.org/officeDocument/2006/relationships/tags" Target="../tags/tag410.xml"/><Relationship Id="rId7" Type="http://schemas.openxmlformats.org/officeDocument/2006/relationships/tags" Target="../tags/tag411.xml"/><Relationship Id="rId8" Type="http://schemas.openxmlformats.org/officeDocument/2006/relationships/tags" Target="../tags/tag412.xml"/><Relationship Id="rId9" Type="http://schemas.openxmlformats.org/officeDocument/2006/relationships/tags" Target="../tags/tag413.xml"/><Relationship Id="rId10" Type="http://schemas.openxmlformats.org/officeDocument/2006/relationships/tags" Target="../tags/tag414.xml"/><Relationship Id="rId11" Type="http://schemas.openxmlformats.org/officeDocument/2006/relationships/tags" Target="../tags/tag415.xml"/><Relationship Id="rId12" Type="http://schemas.openxmlformats.org/officeDocument/2006/relationships/tags" Target="../tags/tag416.xml"/><Relationship Id="rId13" Type="http://schemas.openxmlformats.org/officeDocument/2006/relationships/tags" Target="../tags/tag417.xml"/><Relationship Id="rId14" Type="http://schemas.openxmlformats.org/officeDocument/2006/relationships/tags" Target="../tags/tag418.xml"/><Relationship Id="rId15" Type="http://schemas.openxmlformats.org/officeDocument/2006/relationships/tags" Target="../tags/tag419.xml"/><Relationship Id="rId16" Type="http://schemas.openxmlformats.org/officeDocument/2006/relationships/tags" Target="../tags/tag420.xml"/><Relationship Id="rId17" Type="http://schemas.openxmlformats.org/officeDocument/2006/relationships/slideLayout" Target="../slideLayouts/slideLayout15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人工智能在风险预测中的应用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675255" y="2459355"/>
            <a:ext cx="3320415" cy="5213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525270" y="22860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710055" y="22180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397115" y="2459355"/>
            <a:ext cx="3270250" cy="551180"/>
          </a:xfrm>
          <a:prstGeom prst="rect"/>
          <a:noFill/>
        </p:spPr>
        <p:txBody>
          <a:bodyPr anchor="t" anchorCtr="0" bIns="0" lIns="0" rIns="0" rtlCol="0" tIns="0" wrap="square">
            <a:normAutofit fontScale="74167"/>
          </a:bodyPr>
          <a:p>
            <a:pPr indent="-6985" marL="84455"/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人工智能在风险预测中的技术应用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247130" y="22860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431915" y="22180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675255" y="3435985"/>
            <a:ext cx="3321050" cy="6045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人工智能在金融风险管理中的应用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525270" y="326263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710055" y="319468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397115" y="3435985"/>
            <a:ext cx="3270250" cy="5975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人工智能在医疗风险管理中的应用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247130" y="326263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431915" y="319468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675255" y="4465955"/>
            <a:ext cx="3320415" cy="573405"/>
          </a:xfrm>
          <a:prstGeom prst="rect"/>
          <a:noFill/>
        </p:spPr>
        <p:txBody>
          <a:bodyPr anchor="t" anchorCtr="0" bIns="0" lIns="0" rIns="0" rtlCol="0" tIns="0" wrap="square">
            <a:normAutofit fontScale="78333"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人工智能在网络安全风险管理中的应用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525270" y="42926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710055" y="42246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7"/>
            </p:custDataLst>
          </p:nvPr>
        </p:nvSpPr>
        <p:spPr>
          <a:xfrm>
            <a:off x="7397115" y="4465955"/>
            <a:ext cx="3269615" cy="581025"/>
          </a:xfrm>
          <a:prstGeom prst="rect"/>
          <a:noFill/>
        </p:spPr>
        <p:txBody>
          <a:bodyPr anchor="t" anchorCtr="0" bIns="0" lIns="0" rIns="0" rtlCol="0" tIns="0" wrap="square">
            <a:normAutofit fontScale="78333"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人工智能在环境风险管理中的应用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18"/>
            </p:custDataLst>
          </p:nvPr>
        </p:nvSpPr>
        <p:spPr>
          <a:xfrm>
            <a:off x="6247130" y="42926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06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0" name="弧形 18"/>
          <p:cNvSpPr/>
          <p:nvPr>
            <p:custDataLst>
              <p:tags r:id="rId19"/>
            </p:custDataLst>
          </p:nvPr>
        </p:nvSpPr>
        <p:spPr>
          <a:xfrm rot="5040000">
            <a:off x="6431915" y="42246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20"/>
            </p:custDataLst>
          </p:nvPr>
        </p:nvSpPr>
        <p:spPr>
          <a:xfrm>
            <a:off x="2675255" y="5471795"/>
            <a:ext cx="3319145" cy="589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人工智能在交通风险管理中的应用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4" name="序号"/>
          <p:cNvSpPr txBox="1"/>
          <p:nvPr>
            <p:custDataLst>
              <p:tags r:id="rId21"/>
            </p:custDataLst>
          </p:nvPr>
        </p:nvSpPr>
        <p:spPr>
          <a:xfrm>
            <a:off x="1525270" y="529844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07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6" name="弧形 22"/>
          <p:cNvSpPr/>
          <p:nvPr>
            <p:custDataLst>
              <p:tags r:id="rId22"/>
            </p:custDataLst>
          </p:nvPr>
        </p:nvSpPr>
        <p:spPr>
          <a:xfrm rot="5040000">
            <a:off x="1710055" y="523049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2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9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3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人工智能在风险预测中的技术应用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机器学习算法在风险预测中的应用</a:t>
            </a:r>
            <a:endParaRPr altLang="en-US" lang="zh-CN"/>
          </a:p>
        </p:txBody>
      </p:sp>
      <p:sp>
        <p:nvSpPr>
          <p:cNvPr id="1048970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机器学习算法的种类：监督学习、无监督学习、强化学习等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监督学习在风险预测中的应用：通过训练数据集学习风险因素，预测未来风险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无监督学习在风险预测中的应用：通过聚类分析等方法识别潜在风险因素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强化学习在风险预测中的应用：通过与环境的交互进行学习，提高预测准确性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深度学习在风险预测中的应用</a:t>
            </a:r>
            <a:endParaRPr altLang="en-US" lang="zh-CN"/>
          </a:p>
        </p:txBody>
      </p:sp>
      <p:sp>
        <p:nvSpPr>
          <p:cNvPr id="1049028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altLang="en-US" lang="zh-CN"/>
              <a:t>深度学习技术介绍：深度学习是人工智能领域的一种重要技术，通过建立多层神经网络模型，实现对数据的自动学习和特征提取。 </a:t>
            </a:r>
            <a:endParaRPr altLang="en-US" lang="zh-CN"/>
          </a:p>
          <a:p>
            <a:r>
              <a:rPr altLang="en-US" lang="zh-CN"/>
              <a:t>深度学习在风险预测中的应用：深度学习可以应用于各种风险预测场景，如金融风险、网络安全风险等。通过训练深度学习模型，可以实现对风险因素的自动识别和预测，提高风险预测的准确性和效率。 </a:t>
            </a:r>
            <a:endParaRPr altLang="en-US" lang="zh-CN"/>
          </a:p>
          <a:p>
            <a:r>
              <a:rPr altLang="en-US" lang="zh-CN"/>
              <a:t>深度学习模型的训练和应用：深度学习模型的训练需要大量的数据和计算资源，可以采用分布式计算、GPU加速等技术提高训练效率。训练完成后，可以将模型应用于实际的风险预测场景，实现对风险的实时监测和预警。 </a:t>
            </a:r>
            <a:endParaRPr altLang="en-US" lang="zh-CN"/>
          </a:p>
          <a:p>
            <a:r>
              <a:rPr altLang="en-US" lang="zh-CN"/>
              <a:t>深度学习在风险预测中的优势：深度学习可以自动学习和提取数据特征，避免了手工设计和选择特征的繁琐过程；同时，深度学习模型具有强大的表示能力和泛化能力，可以提高风险预测的准确性和稳定性。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自然语言处理在风险预测中的应用</a:t>
            </a:r>
            <a:endParaRPr altLang="en-US" lang="zh-CN"/>
          </a:p>
        </p:txBody>
      </p:sp>
      <p:sp>
        <p:nvSpPr>
          <p:cNvPr id="1049064" name="正文"/>
          <p:cNvSpPr txBox="1"/>
          <p:nvPr>
            <p:custDataLst>
              <p:tags r:id="rId1"/>
            </p:custDataLst>
          </p:nvPr>
        </p:nvSpPr>
        <p:spPr>
          <a:xfrm>
            <a:off x="2880926" y="1490345"/>
            <a:ext cx="6424433" cy="849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自然语言处理技术概述：介绍自然语言处理技术的定义、发展历程和应用领域。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正文"/>
          <p:cNvSpPr txBox="1"/>
          <p:nvPr>
            <p:custDataLst>
              <p:tags r:id="rId2"/>
            </p:custDataLst>
          </p:nvPr>
        </p:nvSpPr>
        <p:spPr>
          <a:xfrm>
            <a:off x="2880926" y="2467849"/>
            <a:ext cx="6424433" cy="849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自然语言处理在风险预测中的应用场景：介绍自然语言处理在风险预测中的应用场景，如金融风险预测、网络安全风险预测等。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正文"/>
          <p:cNvSpPr txBox="1"/>
          <p:nvPr>
            <p:custDataLst>
              <p:tags r:id="rId3"/>
            </p:custDataLst>
          </p:nvPr>
        </p:nvSpPr>
        <p:spPr>
          <a:xfrm>
            <a:off x="2880926" y="3445354"/>
            <a:ext cx="6424433" cy="849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自然语言处理在风险预测中的技术实现：介绍自然语言处理在风险预测中的技术实现，如文本分类、情感分析、关键词提取等。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正文"/>
          <p:cNvSpPr txBox="1"/>
          <p:nvPr>
            <p:custDataLst>
              <p:tags r:id="rId4"/>
            </p:custDataLst>
          </p:nvPr>
        </p:nvSpPr>
        <p:spPr>
          <a:xfrm>
            <a:off x="2880926" y="4422858"/>
            <a:ext cx="6424433" cy="849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自然语言处理在风险预测中的优势与挑战：分析自然语言处理在风险预测中的优势，如提高预测精度、降低人工成本等；同时，探讨面临的挑战，如数据质量、算法鲁棒性等问题。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正文"/>
          <p:cNvSpPr txBox="1"/>
          <p:nvPr>
            <p:custDataLst>
              <p:tags r:id="rId5"/>
            </p:custDataLst>
          </p:nvPr>
        </p:nvSpPr>
        <p:spPr>
          <a:xfrm>
            <a:off x="2880926" y="5400363"/>
            <a:ext cx="6424433" cy="849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未来展望：展望自然语言处理在风险预测领域的未来发展趋势，如深度学习、多模态融合等技术的应用。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人工智能技术在风险预测中的优势</a:t>
            </a:r>
            <a:endParaRPr altLang="en-US" lang="zh-CN"/>
          </a:p>
        </p:txBody>
      </p:sp>
      <p:sp>
        <p:nvSpPr>
          <p:cNvPr id="10491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高效性：人工智能技术可以快速处理大量数据，提高风险预测的效率。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灵活性：人工智能技术可以处理各种类型的数据，包括结构化和非结构化数据，具有更强的适应性。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可扩展性：随着技术的发展，人工智能在风险预测中的应用范围将不断扩大，能够应对更复杂的风险场景。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准确性：通过机器学习和深度学习算法，人工智能能够更准确地识别风险因素，提高预测的准确性。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8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人工智能在金融风险管理中的应用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信贷风险管理</a:t>
            </a:r>
            <a:endParaRPr altLang="en-US" lang="zh-CN"/>
          </a:p>
        </p:txBody>
      </p:sp>
      <p:sp>
        <p:nvSpPr>
          <p:cNvPr id="1049218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2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6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4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信贷风险监控：实时监测借款人的经营状况和信用状况，及时发现潜在的风险，采取相应的措施进行控制。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6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信贷风险预警：通过建立风险预警模型，对借款人的信用状况进行预测，提前发出预警信号，避免或减少损失。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8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信贷风险识别：利用人工智能技术对借款人的信用历史、资产负债表、经营状况等信息进行分析，识别潜在的风险点。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0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信贷风险评估：通过建立信贷风险评估模型，对借款人的信用等级进行评估，为贷款决策提供依据。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市场风险管理</a:t>
            </a:r>
            <a:endParaRPr altLang="en-US" lang="zh-CN"/>
          </a:p>
        </p:txBody>
      </p:sp>
      <p:sp>
        <p:nvSpPr>
          <p:cNvPr id="1049276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altLang="en-US" lang="zh-CN"/>
              <a:t>定义：市场风险是指由于市场价格波动（如利率、汇率、股票价格等）而导致的投资损失。</a:t>
            </a:r>
            <a:endParaRPr altLang="en-US" lang="zh-CN"/>
          </a:p>
          <a:p>
            <a:r>
              <a:rPr altLang="en-US" lang="zh-CN"/>
              <a:t>人工智能在市场风险管理中的应用： - 利用机器学习算法对市场数据进行预测和分析，以识别潜在的风险因素。 - 通过大数据技术对市场数据进行实时监控和预警，以及时发现市场风险。 - 利用人工智能技术对投资组合进行优化，以降低市场风险。 - 通过智能合约等技术手段，实现自动化的风险管理流程。</a:t>
            </a:r>
            <a:endParaRPr altLang="en-US" lang="zh-CN"/>
          </a:p>
          <a:p>
            <a:pPr lvl="1"/>
            <a:r>
              <a:rPr altLang="en-US" lang="zh-CN"/>
              <a:t>- 利用机器学习算法对市场数据进行预测和分析，以识别潜在的风险因素。</a:t>
            </a:r>
            <a:endParaRPr altLang="en-US" lang="zh-CN"/>
          </a:p>
          <a:p>
            <a:pPr lvl="1"/>
            <a:r>
              <a:rPr altLang="en-US" lang="zh-CN"/>
              <a:t>- 通过大数据技术对市场数据进行实时监控和预警，以及时发现市场风险。</a:t>
            </a:r>
            <a:endParaRPr altLang="en-US" lang="zh-CN"/>
          </a:p>
          <a:p>
            <a:pPr lvl="1"/>
            <a:r>
              <a:rPr altLang="en-US" lang="zh-CN"/>
              <a:t>- 利用人工智能技术对投资组合进行优化，以降低市场风险。</a:t>
            </a:r>
            <a:endParaRPr altLang="en-US" lang="zh-CN"/>
          </a:p>
          <a:p>
            <a:pPr lvl="1"/>
            <a:r>
              <a:rPr altLang="en-US" lang="zh-CN"/>
              <a:t>- 通过智能合约等技术手段，实现自动化的风险管理流程。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操作风险管理</a:t>
            </a:r>
            <a:endParaRPr altLang="en-US" lang="zh-CN"/>
          </a:p>
        </p:txBody>
      </p:sp>
      <p:sp>
        <p:nvSpPr>
          <p:cNvPr id="10493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14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定义：操作风险是指由于内部程序、人员、系统的不完善或失误，或外部事件导致直接或间接损失的风险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20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人工智能在操作风险管理中的应用：利用人工智能技术对金融机构的内部程序、人员、系统进行监控和评估，以识别和预测潜在的风险因素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26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操作风险管理的挑战：随着金融业务的不断扩展和复杂化，操作风险也越来越大，需要更加精细化的管理手段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28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32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人工智能在操作风险管理中的优势：能够自动化处理大量数据，提高识别和预测风险的准确性和效率，减少人为因素对风险管理的干扰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人工智能在金融风险管理中的优势</a:t>
            </a:r>
            <a:endParaRPr altLang="en-US" lang="zh-CN"/>
          </a:p>
        </p:txBody>
      </p:sp>
      <p:sp>
        <p:nvSpPr>
          <p:cNvPr id="1049370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快速高效：AI能够快速处理大量数据，提高风险预测的效率和准确性。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精准识别：AI可以通过机器学习等技术，精准识别出潜在的风险因素，帮助金融机构更好地规避风险。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降低成本：AI可以自动化处理风险管理工作，降低金融机构的人力成本和运营成本。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实时监控：AI可以对金融市场进行实时监控，及时发现并应对潜在的风险事件。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1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人工智能在医疗风险管理中的应用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疾病预测</a:t>
            </a:r>
            <a:endParaRPr altLang="en-US" lang="zh-CN"/>
          </a:p>
        </p:txBody>
      </p:sp>
      <p:sp>
        <p:nvSpPr>
          <p:cNvPr id="10494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疾病风险预测：利用人工智能技术对疾病的发生概率进行预测，为预防和治疗提供参考。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疾病监测与预警：通过实时监测和分析医疗数据，及时发现潜在的疾病风险，为医疗决策提供支持。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个性化治疗方案：基于患者的基因、生活习惯等数据，为患者提供个性化的治疗方案，提高治疗效果。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药物研发：通过人工智能技术对药物进行筛选和优化，加速新药的研发进程，提高药物的有效性和安全性。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医疗过程风险评估</a:t>
            </a:r>
            <a:endParaRPr altLang="en-US" lang="zh-CN"/>
          </a:p>
        </p:txBody>
      </p:sp>
      <p:sp>
        <p:nvSpPr>
          <p:cNvPr id="1049506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8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0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2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4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6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8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0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2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4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6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8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0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2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4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6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8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40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42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人工智能在医疗风险管理中的应用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医疗过程风险评估的实践案例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医疗过程风险评估的指标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医疗过程风险评估的流程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药物研发风险管理</a:t>
            </a:r>
            <a:endParaRPr altLang="en-US" lang="zh-CN"/>
          </a:p>
        </p:txBody>
      </p:sp>
      <p:sp>
        <p:nvSpPr>
          <p:cNvPr id="1049584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药物研发过程中的风险识别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人工智能在风险评估中的应用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药物研发过程中的风险控制策略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人工智能在风险监测与预警中的应用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人工智能在医疗风险管理中的优势</a:t>
            </a:r>
            <a:endParaRPr altLang="en-US" lang="zh-CN"/>
          </a:p>
        </p:txBody>
      </p:sp>
      <p:sp>
        <p:nvSpPr>
          <p:cNvPr id="1049626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8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0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2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4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精准识别：人工智能可以通过深度学习等技术，精准识别出潜在的风险因素，为医疗风险管理提供有力支持。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快速高效：人工智能能够快速处理大量数据，提高风险预测的准确性和效率。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8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降低成本：人工智能可以自动化处理一些繁琐的任务，降低人力成本，提高医疗风险管理的效率。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0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实时监控：人工智能可以实时监控患者的病情变化，及时发现潜在风险，为医生提供更加准确的诊断和治疗建议。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7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人工智能在网络安全风险管理中的应用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网络攻击预测</a:t>
            </a:r>
            <a:endParaRPr altLang="en-US" lang="zh-CN"/>
          </a:p>
        </p:txBody>
      </p:sp>
      <p:sp>
        <p:nvSpPr>
          <p:cNvPr id="10497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14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人工智能在网络安全风险管理中的应用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7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20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网络攻击预测的原理和方法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7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26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人工智能在网络安全风险管理中的优势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728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32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网络攻击预测的实践案例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恶意软件检测和预防</a:t>
            </a:r>
            <a:endParaRPr altLang="en-US" lang="zh-CN"/>
          </a:p>
        </p:txBody>
      </p:sp>
      <p:sp>
        <p:nvSpPr>
          <p:cNvPr id="1049770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恶意软件预防措施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恶意软件定义和分类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恶意软件检测技术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人工智能在恶意软件检测和预防中的应用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数据泄露风险评估</a:t>
            </a:r>
            <a:endParaRPr altLang="en-US" lang="zh-CN"/>
          </a:p>
        </p:txBody>
      </p:sp>
      <p:sp>
        <p:nvSpPr>
          <p:cNvPr id="1049836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8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0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2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4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6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8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0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2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4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6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8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0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2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4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66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68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0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2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数据泄露风险识别：利用人工智能技术识别潜在的数据泄露风险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数据泄露风险应对措施：针对不同等级的数据泄露风险，采取相应的应对措施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数据泄露风险等级划分：根据数据泄露风险评估结果，对风险等级进行划分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数据泄露风险评估模型：构建基于人工智能的数据泄露风险评估模型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人工智能在网络安全风险管理中的优势</a:t>
            </a:r>
            <a:endParaRPr altLang="en-US" lang="zh-CN"/>
          </a:p>
        </p:txBody>
      </p:sp>
      <p:sp>
        <p:nvSpPr>
          <p:cNvPr id="10499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实时监测和预警：AI能够实时监测网络流量和用户行为，发现异常并及时预警，有效预防潜在风险。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自动化漏洞扫描和修复：AI能够自动化进行漏洞扫描，并提供修复建议，提高网络安全性。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威胁情报分析：AI能够对网络流量、日志等数据进行深度分析，提取威胁情报，帮助企业快速响应安全事件。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自动化响应和处置：AI能够根据预先设定的规则和策略，自动进行安全事件的响应和处置，减轻人工负担。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97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人工智能在环境风险管理中的应用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气候变化预测</a:t>
            </a:r>
            <a:endParaRPr altLang="en-US" lang="zh-CN"/>
          </a:p>
        </p:txBody>
      </p:sp>
      <p:sp>
        <p:nvSpPr>
          <p:cNvPr id="1050008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人工智能在气候变化预测中的应用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预测未来气候变化趋势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评估气候变化对环境和人类活动的影响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提出应对气候变化的策略和建议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自然灾害预警</a:t>
            </a:r>
            <a:endParaRPr altLang="en-US" lang="zh-CN"/>
          </a:p>
        </p:txBody>
      </p:sp>
      <p:sp>
        <p:nvSpPr>
          <p:cNvPr id="1050050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54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8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6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6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人工智能技术在自然灾害预警中的优势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8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自然灾害预警的未来发展趋势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0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人工智能在自然灾害预警中的应用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2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自然灾害预警系统的建立与完善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环境风险评估和决策支持</a:t>
            </a:r>
            <a:endParaRPr altLang="en-US" lang="zh-CN"/>
          </a:p>
        </p:txBody>
      </p:sp>
      <p:sp>
        <p:nvSpPr>
          <p:cNvPr id="1050108" name="Freeform 7"/>
          <p:cNvSpPr/>
          <p:nvPr>
            <p:custDataLst>
              <p:tags r:id="rId1"/>
            </p:custDataLst>
          </p:nvPr>
        </p:nvSpPr>
        <p:spPr bwMode="auto">
          <a:xfrm>
            <a:off x="1194539" y="1490345"/>
            <a:ext cx="229352" cy="115408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110" name="矩形: 圆角 18"/>
          <p:cNvSpPr/>
          <p:nvPr>
            <p:custDataLst>
              <p:tags r:id="rId2"/>
            </p:custDataLst>
          </p:nvPr>
        </p:nvSpPr>
        <p:spPr bwMode="auto">
          <a:xfrm>
            <a:off x="807655" y="1605766"/>
            <a:ext cx="2420992" cy="4643607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0112" name="Freeform 6"/>
          <p:cNvSpPr/>
          <p:nvPr>
            <p:custDataLst>
              <p:tags r:id="rId3"/>
            </p:custDataLst>
          </p:nvPr>
        </p:nvSpPr>
        <p:spPr bwMode="auto">
          <a:xfrm>
            <a:off x="1292550" y="1490345"/>
            <a:ext cx="1327916" cy="1459395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114" name="标题"/>
          <p:cNvSpPr txBox="1"/>
          <p:nvPr>
            <p:custDataLst>
              <p:tags r:id="rId4"/>
            </p:custDataLst>
          </p:nvPr>
        </p:nvSpPr>
        <p:spPr>
          <a:xfrm>
            <a:off x="1411839" y="1605766"/>
            <a:ext cx="1212508" cy="13439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16" name="正文"/>
          <p:cNvSpPr txBox="1"/>
          <p:nvPr>
            <p:custDataLst>
              <p:tags r:id="rId5"/>
            </p:custDataLst>
          </p:nvPr>
        </p:nvSpPr>
        <p:spPr>
          <a:xfrm>
            <a:off x="817327" y="3168779"/>
            <a:ext cx="2402117" cy="3080562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人工智能在环境风险评估中的应用：利用机器学习、深度学习等技术对环境数据进行处理和分析，预测环境风险，为决策提供科学依据。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18" name="Freeform 7"/>
          <p:cNvSpPr/>
          <p:nvPr>
            <p:custDataLst>
              <p:tags r:id="rId6"/>
            </p:custDataLst>
          </p:nvPr>
        </p:nvSpPr>
        <p:spPr bwMode="auto">
          <a:xfrm>
            <a:off x="3911758" y="1490345"/>
            <a:ext cx="229352" cy="115408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120" name="矩形: 圆角 33"/>
          <p:cNvSpPr/>
          <p:nvPr>
            <p:custDataLst>
              <p:tags r:id="rId7"/>
            </p:custDataLst>
          </p:nvPr>
        </p:nvSpPr>
        <p:spPr bwMode="auto">
          <a:xfrm>
            <a:off x="3524229" y="1605766"/>
            <a:ext cx="2420992" cy="4643607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0122" name="Freeform 6"/>
          <p:cNvSpPr/>
          <p:nvPr>
            <p:custDataLst>
              <p:tags r:id="rId8"/>
            </p:custDataLst>
          </p:nvPr>
        </p:nvSpPr>
        <p:spPr bwMode="auto">
          <a:xfrm>
            <a:off x="4009124" y="1490345"/>
            <a:ext cx="1327916" cy="1459395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124" name="标题"/>
          <p:cNvSpPr txBox="1"/>
          <p:nvPr>
            <p:custDataLst>
              <p:tags r:id="rId9"/>
            </p:custDataLst>
          </p:nvPr>
        </p:nvSpPr>
        <p:spPr>
          <a:xfrm>
            <a:off x="4128414" y="1605766"/>
            <a:ext cx="1212508" cy="13439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26" name="正文"/>
          <p:cNvSpPr txBox="1"/>
          <p:nvPr>
            <p:custDataLst>
              <p:tags r:id="rId10"/>
            </p:custDataLst>
          </p:nvPr>
        </p:nvSpPr>
        <p:spPr>
          <a:xfrm>
            <a:off x="3534546" y="3168779"/>
            <a:ext cx="2402117" cy="3080562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人工智能在环境风险管理决策支持中的应用：通过数据挖掘、知识发现等技术，为环境风险管理决策提供智能化支持，提高决策效率和准确性。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28" name="Freeform 7"/>
          <p:cNvSpPr/>
          <p:nvPr>
            <p:custDataLst>
              <p:tags r:id="rId11"/>
            </p:custDataLst>
          </p:nvPr>
        </p:nvSpPr>
        <p:spPr bwMode="auto">
          <a:xfrm>
            <a:off x="6628333" y="1490345"/>
            <a:ext cx="229352" cy="115408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130" name="矩形: 圆角 46"/>
          <p:cNvSpPr/>
          <p:nvPr>
            <p:custDataLst>
              <p:tags r:id="rId12"/>
            </p:custDataLst>
          </p:nvPr>
        </p:nvSpPr>
        <p:spPr bwMode="auto">
          <a:xfrm>
            <a:off x="6241448" y="1605766"/>
            <a:ext cx="2420992" cy="4643607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0132" name="Freeform 6"/>
          <p:cNvSpPr/>
          <p:nvPr>
            <p:custDataLst>
              <p:tags r:id="rId13"/>
            </p:custDataLst>
          </p:nvPr>
        </p:nvSpPr>
        <p:spPr bwMode="auto">
          <a:xfrm>
            <a:off x="6725699" y="1490345"/>
            <a:ext cx="1327916" cy="1459395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134" name="标题"/>
          <p:cNvSpPr txBox="1"/>
          <p:nvPr>
            <p:custDataLst>
              <p:tags r:id="rId14"/>
            </p:custDataLst>
          </p:nvPr>
        </p:nvSpPr>
        <p:spPr>
          <a:xfrm>
            <a:off x="6845633" y="1605766"/>
            <a:ext cx="1212508" cy="13439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36" name="正文"/>
          <p:cNvSpPr txBox="1"/>
          <p:nvPr>
            <p:custDataLst>
              <p:tags r:id="rId15"/>
            </p:custDataLst>
          </p:nvPr>
        </p:nvSpPr>
        <p:spPr>
          <a:xfrm>
            <a:off x="6251120" y="3168779"/>
            <a:ext cx="2402117" cy="3080562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人工智能在环境风险预警中的应用：利用实时监测数据和预测模型，对环境风险进行实时预警，及时发现潜在风险，保障公众安全。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38" name="Freeform 7"/>
          <p:cNvSpPr/>
          <p:nvPr>
            <p:custDataLst>
              <p:tags r:id="rId16"/>
            </p:custDataLst>
          </p:nvPr>
        </p:nvSpPr>
        <p:spPr bwMode="auto">
          <a:xfrm>
            <a:off x="9344907" y="1490345"/>
            <a:ext cx="229352" cy="115408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140" name="矩形: 圆角 52"/>
          <p:cNvSpPr/>
          <p:nvPr>
            <p:custDataLst>
              <p:tags r:id="rId17"/>
            </p:custDataLst>
          </p:nvPr>
        </p:nvSpPr>
        <p:spPr bwMode="auto">
          <a:xfrm>
            <a:off x="8958023" y="1605766"/>
            <a:ext cx="2420992" cy="4643607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0142" name="Freeform 6"/>
          <p:cNvSpPr/>
          <p:nvPr>
            <p:custDataLst>
              <p:tags r:id="rId18"/>
            </p:custDataLst>
          </p:nvPr>
        </p:nvSpPr>
        <p:spPr bwMode="auto">
          <a:xfrm>
            <a:off x="9442918" y="1490345"/>
            <a:ext cx="1327916" cy="1459395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144" name="标题"/>
          <p:cNvSpPr txBox="1"/>
          <p:nvPr>
            <p:custDataLst>
              <p:tags r:id="rId19"/>
            </p:custDataLst>
          </p:nvPr>
        </p:nvSpPr>
        <p:spPr>
          <a:xfrm>
            <a:off x="9562207" y="1605766"/>
            <a:ext cx="1212508" cy="13439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46" name="正文"/>
          <p:cNvSpPr txBox="1"/>
          <p:nvPr>
            <p:custDataLst>
              <p:tags r:id="rId20"/>
            </p:custDataLst>
          </p:nvPr>
        </p:nvSpPr>
        <p:spPr>
          <a:xfrm>
            <a:off x="8967695" y="3168779"/>
            <a:ext cx="2402117" cy="3080562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人工智能在环境风险应对中的应用：通过智能化技术手段，为应对环境风险提供快速响应和处置方案，降低风险损失。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人工智能在环境风险管理中的优势</a:t>
            </a:r>
            <a:endParaRPr altLang="en-US" lang="zh-CN"/>
          </a:p>
        </p:txBody>
      </p:sp>
      <p:sp>
        <p:nvSpPr>
          <p:cNvPr id="1050182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4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6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8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0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精准预测：通过机器学习和深度学习技术，人工智能能够分析历史数据，预测未来环境风险，为决策者提供有力支持。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快速高效：人工智能能够快速处理大量数据，提高环境风险预测的准确性和效率。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4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全面覆盖：人工智能能够分析各种环境因素，包括气候、土壤、生物多样性等，全面评估环境风险，为环境保护提供有力支持。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6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实时监测：人工智能能够实时监测环境变化，及时发现潜在风险，为应对环境风险提供有力支持。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23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人工智能在交通风险管理中的应用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交通安全风险预测</a:t>
            </a:r>
            <a:endParaRPr altLang="en-US" lang="zh-CN"/>
          </a:p>
        </p:txBody>
      </p:sp>
      <p:sp>
        <p:nvSpPr>
          <p:cNvPr id="1050268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70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72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交通拥堵预测：利用人工智能技术预测交通拥堵情况，提前规划路线，减少拥堵现象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4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76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78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交通事故风险预测：通过分析历史数据和实时数据，预测交通事故发生的可能性，提高行车安全性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82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84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驾驶员行为预测：对驾驶员的驾驶行为进行分析，预测驾驶员可能出现的违规行为，提醒驾驶员注意安全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88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90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道路状况预测：利用人工智能技术对道路状况进行实时监测和预测，为驾驶员提供准确的道路信息，降低行车风险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交通拥堵预测和优化</a:t>
            </a:r>
            <a:endParaRPr altLang="en-US" lang="zh-CN"/>
          </a:p>
        </p:txBody>
      </p:sp>
      <p:sp>
        <p:nvSpPr>
          <p:cNvPr id="1050326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8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0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2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4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人工智能在交通拥堵预测中的应用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交通拥堵现状及影响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8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基于大数据和机器学习的拥堵预测模型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0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实时监测与优化交通流量的措施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交通事故调查和预防</a:t>
            </a:r>
            <a:endParaRPr altLang="en-US" lang="zh-CN"/>
          </a:p>
        </p:txBody>
      </p:sp>
      <p:sp>
        <p:nvSpPr>
          <p:cNvPr id="10503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0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2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8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交通事故数据收集和分析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安全风险评估和预测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0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8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0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预防措施的制定和实施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事故原因调查和诊断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人工智能在交通风险管理中的优势</a:t>
            </a:r>
            <a:endParaRPr altLang="en-US" lang="zh-CN"/>
          </a:p>
        </p:txBody>
      </p:sp>
      <p:sp>
        <p:nvSpPr>
          <p:cNvPr id="1050450" name="梯形 7"/>
          <p:cNvSpPr/>
          <p:nvPr>
            <p:custDataLst>
              <p:tags r:id="rId1"/>
            </p:custDataLst>
          </p:nvPr>
        </p:nvSpPr>
        <p:spPr>
          <a:xfrm flipV="1">
            <a:off x="608330" y="2713253"/>
            <a:ext cx="2497227" cy="24210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452" name="任意多边形: 形状 9"/>
          <p:cNvSpPr/>
          <p:nvPr>
            <p:custDataLst>
              <p:tags r:id="rId2"/>
            </p:custDataLst>
          </p:nvPr>
        </p:nvSpPr>
        <p:spPr>
          <a:xfrm>
            <a:off x="689662" y="2394916"/>
            <a:ext cx="2331262" cy="32689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454" name="矩形: 圆顶角 10"/>
          <p:cNvSpPr/>
          <p:nvPr>
            <p:custDataLst>
              <p:tags r:id="rId3"/>
            </p:custDataLst>
          </p:nvPr>
        </p:nvSpPr>
        <p:spPr>
          <a:xfrm flipH="1">
            <a:off x="608330" y="2076578"/>
            <a:ext cx="2497227" cy="636718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456" name="正文"/>
          <p:cNvSpPr txBox="1"/>
          <p:nvPr>
            <p:custDataLst>
              <p:tags r:id="rId4"/>
            </p:custDataLst>
          </p:nvPr>
        </p:nvSpPr>
        <p:spPr>
          <a:xfrm>
            <a:off x="736682" y="2988384"/>
            <a:ext cx="2240590" cy="2675853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提高预测精度：通过大数据分析和机器学习算法，人工智能能够更准确地预测交通风险，减少事故发生的可能性。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58" name="梯形 40"/>
          <p:cNvSpPr/>
          <p:nvPr>
            <p:custDataLst>
              <p:tags r:id="rId5"/>
            </p:custDataLst>
          </p:nvPr>
        </p:nvSpPr>
        <p:spPr>
          <a:xfrm flipV="1">
            <a:off x="3432703" y="2713253"/>
            <a:ext cx="2497227" cy="24210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460" name="任意多边形: 形状 41"/>
          <p:cNvSpPr/>
          <p:nvPr>
            <p:custDataLst>
              <p:tags r:id="rId6"/>
            </p:custDataLst>
          </p:nvPr>
        </p:nvSpPr>
        <p:spPr>
          <a:xfrm>
            <a:off x="3514035" y="2394916"/>
            <a:ext cx="2331262" cy="32689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462" name="矩形: 圆顶角 42"/>
          <p:cNvSpPr/>
          <p:nvPr>
            <p:custDataLst>
              <p:tags r:id="rId7"/>
            </p:custDataLst>
          </p:nvPr>
        </p:nvSpPr>
        <p:spPr>
          <a:xfrm flipH="1">
            <a:off x="3432703" y="2076578"/>
            <a:ext cx="2497227" cy="636718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464" name="正文"/>
          <p:cNvSpPr txBox="1"/>
          <p:nvPr>
            <p:custDataLst>
              <p:tags r:id="rId8"/>
            </p:custDataLst>
          </p:nvPr>
        </p:nvSpPr>
        <p:spPr>
          <a:xfrm>
            <a:off x="3561055" y="2988384"/>
            <a:ext cx="2240590" cy="2675853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优化资源配置：人工智能可以帮助交通管理部门更合理地分配资源，例如调整交通信号灯的配时方案，提高道路通行效率，降低交通拥堵和事故风险。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66" name="梯形 46"/>
          <p:cNvSpPr/>
          <p:nvPr>
            <p:custDataLst>
              <p:tags r:id="rId9"/>
            </p:custDataLst>
          </p:nvPr>
        </p:nvSpPr>
        <p:spPr>
          <a:xfrm flipV="1">
            <a:off x="6257077" y="2713253"/>
            <a:ext cx="2497227" cy="24210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468" name="任意多边形: 形状 47"/>
          <p:cNvSpPr/>
          <p:nvPr>
            <p:custDataLst>
              <p:tags r:id="rId10"/>
            </p:custDataLst>
          </p:nvPr>
        </p:nvSpPr>
        <p:spPr>
          <a:xfrm>
            <a:off x="6338409" y="2394916"/>
            <a:ext cx="2331262" cy="32689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470" name="矩形: 圆顶角 48"/>
          <p:cNvSpPr/>
          <p:nvPr>
            <p:custDataLst>
              <p:tags r:id="rId11"/>
            </p:custDataLst>
          </p:nvPr>
        </p:nvSpPr>
        <p:spPr>
          <a:xfrm flipH="1">
            <a:off x="6257077" y="2076578"/>
            <a:ext cx="2497227" cy="636718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472" name="正文"/>
          <p:cNvSpPr txBox="1"/>
          <p:nvPr>
            <p:custDataLst>
              <p:tags r:id="rId12"/>
            </p:custDataLst>
          </p:nvPr>
        </p:nvSpPr>
        <p:spPr>
          <a:xfrm>
            <a:off x="6385429" y="2988384"/>
            <a:ext cx="2240590" cy="2675853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个性化服务：人工智能可以根据驾驶员的个人信息和驾驶习惯，提供个性化的驾驶建议和风险预警，帮助驾驶员更好地掌控交通风险。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74" name="梯形 52"/>
          <p:cNvSpPr/>
          <p:nvPr>
            <p:custDataLst>
              <p:tags r:id="rId13"/>
            </p:custDataLst>
          </p:nvPr>
        </p:nvSpPr>
        <p:spPr>
          <a:xfrm flipV="1">
            <a:off x="9080815" y="2713253"/>
            <a:ext cx="2497227" cy="24210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476" name="任意多边形: 形状 53"/>
          <p:cNvSpPr/>
          <p:nvPr>
            <p:custDataLst>
              <p:tags r:id="rId14"/>
            </p:custDataLst>
          </p:nvPr>
        </p:nvSpPr>
        <p:spPr>
          <a:xfrm>
            <a:off x="9162782" y="2394916"/>
            <a:ext cx="2331262" cy="32689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478" name="矩形: 圆顶角 54"/>
          <p:cNvSpPr/>
          <p:nvPr>
            <p:custDataLst>
              <p:tags r:id="rId15"/>
            </p:custDataLst>
          </p:nvPr>
        </p:nvSpPr>
        <p:spPr>
          <a:xfrm flipH="1">
            <a:off x="9080815" y="2076578"/>
            <a:ext cx="2497227" cy="636718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480" name="正文"/>
          <p:cNvSpPr txBox="1"/>
          <p:nvPr>
            <p:custDataLst>
              <p:tags r:id="rId16"/>
            </p:custDataLst>
          </p:nvPr>
        </p:nvSpPr>
        <p:spPr>
          <a:xfrm>
            <a:off x="9209167" y="2988384"/>
            <a:ext cx="2240590" cy="2675853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实时监测和预警：人工智能可以通过实时监测交通状况和车辆运行情况，及时发现潜在的风险因素，并向驾驶员和交通管理部门发出预警，避免事故的发生。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4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516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7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7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7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7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7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7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7_7*l_h_i*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6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7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7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custom20230917_7*l_h_i*1_7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7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7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7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SLIDE_ID" val="custom20230917_7"/>
  <p:tag name="KSO_WM_TEMPLATE_SUBCATEGORY" val="29"/>
  <p:tag name="KSO_WM_TEMPLATE_MASTER_TYPE" val="0"/>
  <p:tag name="KSO_WM_TEMPLATE_COLOR_TYPE" val="0"/>
  <p:tag name="KSO_WM_SLIDE_ITEM_CNT" val="7"/>
  <p:tag name="KSO_WM_SLIDE_INDEX" val="7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8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58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89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4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17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40_3*l_h_i*1_1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40_3*l_h_i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40_3*l_h_i*1_1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40_3*l_h_a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40_3*l_h_f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40_3*l_h_i*1_2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40_3*l_h_i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40_3*l_h_i*1_2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40_3*l_h_a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40_3*l_h_f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40_3*l_h_i*1_3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40_3*l_h_i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40_3*l_h_i*1_3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40_3*l_h_a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40_3*l_h_f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40_3*l_h_i*1_4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40_3*l_h_i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40_3*l_h_i*1_4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40_3*l_h_a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40_3*l_h_f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64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42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23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2023-12-16T23:15:18Z</dcterms:created>
  <dcterms:modified xsi:type="dcterms:W3CDTF">2023-12-16T23:15:18Z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821e099c6124439bb63751b7cef5032b_21</vt:lpwstr>
  </property>
</Properties>
</file>