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23" r:id="rId1"/>
    <p:sldMasterId id="2147490860" r:id="rId2"/>
  </p:sldMasterIdLst>
  <p:notesMasterIdLst>
    <p:notesMasterId r:id="rId3"/>
  </p:notesMasterIdLst>
  <p:sldIdLst>
    <p:sldId id="3616" r:id="rId4"/>
    <p:sldId id="3620" r:id="rId5"/>
    <p:sldId id="3623" r:id="rId6"/>
    <p:sldId id="3626" r:id="rId7"/>
    <p:sldId id="3632" r:id="rId9"/>
    <p:sldId id="3635" r:id="rId10"/>
    <p:sldId id="3638" r:id="rId11"/>
    <p:sldId id="3641" r:id="rId12"/>
    <p:sldId id="3647" r:id="rId14"/>
    <p:sldId id="3650" r:id="rId15"/>
    <p:sldId id="3653" r:id="rId16"/>
    <p:sldId id="3656" r:id="rId17"/>
    <p:sldId id="3659" r:id="rId18"/>
    <p:sldId id="3665" r:id="rId20"/>
    <p:sldId id="3668" r:id="rId21"/>
    <p:sldId id="3671" r:id="rId22"/>
    <p:sldId id="3674" r:id="rId23"/>
    <p:sldId id="3677" r:id="rId24"/>
    <p:sldId id="3683" r:id="rId26"/>
    <p:sldId id="3686" r:id="rId27"/>
    <p:sldId id="3689" r:id="rId28"/>
    <p:sldId id="3692" r:id="rId29"/>
    <p:sldId id="3698" r:id="rId31"/>
    <p:sldId id="3701" r:id="rId32"/>
    <p:sldId id="3704" r:id="rId33"/>
    <p:sldId id="3707" r:id="rId34"/>
    <p:sldId id="3710" r:id="rId35"/>
    <p:sldId id="3716" r:id="rId37"/>
    <p:sldId id="3719" r:id="rId38"/>
    <p:sldId id="372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24" r:id="rId1"/>
    <p:sldLayoutId id="2147490825" r:id="rId2"/>
    <p:sldLayoutId id="2147490826" r:id="rId3"/>
    <p:sldLayoutId id="2147490827" r:id="rId4"/>
    <p:sldLayoutId id="2147490828" r:id="rId5"/>
    <p:sldLayoutId id="2147490829" r:id="rId6"/>
    <p:sldLayoutId id="2147490830" r:id="rId7"/>
    <p:sldLayoutId id="2147490831" r:id="rId8"/>
    <p:sldLayoutId id="2147490832" r:id="rId9"/>
    <p:sldLayoutId id="2147490833" r:id="rId10"/>
    <p:sldLayoutId id="21474908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61" r:id="rId1"/>
    <p:sldLayoutId id="2147490862" r:id="rId2"/>
    <p:sldLayoutId id="2147490863" r:id="rId3"/>
    <p:sldLayoutId id="2147490864" r:id="rId4"/>
    <p:sldLayoutId id="2147490865" r:id="rId5"/>
    <p:sldLayoutId id="2147490866" r:id="rId6"/>
    <p:sldLayoutId id="2147490867" r:id="rId7"/>
    <p:sldLayoutId id="2147490868" r:id="rId8"/>
    <p:sldLayoutId id="2147490869" r:id="rId9"/>
    <p:sldLayoutId id="2147490870" r:id="rId10"/>
    <p:sldLayoutId id="21474908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2024年社会组织工作总结与展望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社会组织工作概述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社会组织工作成果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社会组织工作亮点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社会组织工作挑战与问题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未来社会组织工作展望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社会组织工作概述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2024年社会组织工作总体情况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社会组织在经济发展中的作用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社会组织数量与类型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社会组织参与社会治理情况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社会组织自身建设与能力提升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重要事件回顾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2024年社会组织工作总结与展望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社会组织工作概述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社会组织工作发展历程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重要事件回顾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工作成果展示</a:t>
            </a:r>
            <a:endParaRPr altLang="en-US" lang="zh-CN"/>
          </a:p>
        </p:txBody>
      </p:sp>
      <p:sp>
        <p:nvSpPr>
          <p:cNvPr id="10490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2024年社会组织工作不足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2024年社会组织工作成绩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2024年社会组织工作亮点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2024年社会组织工作总结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社会组织工作成果</a:t>
            </a:r>
            <a:endParaRPr altLang="en-US" lang="zh-CN"/>
          </a:p>
        </p:txBody>
      </p:sp>
      <p:sp>
        <p:nvSpPr>
          <p:cNvPr id="10491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组织建设成果</a:t>
            </a:r>
            <a:endParaRPr altLang="en-US" lang="zh-CN"/>
          </a:p>
        </p:txBody>
      </p:sp>
      <p:sp>
        <p:nvSpPr>
          <p:cNvPr id="10491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组织架构优化：精简机构，提高效率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人才队伍建设：培养专业人才，提升团队能力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制度建设完善：制定规范，确保工作有序进行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品牌建设提升：加强品牌宣传，提高社会影响力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公益事业推动成果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公益组织数量增加：社会组织数量逐年增长，为公益事业提供了更多支持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公益资金筹集：社会组织通过各种渠道筹集公益资金，为公益事业提供了有力保障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公益事业影响力提升：社会组织在公益事业中的影响力逐渐提升，受到社会各界的关注和支持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公益项目多样化：社会组织开展多种公益项目，涵盖教育、医疗、环保等领域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社会治理参与成果</a:t>
            </a:r>
            <a:endParaRPr altLang="en-US" lang="zh-CN"/>
          </a:p>
        </p:txBody>
      </p:sp>
      <p:sp>
        <p:nvSpPr>
          <p:cNvPr id="1049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参与人数：社会组织参与社会治理的人数逐年增加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参与方式：社会组织通过多种方式参与社会治理，包括提供公共服务、开展公益活动、推动政策制定等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治理效果：社会组织参与社会治理取得了显著成效，提高了社会治理的效率和人民的幸福感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参与领域：社会组织在社会治理的各个领域都发挥了积极作用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社会责任履行成果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公益事业：支持慈善事业，关爱弱势群体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扶贫济困：为贫困地区提供教育、医疗等支持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环保行动：积极参与环保活动，推动可持续发展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文化传承：保护和传承优秀传统文化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社会组织工作亮点</a:t>
            </a:r>
            <a:endParaRPr altLang="en-US" lang="zh-CN"/>
          </a:p>
        </p:txBody>
      </p:sp>
      <p:sp>
        <p:nvSpPr>
          <p:cNvPr id="10494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创新工作方式方法</a:t>
            </a:r>
            <a:endParaRPr altLang="en-US" lang="zh-CN"/>
          </a:p>
        </p:txBody>
      </p:sp>
      <p:sp>
        <p:nvSpPr>
          <p:cNvPr id="10494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引入互联网技术：利用大数据、云计算等手段提高工作效率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跨界合作：与其他领域、行业进行合作，拓展工作范围和影响力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创新服务模式：提供个性化、定制化的服务，满足不同需求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培养专业人才：加强人才队伍建设，提高专业素养和工作能力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提升服务质量和效率</a:t>
            </a:r>
            <a:endParaRPr altLang="en-US" lang="zh-CN"/>
          </a:p>
        </p:txBody>
      </p:sp>
      <p:sp>
        <p:nvSpPr>
          <p:cNvPr id="10495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引入先进的管理理念和技术手段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建立完善的服务流程和标准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加强员工培训和团队建设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持续改进和优化服务流程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强化品牌建设和宣传推广</a:t>
            </a:r>
            <a:endParaRPr altLang="en-US" lang="zh-CN"/>
          </a:p>
        </p:txBody>
      </p:sp>
      <p:sp>
        <p:nvSpPr>
          <p:cNvPr id="10495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宣传推广：利用多种渠道和手段，如社交媒体、新闻媒体等，加强宣传推广，提高社会组织的曝光度和影响力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品牌建设：通过制定品牌战略，加强品牌宣传和推广，提高社会组织的知名度和美誉度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合作与交流：加强与社会各界的合作与交流，共同推动社会组织的发展和进步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创新与发展：不断创新和发展，提高社会组织的竞争力和可持续发展能力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推动跨界合作和资源整合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跨界合作：与社会各界建立合作关系，共同推动社会组织工作的发展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资源整合：整合各方资源，提高社会组织工作的效率和效益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创新发展：通过跨界合作和资源整合，推动社会组织的创新发展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促进社会和谐：通过跨界合作和资源整合，促进社会和谐稳定发展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社会组织工作挑战与问题</a:t>
            </a:r>
            <a:endParaRPr altLang="en-US" lang="zh-CN"/>
          </a:p>
        </p:txBody>
      </p:sp>
      <p:sp>
        <p:nvSpPr>
          <p:cNvPr id="10496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工作面临的挑战</a:t>
            </a:r>
            <a:endParaRPr altLang="en-US" lang="zh-CN"/>
          </a:p>
        </p:txBody>
      </p:sp>
      <p:sp>
        <p:nvSpPr>
          <p:cNvPr id="10497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人才队伍建设不足：社会组织缺乏专业人才，影响了工作的质量和效率。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资金筹措困难：社会组织普遍面临资金短缺的问题，影响了工作的正常开展。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监管机制不完善：社会组织的监管机制存在漏洞，导致一些不良行为的发生。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社会认可度不高：社会对社会组织的认可度不高，影响了社会组织的公信力和影响力。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存在的问题和困难</a:t>
            </a:r>
            <a:endParaRPr altLang="en-US" lang="zh-CN"/>
          </a:p>
        </p:txBody>
      </p:sp>
      <p:sp>
        <p:nvSpPr>
          <p:cNvPr id="10498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资金不足：社会组织普遍面临资金短缺的问题，影响了工作的正常开展。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人才匮乏：社会组织缺乏专业人才，导致工作质量和效率不高。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监管不力：政府对社会组织的监管不足，存在一些违规行为和不规范管理的问题。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社会认可度低：社会对社会组织的认可度不高，影响了社会组织的声誉和公信力。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原因分析和反思</a:t>
            </a:r>
            <a:endParaRPr altLang="en-US" lang="zh-CN"/>
          </a:p>
        </p:txBody>
      </p:sp>
      <p:sp>
        <p:nvSpPr>
          <p:cNvPr id="10498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组织管理不规范：缺乏有效的管理制度和监督机制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人才队伍建设不足：缺乏专业人才，导致工作效果不佳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资金筹措困难：社会组织资金来源有限，难以满足工作需要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社会认知度低：公众对社会组织的认知度和信任度有待提高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未来社会组织工作展望</a:t>
            </a:r>
            <a:endParaRPr altLang="en-US" lang="zh-CN"/>
          </a:p>
        </p:txBody>
      </p:sp>
      <p:sp>
        <p:nvSpPr>
          <p:cNvPr id="10499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总体发展趋势预测</a:t>
            </a:r>
            <a:endParaRPr altLang="en-US" lang="zh-CN"/>
          </a:p>
        </p:txBody>
      </p:sp>
      <p:sp>
        <p:nvSpPr>
          <p:cNvPr id="10499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数字化转型：利用大数据、人工智能等技术提高社会组织工作效率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专业化发展：培养专业人才，提升社会组织专业能力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国际化合作：加强与国际社会组织的交流与合作，推动全球治理体系变革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规范化建设：完善社会组织管理制度，提高社会组织的公信力和影响力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工作重点和方向规划</a:t>
            </a:r>
            <a:endParaRPr altLang="en-US" lang="zh-CN"/>
          </a:p>
        </p:txBody>
      </p:sp>
      <p:sp>
        <p:nvSpPr>
          <p:cNvPr id="1050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推动社会组织高质量发展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促进社会组织与政府、企业等各方面的合作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加强社会组织党建工作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提升社会组织治理能力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创新发展思路和举措建议</a:t>
            </a:r>
            <a:endParaRPr altLang="en-US" lang="zh-CN"/>
          </a:p>
        </p:txBody>
      </p:sp>
      <p:sp>
        <p:nvSpPr>
          <p:cNvPr id="1050104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06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08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10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创新发展思路：探索新的发展模式，推动社会组织与政府、企业等各方面的合作，实现互利共赢。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112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14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16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18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举措建议：加强社会组织自身能力建设，提高专业化水平；加强社会组织之间的合作与交流，促进资源共享；加强社会组织与政府、企业等各方面的合作，共同推动社会组织事业的发展。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57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120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22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24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26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具体措施：制定详细的发展计划和时间表，明确各项任务的责任人和完成时限；加强培训和学习，提高社会组织工作人员的专业素质和能力；加强监督和评估，确保各项措施得到有效执行。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59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128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30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32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34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展望未来：未来社会组织工作将更加注重创新发展，推动社会组织在各个领域发挥更大的作用；同时，也将更加注重与其他各方面的合作与交流，共同推动社会组织事业的发展。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61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推动可持续发展路径探讨</a:t>
            </a:r>
            <a:endParaRPr altLang="en-US" lang="zh-CN"/>
          </a:p>
        </p:txBody>
      </p:sp>
      <p:sp>
        <p:nvSpPr>
          <p:cNvPr id="10501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共享发展：推动社会组织在扶贫、助老、助残等领域开展公益活动，促进社会公平和共享发展。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绿色发展：推动社会组织在环保、节能、低碳等领域的发展，促进可持续发展。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创新发展：鼓励社会组织在科技、文化、教育等领域进行创新，提高社会组织的竞争力和影响力。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合作发展：加强社会组织之间的合作与交流，促进资源共享和优势互补，推动社会组织整体发展。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2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对2024年社会组织工作的总结评价</a:t>
            </a:r>
            <a:endParaRPr altLang="en-US" lang="zh-CN"/>
          </a:p>
        </p:txBody>
      </p:sp>
      <p:sp>
        <p:nvSpPr>
          <p:cNvPr id="10502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2024年社会组织工作的挑战和困难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2024年社会组织工作的主要成果和亮点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2024年社会组织工作的经验和教训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对未来社会组织工作的建议和展望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对未来发展的建议和期望</a:t>
            </a:r>
            <a:endParaRPr altLang="en-US" lang="zh-CN"/>
          </a:p>
        </p:txBody>
      </p:sp>
      <p:sp>
        <p:nvSpPr>
          <p:cNvPr id="1050338" name="圆角矩形 3"/>
          <p:cNvSpPr/>
          <p:nvPr>
            <p:custDataLst>
              <p:tags r:id="rId1"/>
            </p:custDataLst>
          </p:nvPr>
        </p:nvSpPr>
        <p:spPr>
          <a:xfrm>
            <a:off x="1026250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正文"/>
          <p:cNvSpPr txBox="1"/>
          <p:nvPr>
            <p:custDataLst>
              <p:tags r:id="rId2"/>
            </p:custDataLst>
          </p:nvPr>
        </p:nvSpPr>
        <p:spPr>
          <a:xfrm>
            <a:off x="1451646" y="1991521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提升社会组织能力：加强人才培养和团队建设，提高组织执行力和创新能力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42" name="标题"/>
          <p:cNvSpPr txBox="1"/>
          <p:nvPr>
            <p:custDataLst>
              <p:tags r:id="rId3"/>
            </p:custDataLst>
          </p:nvPr>
        </p:nvSpPr>
        <p:spPr>
          <a:xfrm>
            <a:off x="1451646" y="160811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4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150" y="188562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346" name="圆角矩形 7"/>
          <p:cNvSpPr/>
          <p:nvPr>
            <p:custDataLst>
              <p:tags r:id="rId5"/>
            </p:custDataLst>
          </p:nvPr>
        </p:nvSpPr>
        <p:spPr>
          <a:xfrm>
            <a:off x="1026250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正文"/>
          <p:cNvSpPr txBox="1"/>
          <p:nvPr>
            <p:custDataLst>
              <p:tags r:id="rId6"/>
            </p:custDataLst>
          </p:nvPr>
        </p:nvSpPr>
        <p:spPr>
          <a:xfrm>
            <a:off x="1451646" y="3541566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加强与政府合作：与政府建立更加紧密的合作关系，共同推动社会组织发展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50" name="标题"/>
          <p:cNvSpPr txBox="1"/>
          <p:nvPr>
            <p:custDataLst>
              <p:tags r:id="rId7"/>
            </p:custDataLst>
          </p:nvPr>
        </p:nvSpPr>
        <p:spPr>
          <a:xfrm>
            <a:off x="1451646" y="3158163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5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50150" y="3435674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354" name="圆角矩形 12"/>
          <p:cNvSpPr/>
          <p:nvPr>
            <p:custDataLst>
              <p:tags r:id="rId9"/>
            </p:custDataLst>
          </p:nvPr>
        </p:nvSpPr>
        <p:spPr>
          <a:xfrm>
            <a:off x="6734093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正文"/>
          <p:cNvSpPr txBox="1"/>
          <p:nvPr>
            <p:custDataLst>
              <p:tags r:id="rId10"/>
            </p:custDataLst>
          </p:nvPr>
        </p:nvSpPr>
        <p:spPr>
          <a:xfrm>
            <a:off x="7159488" y="3541566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推动国际化发展：积极参与国际交流与合作，学习借鉴国际先进经验，提升组织国际化水平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58" name="标题"/>
          <p:cNvSpPr txBox="1"/>
          <p:nvPr>
            <p:custDataLst>
              <p:tags r:id="rId11"/>
            </p:custDataLst>
          </p:nvPr>
        </p:nvSpPr>
        <p:spPr>
          <a:xfrm>
            <a:off x="7159488" y="3158163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6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357992" y="3435674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362" name="圆角矩形 26"/>
          <p:cNvSpPr/>
          <p:nvPr>
            <p:custDataLst>
              <p:tags r:id="rId13"/>
            </p:custDataLst>
          </p:nvPr>
        </p:nvSpPr>
        <p:spPr>
          <a:xfrm>
            <a:off x="6734093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正文"/>
          <p:cNvSpPr txBox="1"/>
          <p:nvPr>
            <p:custDataLst>
              <p:tags r:id="rId14"/>
            </p:custDataLst>
          </p:nvPr>
        </p:nvSpPr>
        <p:spPr>
          <a:xfrm>
            <a:off x="7159488" y="1991521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拓展资金来源：积极寻求政府、企业和社会各界的支持，增加资金来源渠道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66" name="标题"/>
          <p:cNvSpPr txBox="1"/>
          <p:nvPr>
            <p:custDataLst>
              <p:tags r:id="rId15"/>
            </p:custDataLst>
          </p:nvPr>
        </p:nvSpPr>
        <p:spPr>
          <a:xfrm>
            <a:off x="7159488" y="160811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6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7992" y="188562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370" name="圆角矩形 31"/>
          <p:cNvSpPr/>
          <p:nvPr>
            <p:custDataLst>
              <p:tags r:id="rId17"/>
            </p:custDataLst>
          </p:nvPr>
        </p:nvSpPr>
        <p:spPr>
          <a:xfrm>
            <a:off x="1026250" y="4591362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18"/>
            </p:custDataLst>
          </p:nvPr>
        </p:nvSpPr>
        <p:spPr>
          <a:xfrm>
            <a:off x="1451646" y="5091612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关注社会热点问题：积极参与社会公益事业，关注弱势群体，推动社会公平与进步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74" name="标题"/>
          <p:cNvSpPr txBox="1"/>
          <p:nvPr>
            <p:custDataLst>
              <p:tags r:id="rId19"/>
            </p:custDataLst>
          </p:nvPr>
        </p:nvSpPr>
        <p:spPr>
          <a:xfrm>
            <a:off x="1451646" y="470820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76" name="任意多边形: 形状 23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5400000" flipV="1">
            <a:off x="650150" y="498571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1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1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9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4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4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4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4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4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4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4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4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0_4*l_h_f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0_4*l_h_a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2023-12-17T09:30:50Z</dcterms:created>
  <dcterms:modified xsi:type="dcterms:W3CDTF">2023-12-17T09:30:50Z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ecea448a39164f009bcd8c26048ec4be_21</vt:lpwstr>
  </property>
</Properties>
</file>