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1309" r:id="rId1"/>
    <p:sldMasterId id="2147511346" r:id="rId2"/>
  </p:sldMasterIdLst>
  <p:notesMasterIdLst>
    <p:notesMasterId r:id="rId3"/>
  </p:notesMasterIdLst>
  <p:sldIdLst>
    <p:sldId id="12434" r:id="rId4"/>
    <p:sldId id="12439" r:id="rId5"/>
    <p:sldId id="12443" r:id="rId6"/>
    <p:sldId id="12446" r:id="rId7"/>
    <p:sldId id="12449" r:id="rId8"/>
    <p:sldId id="12452" r:id="rId9"/>
    <p:sldId id="12455" r:id="rId10"/>
    <p:sldId id="12458" r:id="rId11"/>
    <p:sldId id="12461" r:id="rId12"/>
    <p:sldId id="12464" r:id="rId13"/>
    <p:sldId id="12467" r:id="rId14"/>
    <p:sldId id="12470" r:id="rId15"/>
    <p:sldId id="12473" r:id="rId16"/>
    <p:sldId id="12476" r:id="rId17"/>
    <p:sldId id="12479" r:id="rId18"/>
    <p:sldId id="12482" r:id="rId19"/>
    <p:sldId id="12485" r:id="rId20"/>
    <p:sldId id="12488" r:id="rId21"/>
    <p:sldId id="12491" r:id="rId22"/>
    <p:sldId id="12494" r:id="rId23"/>
    <p:sldId id="12497" r:id="rId24"/>
    <p:sldId id="12500" r:id="rId25"/>
    <p:sldId id="12503" r:id="rId26"/>
    <p:sldId id="12506" r:id="rId27"/>
    <p:sldId id="12509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310" r:id="rId1"/>
    <p:sldLayoutId id="2147511311" r:id="rId2"/>
    <p:sldLayoutId id="2147511312" r:id="rId3"/>
    <p:sldLayoutId id="2147511313" r:id="rId4"/>
    <p:sldLayoutId id="2147511314" r:id="rId5"/>
    <p:sldLayoutId id="2147511315" r:id="rId6"/>
    <p:sldLayoutId id="2147511316" r:id="rId7"/>
    <p:sldLayoutId id="2147511317" r:id="rId8"/>
    <p:sldLayoutId id="2147511318" r:id="rId9"/>
    <p:sldLayoutId id="2147511319" r:id="rId10"/>
    <p:sldLayoutId id="21475113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11347" r:id="rId1"/>
    <p:sldLayoutId id="2147511348" r:id="rId2"/>
    <p:sldLayoutId id="2147511349" r:id="rId3"/>
    <p:sldLayoutId id="2147511350" r:id="rId4"/>
    <p:sldLayoutId id="2147511351" r:id="rId5"/>
    <p:sldLayoutId id="2147511352" r:id="rId6"/>
    <p:sldLayoutId id="2147511353" r:id="rId7"/>
    <p:sldLayoutId id="2147511354" r:id="rId8"/>
    <p:sldLayoutId id="2147511355" r:id="rId9"/>
    <p:sldLayoutId id="2147511356" r:id="rId10"/>
    <p:sldLayoutId id="214751135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tags" Target="../tags/tag212.xml"/><Relationship Id="rId22" Type="http://schemas.openxmlformats.org/officeDocument/2006/relationships/tags" Target="../tags/tag213.xml"/><Relationship Id="rId23" Type="http://schemas.openxmlformats.org/officeDocument/2006/relationships/tags" Target="../tags/tag214.xml"/><Relationship Id="rId24" Type="http://schemas.openxmlformats.org/officeDocument/2006/relationships/tags" Target="../tags/tag215.xml"/><Relationship Id="rId25" Type="http://schemas.openxmlformats.org/officeDocument/2006/relationships/tags" Target="../tags/tag216.xml"/><Relationship Id="rId26" Type="http://schemas.openxmlformats.org/officeDocument/2006/relationships/tags" Target="../tags/tag217.xml"/><Relationship Id="rId27" Type="http://schemas.openxmlformats.org/officeDocument/2006/relationships/tags" Target="../tags/tag218.xml"/><Relationship Id="rId28" Type="http://schemas.openxmlformats.org/officeDocument/2006/relationships/tags" Target="../tags/tag219.xml"/><Relationship Id="rId29" Type="http://schemas.openxmlformats.org/officeDocument/2006/relationships/tags" Target="../tags/tag220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tags" Target="../tags/tag320.xml"/><Relationship Id="rId19" Type="http://schemas.openxmlformats.org/officeDocument/2006/relationships/tags" Target="../tags/tag321.xml"/><Relationship Id="rId20" Type="http://schemas.openxmlformats.org/officeDocument/2006/relationships/tags" Target="../tags/tag32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初中教育2024：新趋势与前景展望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初中教育的发展历程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2024年初中教育的新趋势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案例分析与实践经验分享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初中教育的前景展望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如何应对初中教育的新趋势和前景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初中教育的发展历程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初中教育的起源和早期发展</a:t>
            </a:r>
            <a:endParaRPr altLang="en-US" lang="zh-CN"/>
          </a:p>
        </p:txBody>
      </p:sp>
      <p:sp>
        <p:nvSpPr>
          <p:cNvPr id="10490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起源：初中教育起源于中世纪欧洲的文法学校，旨在为学生进入大学做准备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早期发展：随着工业革命的兴起，初中教育逐渐普及，政府开始重视教育并制定相关政策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重要事件：19世纪末，义务教育法的颁布促使初中教育得到进一步发展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影响：初中教育的发展为社会的进步提供了人才支持，促进了科技的进步和文化的传承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初中教育的发展现状</a:t>
            </a:r>
            <a:endParaRPr altLang="en-US" lang="zh-CN"/>
          </a:p>
        </p:txBody>
      </p:sp>
      <p:sp>
        <p:nvSpPr>
          <p:cNvPr id="10490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初中教育质量稳步提升，教育资源不断优化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初中教育普及率逐年提高，覆盖面广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信息化手段在初中教育中广泛应用，提高了教学效率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多元化评价体系逐步建立，促进学生全面发展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初中教育面临的挑战和机遇</a:t>
            </a:r>
            <a:endParaRPr altLang="en-US" lang="zh-CN"/>
          </a:p>
        </p:txBody>
      </p:sp>
      <p:sp>
        <p:nvSpPr>
          <p:cNvPr id="1049134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136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挑战：提高教育质量，缩小城乡教育差距，应对信息技术发展带来的影响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142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144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机遇：国家政策支持，教育改革深入推进，社会对教育的需求不断增长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1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2024年初中教育的新趋势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教育信息化与数字化</a:t>
            </a:r>
            <a:endParaRPr altLang="en-US" lang="zh-CN"/>
          </a:p>
        </p:txBody>
      </p:sp>
      <p:sp>
        <p:nvSpPr>
          <p:cNvPr id="10492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信息技术在初中教育中的广泛应用，如在线课程、虚拟教室等。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数字化教育资源的建设和共享，提高教育质量。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人工智能、大数据等新兴技术在教育评价、个性化教学等方面的应用。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教师信息化素养的提升，推动信息技术与教育教学的深度融合。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个性化教育与素质教育</a:t>
            </a:r>
            <a:endParaRPr altLang="en-US" lang="zh-CN"/>
          </a:p>
        </p:txBody>
      </p:sp>
      <p:sp>
        <p:nvSpPr>
          <p:cNvPr id="10493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个性化教育：根据学生兴趣和特长进行个性化教学，促进学生全面发展。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素质教育：注重学生综合素质的培养，包括品德、知识、技能等方面的提升。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融合创新：个性化教育与素质教育相融合，创新教育模式和方法。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未来展望：个性化教育与素质教育将成为初中教育发展的新趋势。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教育公平与普及化</a:t>
            </a:r>
            <a:endParaRPr altLang="en-US" lang="zh-CN"/>
          </a:p>
        </p:txBody>
      </p:sp>
      <p:sp>
        <p:nvSpPr>
          <p:cNvPr id="10493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教育资源将更加均衡分配，缩小城乡教育差距。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2024年初中教育将更加注重教育公平，减少地域、经济条件对教育的制约。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普及化程度将进一步提高，更多学生将有机会接受初中教育。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多元化评价体系的建立，将更全面地评价学生的综合素质，促进学生全面发展。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教育国际化与合作交流</a:t>
            </a:r>
            <a:endParaRPr altLang="en-US" lang="zh-CN"/>
          </a:p>
        </p:txBody>
      </p:sp>
      <p:sp>
        <p:nvSpPr>
          <p:cNvPr id="104943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全球视野：注重培养学生的国际意识和跨文化交流能力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合作办学：与国外学校开展合作项目，共同培养国际化人才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师资交流：加强教师之间的国际交流与合作，提升教师队伍的国际化水平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课程共享：引进国外优质课程资源，丰富学生的学习内容和学习方式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初中教育的前景展望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未来初中教育的改革方向</a:t>
            </a:r>
            <a:endParaRPr altLang="en-US" lang="zh-CN"/>
          </a:p>
        </p:txBody>
      </p:sp>
      <p:sp>
        <p:nvSpPr>
          <p:cNvPr id="10495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个性化教育：关注学生的兴趣和特长，提供定制化的学习计划和课程。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心理健康：关注学生的心理健康，提供心理辅导和支持，促进学生身心健康发展。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社区参与：加强学校与社区的合作，培养学生的社会责任感和实践能力。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科技融合：利用人工智能、虚拟现实等技术提升教学质量和学生学习体验。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未来初中教育的创新模式</a:t>
            </a:r>
            <a:endParaRPr altLang="en-US" lang="zh-CN"/>
          </a:p>
        </p:txBody>
      </p:sp>
      <p:sp>
        <p:nvSpPr>
          <p:cNvPr id="10496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个性化教育：根据学生的兴趣和特长，制定个性化的教育方案，培养学生的综合素质。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科技融合：利用人工智能、大数据等科技手段，辅助教学和管理，提高教育质量和效率。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社区参与：加强学校与社区的合作，利用社区资源开展教育活动，培养学生的社会责任感和实践能力。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国际化视野：加强国际交流与合作，引进国外先进的教育理念和资源，提升学生的国际竞争力。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未来初中教育的发展趋势和影响</a:t>
            </a:r>
            <a:endParaRPr altLang="en-US" lang="zh-CN"/>
          </a:p>
        </p:txBody>
      </p:sp>
      <p:sp>
        <p:nvSpPr>
          <p:cNvPr id="10497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数字化教育：利用现代技术手段提高教学质量和效率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个性化教育：关注学生个性发展，提供定制化教育服务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终身学习：培养学生自主学习和终身学习的意识和能力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跨界融合：加强学校与家庭、社区、企业等各方面的合作与交流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7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如何应对初中教育的新趋势和前景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提高教师素质和能力</a:t>
            </a:r>
            <a:endParaRPr altLang="en-US" lang="zh-CN"/>
          </a:p>
        </p:txBody>
      </p:sp>
      <p:sp>
        <p:nvSpPr>
          <p:cNvPr id="10498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跨学科教学：鼓励教师开展跨学科教学，培养学生的综合素质和跨学科思维能力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培训和进修：为教师提供持续的专业发展和技能提升的机会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创新教学方法：鼓励教师采用启发式、探究式等多元化的教学方法，培养学生的创新思维和实践能力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信息技术应用：加强教师信息技术应用能力的培训，提高教师在数字化时代的适应能力和教学效率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加强教育信息化建设和应用</a:t>
            </a:r>
            <a:endParaRPr altLang="en-US" lang="zh-CN"/>
          </a:p>
        </p:txBody>
      </p:sp>
      <p:sp>
        <p:nvSpPr>
          <p:cNvPr id="10499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建设数字化教育基础设施，提高教育信息化水平。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推广在线教育，利用信息技术手段提高教学质量。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开发智能化教育资源，满足学生个性化学习需求。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加强教师培训，提高教师信息化教学能力。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推进个性化教育和素质教育</a:t>
            </a:r>
            <a:endParaRPr altLang="en-US" lang="zh-CN"/>
          </a:p>
        </p:txBody>
      </p:sp>
      <p:sp>
        <p:nvSpPr>
          <p:cNvPr id="10499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提倡因材施教，关注学生个性发展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增加实践课程，培养学生的动手能力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强化德育教育，提高学生的道德素养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推进课程改革，注重学生的综合素质发展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促进教育公平和普及化</a:t>
            </a:r>
            <a:endParaRPr altLang="en-US" lang="zh-CN"/>
          </a:p>
        </p:txBody>
      </p:sp>
      <p:sp>
        <p:nvSpPr>
          <p:cNvPr id="10500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增加教育投入，确保所有初中学校具备基本的教育设施和资源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优化教育资源配置，缩小城乡、区域和校际之间的教育差距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推进义务教育均衡发展，提高初中教育的整体水平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鼓励社会力量参与初中教育，扩大优质教育资源供给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1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案例分析与实践经验分享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国内外初中教育的成功案例</a:t>
            </a:r>
            <a:endParaRPr altLang="en-US" lang="zh-CN"/>
          </a:p>
        </p:txBody>
      </p:sp>
      <p:sp>
        <p:nvSpPr>
          <p:cNvPr id="10501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国内案例：北京师范大学附属中学的“全人教育”模式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国内案例：上海市实验学校的“创新教育”探索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国际案例：新加坡南洋理工大学的“职业教育”体系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国际案例：芬兰赫尔辛基的“公平教育”实践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优秀初中学校的实践经验分享</a:t>
            </a:r>
            <a:endParaRPr altLang="en-US" lang="zh-CN"/>
          </a:p>
        </p:txBody>
      </p:sp>
      <p:sp>
        <p:nvSpPr>
          <p:cNvPr id="10502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强化师资力量：注重教师专业发展，提高教师教育教学水平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创新教育理念：注重培养学生的创新思维和自主学习能力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多元化课程设置：提供丰富的课程选择，满足学生个性化需求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家校合作：加强与家长的沟通与合作，共同促进学生的成长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教育专家对初中教育发展的建议和启示</a:t>
            </a:r>
            <a:endParaRPr altLang="en-US" lang="zh-CN"/>
          </a:p>
        </p:txBody>
      </p:sp>
      <p:sp>
        <p:nvSpPr>
          <p:cNvPr id="10503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加强实践教学，提高学生的动手能力和创新能力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提倡个性化教育，关注学生的兴趣和特长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注重培养学生的综合素质，促进全面发展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推进教育信息化，利用信息技术优化教学方式和教学资源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1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1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4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9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2023-12-31T16:26:58Z</dcterms:created>
  <dcterms:modified xsi:type="dcterms:W3CDTF">2023-12-31T16:26:58Z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cde1ba224d964fcb853aac026cbf19fd_21</vt:lpwstr>
  </property>
</Properties>
</file>