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098" r:id="rId1"/>
    <p:sldMasterId id="2147498135" r:id="rId2"/>
  </p:sldMasterIdLst>
  <p:notesMasterIdLst>
    <p:notesMasterId r:id="rId3"/>
  </p:notesMasterIdLst>
  <p:sldIdLst>
    <p:sldId id="6585" r:id="rId4"/>
    <p:sldId id="6588" r:id="rId5"/>
    <p:sldId id="6591" r:id="rId6"/>
    <p:sldId id="6594" r:id="rId7"/>
    <p:sldId id="6597" r:id="rId8"/>
    <p:sldId id="6600" r:id="rId9"/>
    <p:sldId id="6603" r:id="rId10"/>
    <p:sldId id="6606" r:id="rId11"/>
    <p:sldId id="6609" r:id="rId12"/>
    <p:sldId id="6612" r:id="rId13"/>
    <p:sldId id="6615" r:id="rId14"/>
    <p:sldId id="6618" r:id="rId15"/>
    <p:sldId id="6621" r:id="rId16"/>
    <p:sldId id="6624" r:id="rId17"/>
    <p:sldId id="6627" r:id="rId18"/>
    <p:sldId id="6630" r:id="rId19"/>
    <p:sldId id="6633" r:id="rId20"/>
    <p:sldId id="6636" r:id="rId21"/>
    <p:sldId id="6639" r:id="rId22"/>
    <p:sldId id="6642" r:id="rId23"/>
    <p:sldId id="6645" r:id="rId24"/>
    <p:sldId id="6648" r:id="rId25"/>
    <p:sldId id="665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099" r:id="rId1"/>
    <p:sldLayoutId id="2147498100" r:id="rId2"/>
    <p:sldLayoutId id="2147498101" r:id="rId3"/>
    <p:sldLayoutId id="2147498102" r:id="rId4"/>
    <p:sldLayoutId id="2147498103" r:id="rId5"/>
    <p:sldLayoutId id="2147498104" r:id="rId6"/>
    <p:sldLayoutId id="2147498105" r:id="rId7"/>
    <p:sldLayoutId id="2147498106" r:id="rId8"/>
    <p:sldLayoutId id="2147498107" r:id="rId9"/>
    <p:sldLayoutId id="2147498108" r:id="rId10"/>
    <p:sldLayoutId id="214749810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36" r:id="rId1"/>
    <p:sldLayoutId id="2147498137" r:id="rId2"/>
    <p:sldLayoutId id="2147498138" r:id="rId3"/>
    <p:sldLayoutId id="2147498139" r:id="rId4"/>
    <p:sldLayoutId id="2147498140" r:id="rId5"/>
    <p:sldLayoutId id="2147498141" r:id="rId6"/>
    <p:sldLayoutId id="2147498142" r:id="rId7"/>
    <p:sldLayoutId id="2147498143" r:id="rId8"/>
    <p:sldLayoutId id="2147498144" r:id="rId9"/>
    <p:sldLayoutId id="2147498145" r:id="rId10"/>
    <p:sldLayoutId id="21474981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tags" Target="../tags/tag179.xml"/><Relationship Id="rId22" Type="http://schemas.openxmlformats.org/officeDocument/2006/relationships/tags" Target="../tags/tag180.xml"/><Relationship Id="rId23" Type="http://schemas.openxmlformats.org/officeDocument/2006/relationships/tags" Target="../tags/tag181.xml"/><Relationship Id="rId24" Type="http://schemas.openxmlformats.org/officeDocument/2006/relationships/tags" Target="../tags/tag182.xml"/><Relationship Id="rId25" Type="http://schemas.openxmlformats.org/officeDocument/2006/relationships/tags" Target="../tags/tag183.xml"/><Relationship Id="rId26" Type="http://schemas.openxmlformats.org/officeDocument/2006/relationships/tags" Target="../tags/tag184.xml"/><Relationship Id="rId27" Type="http://schemas.openxmlformats.org/officeDocument/2006/relationships/tags" Target="../tags/tag185.xml"/><Relationship Id="rId28" Type="http://schemas.openxmlformats.org/officeDocument/2006/relationships/tags" Target="../tags/tag186.xml"/><Relationship Id="rId29" Type="http://schemas.openxmlformats.org/officeDocument/2006/relationships/tags" Target="../tags/tag187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学校双减政策的重要路径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减轻学生作业负担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提升课堂教学质量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加强课后服务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营造良好教育生态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减轻学生作业负担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减少作业数量</a:t>
            </a:r>
            <a:endParaRPr altLang="en-US" lang="zh-CN"/>
          </a:p>
        </p:txBody>
      </p:sp>
      <p:sp>
        <p:nvSpPr>
          <p:cNvPr id="104889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创新作业形式，激发学生兴趣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0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科学布置作业，促进学生全面发展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优化作业设计，提高作业质量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减少作业数量，减轻学生负担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提高作业质量</a:t>
            </a:r>
            <a:endParaRPr altLang="en-US" lang="zh-CN"/>
          </a:p>
        </p:txBody>
      </p:sp>
      <p:sp>
        <p:nvSpPr>
          <p:cNvPr id="10489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精选作业内容，避免重复和低水平重复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合理安排作业量，控制作业时间，避免给学生造成过重负担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提高作业的针对性和有效性，根据学生实际情况和学科特点进行个性化布置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注重作业的多样性和趣味性，激发学生的学习兴趣和积极性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创新作业形式</a:t>
            </a:r>
            <a:endParaRPr altLang="en-US" lang="zh-CN"/>
          </a:p>
        </p:txBody>
      </p:sp>
      <p:sp>
        <p:nvSpPr>
          <p:cNvPr id="10490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引入项目式作业，提高学生实践能力和创新思维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推行分层作业，满足不同层次学生的需求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增加跨学科作业，促进学生综合素质发展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利用信息技术手段，开发线上作业平台，提高作业的趣味性和互动性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强化作业批改与反馈</a:t>
            </a:r>
            <a:endParaRPr altLang="en-US" lang="zh-CN"/>
          </a:p>
        </p:txBody>
      </p:sp>
      <p:sp>
        <p:nvSpPr>
          <p:cNvPr id="10490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针对性指导：根据学生作业情况，提供个性化的指导和建议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促进反思：引导学生对作业进行反思，总结经验教训，提高学习效果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作业批改：教师需及时批改学生作业，指出错误与不足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反馈机制：建立有效的反馈机制，将批改结果及时反馈给学生和家长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提升课堂教学质量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优化课程设置</a:t>
            </a:r>
            <a:endParaRPr altLang="en-US" lang="zh-CN"/>
          </a:p>
        </p:txBody>
      </p:sp>
      <p:sp>
        <p:nvSpPr>
          <p:cNvPr id="10491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整合学科知识，注重跨学科融合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定期评估课程效果，持续改进优化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引入优质教育资源，提升教学质量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针对学生特点，个性化定制课程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加强教学管理</a:t>
            </a:r>
            <a:endParaRPr altLang="en-US" lang="zh-CN"/>
          </a:p>
        </p:txBody>
      </p:sp>
      <p:sp>
        <p:nvSpPr>
          <p:cNvPr id="10492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定期开展教学质量评估，及时反馈教学问题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建立完善的教学档案管理制度，规范教学管理流程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制定教学计划，明确教学目标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强化教学过程监管，确保教学质量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推进教学改革</a:t>
            </a:r>
            <a:endParaRPr altLang="en-US" lang="zh-CN"/>
          </a:p>
        </p:txBody>
      </p:sp>
      <p:sp>
        <p:nvSpPr>
          <p:cNvPr id="10493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转变教学方式：注重启发式教学，引导学生主动参与课堂讨论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优化课程设置：根据学生实际情况和学科特点，合理安排课程内容和进度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提高教师素质：加强教师培训和交流，提升教师的教学水平和专业素养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完善评价体系：建立多元评价机制，注重学生的综合素质和能力评价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提高教师素质</a:t>
            </a:r>
            <a:endParaRPr altLang="en-US" lang="zh-CN"/>
          </a:p>
        </p:txBody>
      </p:sp>
      <p:sp>
        <p:nvSpPr>
          <p:cNvPr id="10494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鼓励教师参与教育科研，提升教师的学术水平和创新能力。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加强对教师的职业道德教育，提高教师的师德师风水平。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加强教师培训，提高教师的教学水平和专业素养。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建立完善的教师评价体系，激励教师不断改进教学方法和手段。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6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加强课后服务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丰富服务内容</a:t>
            </a:r>
            <a:endParaRPr altLang="en-US" lang="zh-CN"/>
          </a:p>
        </p:txBody>
      </p:sp>
      <p:sp>
        <p:nvSpPr>
          <p:cNvPr id="10495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提供多样化的课程，满足学生兴趣和需求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引入社会资源，增强课后服务的专业性和实效性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开展体育、艺术、科技等领域的社团活动，促进学生全面发展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建立课后服务评价体系，及时反馈服务质量和效果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提高服务质量</a:t>
            </a:r>
            <a:endParaRPr altLang="en-US" lang="zh-CN"/>
          </a:p>
        </p:txBody>
      </p:sp>
      <p:sp>
        <p:nvSpPr>
          <p:cNvPr id="10495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丰富服务内容：提供多样化的课程和活动，满足学生个性化需求。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提升教师素质：加强教师培训和管理，提高教师教育教学水平。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完善服务设施：改善学校教学设施和场地条件，确保服务的安全和有效性。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强化服务监督：建立健全课后服务评价体系和监督机制，及时解决服务中存在的问题。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满足学生个性化需求</a:t>
            </a:r>
            <a:endParaRPr altLang="en-US" lang="zh-CN"/>
          </a:p>
        </p:txBody>
      </p:sp>
      <p:sp>
        <p:nvSpPr>
          <p:cNvPr id="10496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针对不同学生的需求，制定个性化的学习计划和辅导方案。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课后服务提供多样化的课程和活动，满足学生的兴趣和特长。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引进专业教师和志愿者，提供高质量的课后服务指导和支持。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定期评估和调整服务内容，确保满足学生的发展需求和变化。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完善服务保障机制</a:t>
            </a:r>
            <a:endParaRPr altLang="en-US" lang="zh-CN"/>
          </a:p>
        </p:txBody>
      </p:sp>
      <p:sp>
        <p:nvSpPr>
          <p:cNvPr id="10496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建立课后服务管理机制，明确服务标准和要求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加强师资队伍建设，提高教师参与度和专业水平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完善课程设置和内容安排，满足学生多样化需求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建立课后服务评价体系，及时反馈改进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营造良好教育生态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加强家校沟通</a:t>
            </a:r>
            <a:endParaRPr altLang="en-US" lang="zh-CN"/>
          </a:p>
        </p:txBody>
      </p:sp>
      <p:sp>
        <p:nvSpPr>
          <p:cNvPr id="10497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建立有效的沟通渠道，让家长及时了解学校的教育理念和政策。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鼓励家长积极参与学校的教育活动，增强家校之间的互动和合作。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加强与家长的沟通和交流，及时反馈学生的学习情况，共同促进学生的成长。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定期组织家长会，让家长参与到学校的教育管理中来。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规范校外培训行为</a:t>
            </a:r>
            <a:endParaRPr altLang="en-US" lang="zh-CN"/>
          </a:p>
        </p:txBody>
      </p:sp>
      <p:sp>
        <p:nvSpPr>
          <p:cNvPr id="10498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制定相关政策法规，明确校外培训机构的定位和监管要求。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严格审批和监管流程，确保校外培训机构具备相应的资质和条件。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加强校外培训机构的日常监管，定期开展专项整治行动，严肃查处违规行为。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引导家长和学生理性看待校外培训，不盲目跟风，尊重孩子的个性发展需求。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推进教育评价改革</a:t>
            </a:r>
            <a:endParaRPr altLang="en-US" lang="zh-CN"/>
          </a:p>
        </p:txBody>
      </p:sp>
      <p:sp>
        <p:nvSpPr>
          <p:cNvPr id="10499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改革措施：推行综合素质评价，完善考试制度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改革效果：提高学生综合素质，促进教育公平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改革目标：建立科学的评价体系，促进学生全面发展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改革内容：注重过程评价，强化评价的诊断和激励功能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强化政府监管职责</a:t>
            </a:r>
            <a:endParaRPr altLang="en-US" lang="zh-CN"/>
          </a:p>
        </p:txBody>
      </p:sp>
      <p:sp>
        <p:nvSpPr>
          <p:cNvPr id="1050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制定相关政策法规，规范教育培训市场。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对违规机构进行严厉处罚，并追究相关责任人法律责任。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建立教育培训机构信用评价体系，促进行业自律和健康发展。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加强教育培训机构审批和监管，确保其合法合规运营。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8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4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2024-01-05T03:29:27Z</dcterms:created>
  <dcterms:modified xsi:type="dcterms:W3CDTF">2024-01-05T03:29:27Z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addf08d54d3d4a21a4548811bca9cc30_21</vt:lpwstr>
  </property>
</Properties>
</file>