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278" r:id="rId1"/>
    <p:sldMasterId id="2147487315" r:id="rId2"/>
  </p:sldMasterIdLst>
  <p:notesMasterIdLst>
    <p:notesMasterId r:id="rId3"/>
  </p:notesMasterIdLst>
  <p:sldIdLst>
    <p:sldId id="2017" r:id="rId4"/>
    <p:sldId id="2020" r:id="rId5"/>
    <p:sldId id="2023" r:id="rId6"/>
    <p:sldId id="2026" r:id="rId7"/>
    <p:sldId id="2032" r:id="rId9"/>
    <p:sldId id="2035" r:id="rId10"/>
    <p:sldId id="2038" r:id="rId11"/>
    <p:sldId id="2041" r:id="rId12"/>
    <p:sldId id="2047" r:id="rId14"/>
    <p:sldId id="2050" r:id="rId15"/>
    <p:sldId id="2053" r:id="rId16"/>
    <p:sldId id="2056" r:id="rId17"/>
    <p:sldId id="2062" r:id="rId19"/>
    <p:sldId id="2065" r:id="rId20"/>
    <p:sldId id="2068" r:id="rId21"/>
    <p:sldId id="2071" r:id="rId22"/>
    <p:sldId id="2074" r:id="rId23"/>
    <p:sldId id="2080" r:id="rId25"/>
    <p:sldId id="2083" r:id="rId26"/>
    <p:sldId id="2086" r:id="rId27"/>
    <p:sldId id="2089" r:id="rId28"/>
    <p:sldId id="2092" r:id="rId29"/>
    <p:sldId id="2098" r:id="rId31"/>
    <p:sldId id="2101" r:id="rId32"/>
    <p:sldId id="2104" r:id="rId33"/>
    <p:sldId id="2107" r:id="rId34"/>
    <p:sldId id="2110" r:id="rId35"/>
    <p:sldId id="2116" r:id="rId37"/>
    <p:sldId id="2119" r:id="rId38"/>
    <p:sldId id="2122" r:id="rId39"/>
    <p:sldId id="2126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79" r:id="rId1"/>
    <p:sldLayoutId id="2147487280" r:id="rId2"/>
    <p:sldLayoutId id="2147487281" r:id="rId3"/>
    <p:sldLayoutId id="2147487282" r:id="rId4"/>
    <p:sldLayoutId id="2147487283" r:id="rId5"/>
    <p:sldLayoutId id="2147487284" r:id="rId6"/>
    <p:sldLayoutId id="2147487285" r:id="rId7"/>
    <p:sldLayoutId id="2147487286" r:id="rId8"/>
    <p:sldLayoutId id="2147487287" r:id="rId9"/>
    <p:sldLayoutId id="2147487288" r:id="rId10"/>
    <p:sldLayoutId id="214748728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16" r:id="rId1"/>
    <p:sldLayoutId id="2147487317" r:id="rId2"/>
    <p:sldLayoutId id="2147487318" r:id="rId3"/>
    <p:sldLayoutId id="2147487319" r:id="rId4"/>
    <p:sldLayoutId id="2147487320" r:id="rId5"/>
    <p:sldLayoutId id="2147487321" r:id="rId6"/>
    <p:sldLayoutId id="2147487322" r:id="rId7"/>
    <p:sldLayoutId id="2147487323" r:id="rId8"/>
    <p:sldLayoutId id="2147487324" r:id="rId9"/>
    <p:sldLayoutId id="2147487325" r:id="rId10"/>
    <p:sldLayoutId id="214748732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tags" Target="../tags/tag145.xml"/><Relationship Id="rId22" Type="http://schemas.openxmlformats.org/officeDocument/2006/relationships/tags" Target="../tags/tag146.xml"/><Relationship Id="rId23" Type="http://schemas.openxmlformats.org/officeDocument/2006/relationships/tags" Target="../tags/tag147.xml"/><Relationship Id="rId24" Type="http://schemas.openxmlformats.org/officeDocument/2006/relationships/tags" Target="../tags/tag148.xml"/><Relationship Id="rId25" Type="http://schemas.openxmlformats.org/officeDocument/2006/relationships/tags" Target="../tags/tag149.xml"/><Relationship Id="rId26" Type="http://schemas.openxmlformats.org/officeDocument/2006/relationships/tags" Target="../tags/tag150.xml"/><Relationship Id="rId27" Type="http://schemas.openxmlformats.org/officeDocument/2006/relationships/tags" Target="../tags/tag151.xml"/><Relationship Id="rId28" Type="http://schemas.openxmlformats.org/officeDocument/2006/relationships/tags" Target="../tags/tag152.xml"/><Relationship Id="rId29" Type="http://schemas.openxmlformats.org/officeDocument/2006/relationships/tags" Target="../tags/tag153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tags" Target="../tags/tag184.xml"/><Relationship Id="rId20" Type="http://schemas.openxmlformats.org/officeDocument/2006/relationships/tags" Target="../tags/tag185.xml"/><Relationship Id="rId21" Type="http://schemas.openxmlformats.org/officeDocument/2006/relationships/tags" Target="../tags/tag186.xml"/><Relationship Id="rId22" Type="http://schemas.openxmlformats.org/officeDocument/2006/relationships/tags" Target="../tags/tag187.xml"/><Relationship Id="rId23" Type="http://schemas.openxmlformats.org/officeDocument/2006/relationships/tags" Target="../tags/tag188.xml"/><Relationship Id="rId24" Type="http://schemas.openxmlformats.org/officeDocument/2006/relationships/tags" Target="../tags/tag189.xml"/><Relationship Id="rId25" Type="http://schemas.openxmlformats.org/officeDocument/2006/relationships/tags" Target="../tags/tag190.xml"/><Relationship Id="rId26" Type="http://schemas.openxmlformats.org/officeDocument/2006/relationships/tags" Target="../tags/tag191.xml"/><Relationship Id="rId27" Type="http://schemas.openxmlformats.org/officeDocument/2006/relationships/tags" Target="../tags/tag192.xml"/><Relationship Id="rId28" Type="http://schemas.openxmlformats.org/officeDocument/2006/relationships/tags" Target="../tags/tag193.xml"/><Relationship Id="rId29" Type="http://schemas.openxmlformats.org/officeDocument/2006/relationships/tags" Target="../tags/tag194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tags" Target="../tags/tag249.xml"/><Relationship Id="rId18" Type="http://schemas.openxmlformats.org/officeDocument/2006/relationships/tags" Target="../tags/tag250.xml"/><Relationship Id="rId19" Type="http://schemas.openxmlformats.org/officeDocument/2006/relationships/tags" Target="../tags/tag251.xml"/><Relationship Id="rId20" Type="http://schemas.openxmlformats.org/officeDocument/2006/relationships/tags" Target="../tags/tag252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tags" Target="../tags/tag269.xml"/><Relationship Id="rId18" Type="http://schemas.openxmlformats.org/officeDocument/2006/relationships/tags" Target="../tags/tag270.xml"/><Relationship Id="rId19" Type="http://schemas.openxmlformats.org/officeDocument/2006/relationships/tags" Target="../tags/tag271.xml"/><Relationship Id="rId20" Type="http://schemas.openxmlformats.org/officeDocument/2006/relationships/tags" Target="../tags/tag272.xml"/><Relationship Id="rId21" Type="http://schemas.openxmlformats.org/officeDocument/2006/relationships/tags" Target="../tags/tag273.xml"/><Relationship Id="rId22" Type="http://schemas.openxmlformats.org/officeDocument/2006/relationships/tags" Target="../tags/tag274.xml"/><Relationship Id="rId23" Type="http://schemas.openxmlformats.org/officeDocument/2006/relationships/tags" Target="../tags/tag275.xml"/><Relationship Id="rId24" Type="http://schemas.openxmlformats.org/officeDocument/2006/relationships/tags" Target="../tags/tag276.xml"/><Relationship Id="rId25" Type="http://schemas.openxmlformats.org/officeDocument/2006/relationships/tags" Target="../tags/tag277.xml"/><Relationship Id="rId26" Type="http://schemas.openxmlformats.org/officeDocument/2006/relationships/tags" Target="../tags/tag278.xml"/><Relationship Id="rId27" Type="http://schemas.openxmlformats.org/officeDocument/2006/relationships/tags" Target="../tags/tag279.xml"/><Relationship Id="rId28" Type="http://schemas.openxmlformats.org/officeDocument/2006/relationships/tags" Target="../tags/tag280.xml"/><Relationship Id="rId29" Type="http://schemas.openxmlformats.org/officeDocument/2006/relationships/tags" Target="../tags/tag281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tags" Target="../tags/tag317.xml"/><Relationship Id="rId18" Type="http://schemas.openxmlformats.org/officeDocument/2006/relationships/tags" Target="../tags/tag318.xml"/><Relationship Id="rId19" Type="http://schemas.openxmlformats.org/officeDocument/2006/relationships/tags" Target="../tags/tag319.xml"/><Relationship Id="rId20" Type="http://schemas.openxmlformats.org/officeDocument/2006/relationships/tags" Target="../tags/tag320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tags" Target="../tags/tag380.xml"/><Relationship Id="rId14" Type="http://schemas.openxmlformats.org/officeDocument/2006/relationships/tags" Target="../tags/tag381.xml"/><Relationship Id="rId1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tags" Target="../tags/tag413.xml"/><Relationship Id="rId10" Type="http://schemas.openxmlformats.org/officeDocument/2006/relationships/tags" Target="../tags/tag414.xml"/><Relationship Id="rId11" Type="http://schemas.openxmlformats.org/officeDocument/2006/relationships/tags" Target="../tags/tag415.xml"/><Relationship Id="rId12" Type="http://schemas.openxmlformats.org/officeDocument/2006/relationships/tags" Target="../tags/tag416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tags" Target="../tags/tag420.xml"/><Relationship Id="rId5" Type="http://schemas.openxmlformats.org/officeDocument/2006/relationships/tags" Target="../tags/tag421.xml"/><Relationship Id="rId6" Type="http://schemas.openxmlformats.org/officeDocument/2006/relationships/tags" Target="../tags/tag422.xml"/><Relationship Id="rId7" Type="http://schemas.openxmlformats.org/officeDocument/2006/relationships/tags" Target="../tags/tag423.xml"/><Relationship Id="rId8" Type="http://schemas.openxmlformats.org/officeDocument/2006/relationships/tags" Target="../tags/tag424.xml"/><Relationship Id="rId9" Type="http://schemas.openxmlformats.org/officeDocument/2006/relationships/tags" Target="../tags/tag425.xml"/><Relationship Id="rId10" Type="http://schemas.openxmlformats.org/officeDocument/2006/relationships/tags" Target="../tags/tag426.xml"/><Relationship Id="rId11" Type="http://schemas.openxmlformats.org/officeDocument/2006/relationships/tags" Target="../tags/tag427.xml"/><Relationship Id="rId12" Type="http://schemas.openxmlformats.org/officeDocument/2006/relationships/tags" Target="../tags/tag428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tags" Target="../tags/tag432.xml"/><Relationship Id="rId5" Type="http://schemas.openxmlformats.org/officeDocument/2006/relationships/tags" Target="../tags/tag433.xml"/><Relationship Id="rId6" Type="http://schemas.openxmlformats.org/officeDocument/2006/relationships/tags" Target="../tags/tag434.xml"/><Relationship Id="rId7" Type="http://schemas.openxmlformats.org/officeDocument/2006/relationships/tags" Target="../tags/tag435.xml"/><Relationship Id="rId8" Type="http://schemas.openxmlformats.org/officeDocument/2006/relationships/tags" Target="../tags/tag436.xml"/><Relationship Id="rId9" Type="http://schemas.openxmlformats.org/officeDocument/2006/relationships/tags" Target="../tags/tag437.xml"/><Relationship Id="rId10" Type="http://schemas.openxmlformats.org/officeDocument/2006/relationships/tags" Target="../tags/tag438.xml"/><Relationship Id="rId11" Type="http://schemas.openxmlformats.org/officeDocument/2006/relationships/tags" Target="../tags/tag439.xml"/><Relationship Id="rId12" Type="http://schemas.openxmlformats.org/officeDocument/2006/relationships/tags" Target="../tags/tag440.xml"/><Relationship Id="rId13" Type="http://schemas.openxmlformats.org/officeDocument/2006/relationships/tags" Target="../tags/tag441.xml"/><Relationship Id="rId14" Type="http://schemas.openxmlformats.org/officeDocument/2006/relationships/tags" Target="../tags/tag442.xml"/><Relationship Id="rId15" Type="http://schemas.openxmlformats.org/officeDocument/2006/relationships/tags" Target="../tags/tag443.xml"/><Relationship Id="rId16" Type="http://schemas.openxmlformats.org/officeDocument/2006/relationships/tags" Target="../tags/tag444.xml"/><Relationship Id="rId17" Type="http://schemas.openxmlformats.org/officeDocument/2006/relationships/tags" Target="../tags/tag445.xml"/><Relationship Id="rId18" Type="http://schemas.openxmlformats.org/officeDocument/2006/relationships/tags" Target="../tags/tag446.xml"/><Relationship Id="rId19" Type="http://schemas.openxmlformats.org/officeDocument/2006/relationships/tags" Target="../tags/tag447.xml"/><Relationship Id="rId20" Type="http://schemas.openxmlformats.org/officeDocument/2006/relationships/tags" Target="../tags/tag448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49.xml"/><Relationship Id="rId2" Type="http://schemas.openxmlformats.org/officeDocument/2006/relationships/tags" Target="../tags/tag450.xml"/><Relationship Id="rId3" Type="http://schemas.openxmlformats.org/officeDocument/2006/relationships/tags" Target="../tags/tag451.xml"/><Relationship Id="rId4" Type="http://schemas.openxmlformats.org/officeDocument/2006/relationships/tags" Target="../tags/tag452.xml"/><Relationship Id="rId5" Type="http://schemas.openxmlformats.org/officeDocument/2006/relationships/tags" Target="../tags/tag453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优化企业风险管理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企业风险管理的重要性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企业风险管理的现状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优化企业风险管理的策略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实施优化企业风险管理的具体措施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优化企业风险管理的效果评估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企业风险管理的重要性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确保企业稳定发展</a:t>
            </a:r>
            <a:endParaRPr altLang="en-US" lang="zh-CN"/>
          </a:p>
        </p:txBody>
      </p:sp>
      <p:sp>
        <p:nvSpPr>
          <p:cNvPr id="104902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降低经营风险，避免损失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实现可持续发展，长期盈利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保障员工权益，维护企业形象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增强企业竞争力，提高市场份额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910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风险管理有助于降低经营风险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0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风险管理有助于提高企业稳健性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1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风险管理有助于增强企业信誉和形象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1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风险管理有助于提高企业绩效和盈利能力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降低经营风险</a:t>
            </a:r>
            <a:endParaRPr altLang="en-US" lang="zh-CN"/>
          </a:p>
        </p:txBody>
      </p:sp>
      <p:sp>
        <p:nvSpPr>
          <p:cNvPr id="104915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8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识别和评估风险：对潜在的风险进行识别和评估，确保企业能够及时应对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监控和报告风险：定期对风险进行监控和报告，及时发现并解决潜在问题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实施风险管理措施：采取有效的措施来降低风险，确保企业稳定运营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制定风险管理策略：根据风险评估结果，制定相应的风险管理策略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企业风险管理的现状</a:t>
            </a:r>
            <a:endParaRPr altLang="en-US" dirty="0" lang="zh-CN"/>
          </a:p>
        </p:txBody>
      </p:sp>
      <p:sp>
        <p:nvSpPr>
          <p:cNvPr id="10492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风险管理意识不足</a:t>
            </a:r>
            <a:endParaRPr altLang="en-US" lang="zh-CN"/>
          </a:p>
        </p:txBody>
      </p:sp>
      <p:sp>
        <p:nvSpPr>
          <p:cNvPr id="10493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缺乏对风险管理的重视和认识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缺乏完善的风险管理制度和流程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缺乏专业的风险管理人员和团队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缺乏对风险管理的投入和资源支持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风险管理机制不完善</a:t>
            </a:r>
            <a:endParaRPr altLang="en-US" lang="zh-CN"/>
          </a:p>
        </p:txBody>
      </p:sp>
      <p:sp>
        <p:nvSpPr>
          <p:cNvPr id="1049354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风险管理意识不强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360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风险管理制度不健全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366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风险管理手段单一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372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风险管理人才缺乏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风险管理手段落后</a:t>
            </a:r>
            <a:endParaRPr altLang="en-US" lang="zh-CN"/>
          </a:p>
        </p:txBody>
      </p:sp>
      <p:sp>
        <p:nvSpPr>
          <p:cNvPr id="10494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风险管理人才匮乏，专业素质不高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风险管理意识不强，缺乏足够的重视和投入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缺乏先进的风险管理技术和工具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风险管理流程不够科学和规范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优化企业风险管理的策略</a:t>
            </a:r>
            <a:endParaRPr altLang="en-US" dirty="0" lang="zh-CN"/>
          </a:p>
        </p:txBody>
      </p:sp>
      <p:sp>
        <p:nvSpPr>
          <p:cNvPr id="10494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建立完善的风险管理机制</a:t>
            </a:r>
            <a:endParaRPr altLang="en-US" lang="zh-CN"/>
          </a:p>
        </p:txBody>
      </p:sp>
      <p:sp>
        <p:nvSpPr>
          <p:cNvPr id="104954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明确风险管理目标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制定风险管理策略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建立风险管理组织体系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完善风险管理制度和流程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提高风险管理意识</a:t>
            </a:r>
            <a:endParaRPr altLang="en-US" lang="zh-CN"/>
          </a:p>
        </p:txBody>
      </p:sp>
      <p:sp>
        <p:nvSpPr>
          <p:cNvPr id="10495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培养全员风险管理意识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加强风险识别和评估能力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定期进行风险培训和演练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建立风险管理文化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引入先进的风险管理手段</a:t>
            </a:r>
            <a:endParaRPr altLang="en-US" lang="zh-CN"/>
          </a:p>
        </p:txBody>
      </p:sp>
      <p:sp>
        <p:nvSpPr>
          <p:cNvPr id="104966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引入风险管理软件：提高风险识别、评估和监控的效率和准确性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培训员工：提高员工的风险意识和应对能力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引入第三方风险管理服务：借助专业机构的力量，提高风险管理水平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建立风险数据库：实现风险信息的共享和快速查询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加强风险监控与预警</a:t>
            </a:r>
            <a:endParaRPr altLang="en-US" lang="zh-CN"/>
          </a:p>
        </p:txBody>
      </p:sp>
      <p:sp>
        <p:nvSpPr>
          <p:cNvPr id="10497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预警系统：建立风险预警系统，及时发现并处理潜在的风险事件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建立风险监控机制：设立专门的风险管理部门，负责监控企业面临的各种风险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定期风险评估：定期对企业面临的风险进行评估，识别潜在的风险因素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应急预案：制定针对不同风险的应急预案，确保在风险事件发生时能够迅速应对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实施优化企业风险管理的具体措施</a:t>
            </a:r>
            <a:endParaRPr altLang="en-US" dirty="0" lang="zh-CN"/>
          </a:p>
        </p:txBody>
      </p:sp>
      <p:sp>
        <p:nvSpPr>
          <p:cNvPr id="10498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制定详细的风险管理计划</a:t>
            </a:r>
            <a:endParaRPr altLang="en-US" lang="zh-CN"/>
          </a:p>
        </p:txBody>
      </p:sp>
      <p:sp>
        <p:nvSpPr>
          <p:cNvPr id="1049882" name="矩形: 圆角 1"/>
          <p:cNvSpPr/>
          <p:nvPr>
            <p:custDataLst>
              <p:tags r:id="rId1"/>
            </p:custDataLst>
          </p:nvPr>
        </p:nvSpPr>
        <p:spPr>
          <a:xfrm>
            <a:off x="838200" y="1571631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84" name="Freeform 7"/>
          <p:cNvSpPr/>
          <p:nvPr>
            <p:custDataLst>
              <p:tags r:id="rId2"/>
            </p:custDataLst>
          </p:nvPr>
        </p:nvSpPr>
        <p:spPr bwMode="auto">
          <a:xfrm flipV="1">
            <a:off x="958055" y="1704262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86" name="标题"/>
          <p:cNvSpPr txBox="1"/>
          <p:nvPr>
            <p:custDataLst>
              <p:tags r:id="rId3"/>
            </p:custDataLst>
          </p:nvPr>
        </p:nvSpPr>
        <p:spPr>
          <a:xfrm>
            <a:off x="958055" y="1664108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88" name="正文"/>
          <p:cNvSpPr txBox="1"/>
          <p:nvPr>
            <p:custDataLst>
              <p:tags r:id="rId4"/>
            </p:custDataLst>
          </p:nvPr>
        </p:nvSpPr>
        <p:spPr>
          <a:xfrm>
            <a:off x="2334866" y="1572848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明确风险管理目标：制定详细的风险管理计划，首先要明确风险管理目标，包括降低风险、减少损失、提高企业稳定性和可持续发展能力等。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890" name="矩形: 圆角 19"/>
          <p:cNvSpPr/>
          <p:nvPr>
            <p:custDataLst>
              <p:tags r:id="rId5"/>
            </p:custDataLst>
          </p:nvPr>
        </p:nvSpPr>
        <p:spPr>
          <a:xfrm>
            <a:off x="6159274" y="1571631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92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3045" y="1703046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94" name="标题"/>
          <p:cNvSpPr txBox="1"/>
          <p:nvPr>
            <p:custDataLst>
              <p:tags r:id="rId7"/>
            </p:custDataLst>
          </p:nvPr>
        </p:nvSpPr>
        <p:spPr>
          <a:xfrm>
            <a:off x="6273045" y="1662891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96" name="正文"/>
          <p:cNvSpPr txBox="1"/>
          <p:nvPr>
            <p:custDataLst>
              <p:tags r:id="rId8"/>
            </p:custDataLst>
          </p:nvPr>
        </p:nvSpPr>
        <p:spPr>
          <a:xfrm>
            <a:off x="7650464" y="1573456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识别和分析风险：通过收集企业内外部信息，识别和分析可能对企业造成不利影响的风险因素，包括市场风险、技术风险、财务风险等。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898" name="矩形: 圆角 28"/>
          <p:cNvSpPr/>
          <p:nvPr>
            <p:custDataLst>
              <p:tags r:id="rId9"/>
            </p:custDataLst>
          </p:nvPr>
        </p:nvSpPr>
        <p:spPr>
          <a:xfrm>
            <a:off x="838200" y="3101759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00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958055" y="3234390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02" name="标题"/>
          <p:cNvSpPr txBox="1"/>
          <p:nvPr>
            <p:custDataLst>
              <p:tags r:id="rId11"/>
            </p:custDataLst>
          </p:nvPr>
        </p:nvSpPr>
        <p:spPr>
          <a:xfrm>
            <a:off x="958055" y="3194236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04" name="正文"/>
          <p:cNvSpPr txBox="1"/>
          <p:nvPr>
            <p:custDataLst>
              <p:tags r:id="rId12"/>
            </p:custDataLst>
          </p:nvPr>
        </p:nvSpPr>
        <p:spPr>
          <a:xfrm>
            <a:off x="2334866" y="3102976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制定风险管理策略：根据风险识别和分析结果，制定相应的风险管理策略，包括风险规避、风险转移、风险控制等。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906" name="矩形: 圆角 24"/>
          <p:cNvSpPr/>
          <p:nvPr>
            <p:custDataLst>
              <p:tags r:id="rId13"/>
            </p:custDataLst>
          </p:nvPr>
        </p:nvSpPr>
        <p:spPr>
          <a:xfrm>
            <a:off x="6159274" y="3101759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08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3045" y="3233174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10" name="标题"/>
          <p:cNvSpPr txBox="1"/>
          <p:nvPr>
            <p:custDataLst>
              <p:tags r:id="rId15"/>
            </p:custDataLst>
          </p:nvPr>
        </p:nvSpPr>
        <p:spPr>
          <a:xfrm>
            <a:off x="6273045" y="3193628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12" name="正文"/>
          <p:cNvSpPr txBox="1"/>
          <p:nvPr>
            <p:custDataLst>
              <p:tags r:id="rId16"/>
            </p:custDataLst>
          </p:nvPr>
        </p:nvSpPr>
        <p:spPr>
          <a:xfrm>
            <a:off x="7650464" y="3104193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实施风险管理措施：根据风险管理策略，制定具体的风险管理措施，包括建立风险管理制度、加强风险监控、提高员工风险意识等。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914" name="矩形: 圆角 39"/>
          <p:cNvSpPr/>
          <p:nvPr>
            <p:custDataLst>
              <p:tags r:id="rId17"/>
            </p:custDataLst>
          </p:nvPr>
        </p:nvSpPr>
        <p:spPr>
          <a:xfrm>
            <a:off x="838200" y="4631887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16" name="Freeform 7"/>
          <p:cNvSpPr/>
          <p:nvPr>
            <p:custDataLst>
              <p:tags r:id="rId18"/>
            </p:custDataLst>
          </p:nvPr>
        </p:nvSpPr>
        <p:spPr bwMode="auto">
          <a:xfrm flipV="1">
            <a:off x="958055" y="4764519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18" name="标题"/>
          <p:cNvSpPr txBox="1"/>
          <p:nvPr>
            <p:custDataLst>
              <p:tags r:id="rId19"/>
            </p:custDataLst>
          </p:nvPr>
        </p:nvSpPr>
        <p:spPr>
          <a:xfrm>
            <a:off x="958055" y="4724364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20" name="正文"/>
          <p:cNvSpPr txBox="1"/>
          <p:nvPr>
            <p:custDataLst>
              <p:tags r:id="rId20"/>
            </p:custDataLst>
          </p:nvPr>
        </p:nvSpPr>
        <p:spPr>
          <a:xfrm>
            <a:off x="2334866" y="4633104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定期评估和调整：定期对风险管理计划进行评估和调整，确保其适应企业内外部环境的变化，提高风险管理效果。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建立风险数据库和风险指标体系</a:t>
            </a:r>
            <a:endParaRPr altLang="en-US" lang="zh-CN"/>
          </a:p>
        </p:txBody>
      </p:sp>
      <p:sp>
        <p:nvSpPr>
          <p:cNvPr id="1049956" name="矩形 3"/>
          <p:cNvSpPr/>
          <p:nvPr>
            <p:custDataLst>
              <p:tags r:id="rId1"/>
            </p:custDataLst>
          </p:nvPr>
        </p:nvSpPr>
        <p:spPr>
          <a:xfrm>
            <a:off x="2607862" y="5099969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任意多边形 5"/>
          <p:cNvSpPr/>
          <p:nvPr>
            <p:custDataLst>
              <p:tags r:id="rId2"/>
            </p:custDataLst>
          </p:nvPr>
        </p:nvSpPr>
        <p:spPr>
          <a:xfrm>
            <a:off x="2668418" y="5103876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960" name="正文"/>
          <p:cNvSpPr txBox="1"/>
          <p:nvPr>
            <p:custDataLst>
              <p:tags r:id="rId3"/>
            </p:custDataLst>
          </p:nvPr>
        </p:nvSpPr>
        <p:spPr>
          <a:xfrm>
            <a:off x="3117051" y="5549905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加强风险监控和预警：通过建立风险监控机制和预警系统，及时发现潜在风险，并采取相应的应对措施，确保企业稳健发展。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62" name="标题"/>
          <p:cNvSpPr txBox="1"/>
          <p:nvPr>
            <p:custDataLst>
              <p:tags r:id="rId4"/>
            </p:custDataLst>
          </p:nvPr>
        </p:nvSpPr>
        <p:spPr>
          <a:xfrm>
            <a:off x="3074727" y="5099318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964" name="矩形 8"/>
          <p:cNvSpPr/>
          <p:nvPr>
            <p:custDataLst>
              <p:tags r:id="rId5"/>
            </p:custDataLst>
          </p:nvPr>
        </p:nvSpPr>
        <p:spPr>
          <a:xfrm>
            <a:off x="2607862" y="3854997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任意多边形 5"/>
          <p:cNvSpPr/>
          <p:nvPr>
            <p:custDataLst>
              <p:tags r:id="rId6"/>
            </p:custDataLst>
          </p:nvPr>
        </p:nvSpPr>
        <p:spPr>
          <a:xfrm>
            <a:off x="2668418" y="3858903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968" name="正文"/>
          <p:cNvSpPr txBox="1"/>
          <p:nvPr>
            <p:custDataLst>
              <p:tags r:id="rId7"/>
            </p:custDataLst>
          </p:nvPr>
        </p:nvSpPr>
        <p:spPr>
          <a:xfrm>
            <a:off x="3117051" y="4304932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定期更新风险数据库和指标体系：随着企业内外部环境的变化，定期更新风险数据库和指标体系，确保其时效性和准确性。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70" name="标题"/>
          <p:cNvSpPr txBox="1"/>
          <p:nvPr>
            <p:custDataLst>
              <p:tags r:id="rId8"/>
            </p:custDataLst>
          </p:nvPr>
        </p:nvSpPr>
        <p:spPr>
          <a:xfrm>
            <a:off x="3074727" y="3854345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972" name="矩形 23"/>
          <p:cNvSpPr/>
          <p:nvPr>
            <p:custDataLst>
              <p:tags r:id="rId9"/>
            </p:custDataLst>
          </p:nvPr>
        </p:nvSpPr>
        <p:spPr>
          <a:xfrm>
            <a:off x="2607862" y="1365051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任意多边形 5"/>
          <p:cNvSpPr/>
          <p:nvPr>
            <p:custDataLst>
              <p:tags r:id="rId10"/>
            </p:custDataLst>
          </p:nvPr>
        </p:nvSpPr>
        <p:spPr>
          <a:xfrm>
            <a:off x="2668418" y="1368958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976" name="正文"/>
          <p:cNvSpPr txBox="1"/>
          <p:nvPr>
            <p:custDataLst>
              <p:tags r:id="rId11"/>
            </p:custDataLst>
          </p:nvPr>
        </p:nvSpPr>
        <p:spPr>
          <a:xfrm>
            <a:off x="3117051" y="1814986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建立风险数据库：收集、整理、分析企业内外部风险信息，形成风险数据库，为风险管理提供数据支持。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78" name="标题"/>
          <p:cNvSpPr txBox="1"/>
          <p:nvPr>
            <p:custDataLst>
              <p:tags r:id="rId12"/>
            </p:custDataLst>
          </p:nvPr>
        </p:nvSpPr>
        <p:spPr>
          <a:xfrm>
            <a:off x="3117051" y="1364400"/>
            <a:ext cx="2217770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980" name="矩形 27"/>
          <p:cNvSpPr/>
          <p:nvPr>
            <p:custDataLst>
              <p:tags r:id="rId13"/>
            </p:custDataLst>
          </p:nvPr>
        </p:nvSpPr>
        <p:spPr>
          <a:xfrm>
            <a:off x="2607862" y="2610024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任意多边形 5"/>
          <p:cNvSpPr/>
          <p:nvPr>
            <p:custDataLst>
              <p:tags r:id="rId14"/>
            </p:custDataLst>
          </p:nvPr>
        </p:nvSpPr>
        <p:spPr>
          <a:xfrm>
            <a:off x="2668418" y="2613931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984" name="正文"/>
          <p:cNvSpPr txBox="1"/>
          <p:nvPr>
            <p:custDataLst>
              <p:tags r:id="rId15"/>
            </p:custDataLst>
          </p:nvPr>
        </p:nvSpPr>
        <p:spPr>
          <a:xfrm>
            <a:off x="3117051" y="3059959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制定风险指标体系：根据企业实际情况，制定相应的风险指标体系，包括财务、市场、运营等各方面的风险指标，以便及时发现和评估潜在风险。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86" name="标题"/>
          <p:cNvSpPr txBox="1"/>
          <p:nvPr>
            <p:custDataLst>
              <p:tags r:id="rId16"/>
            </p:custDataLst>
          </p:nvPr>
        </p:nvSpPr>
        <p:spPr>
          <a:xfrm>
            <a:off x="3074727" y="2609373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定期进行风险评估和报告</a:t>
            </a:r>
            <a:endParaRPr altLang="en-US" lang="zh-CN"/>
          </a:p>
        </p:txBody>
      </p:sp>
      <p:sp>
        <p:nvSpPr>
          <p:cNvPr id="10500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定期评估企业面临的风险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识别潜在的风险因素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制定相应的风险应对策略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及时报告风险状况和进展情况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建立风险应对机制和预案</a:t>
            </a:r>
            <a:endParaRPr altLang="en-US" lang="zh-CN"/>
          </a:p>
        </p:txBody>
      </p:sp>
      <p:sp>
        <p:nvSpPr>
          <p:cNvPr id="10500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明确风险应对策略：针对不同类型和级别的风险，制定相应的应对策略，包括预防、减轻、转移和应对措施。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建立应急预案：针对可能发生的突发事件或紧急情况，制定详细的应急预案，包括应急组织、通讯联络、现场处置、医疗救护、安全防护等方面。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加强风险监控和预警：通过建立风险监控机制和预警系统，及时发现和识别潜在的风险，并采取相应的措施加以应对。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开展应急演练：定期开展应急演练，提高员工应对突发事件的能力和水平，确保在紧急情况下能够迅速、有效地应对。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优化企业风险管理的效果评估</a:t>
            </a:r>
            <a:endParaRPr altLang="en-US" dirty="0" lang="zh-CN"/>
          </a:p>
        </p:txBody>
      </p:sp>
      <p:sp>
        <p:nvSpPr>
          <p:cNvPr id="10501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降低企业风险损失</a:t>
            </a:r>
            <a:endParaRPr altLang="en-US" lang="zh-CN"/>
          </a:p>
        </p:txBody>
      </p:sp>
      <p:sp>
        <p:nvSpPr>
          <p:cNvPr id="105019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0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风险识别与评估：通过科学的方法识别和评估潜在的风险，减少风险发生的可能性。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风险应对策略：制定有效的风险应对策略，包括风险规避、降低、转移和承受等，以降低风险对企业的影响。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风险监控与报告：建立风险监控机制，定期对风险进行评估和报告，及时发现并处理新的风险。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2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风险管理培训：加强员工的风险管理意识培训，提高员工对风险的敏感度和应对能力。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提高企业稳定性和可持续发展能力</a:t>
            </a:r>
            <a:endParaRPr altLang="en-US" lang="zh-CN"/>
          </a:p>
        </p:txBody>
      </p:sp>
      <p:sp>
        <p:nvSpPr>
          <p:cNvPr id="105025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实现长期战略目标，增强企业可持续发展能力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6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提升员工风险意识，促进企业持续发展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优化资源配置，增强企业竞争力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7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降低经营风险，提高企业稳健性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增强企业市场竞争力</a:t>
            </a:r>
            <a:endParaRPr altLang="en-US" lang="zh-CN"/>
          </a:p>
        </p:txBody>
      </p:sp>
      <p:sp>
        <p:nvSpPr>
          <p:cNvPr id="10503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降低经营风险，提高企业稳健性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优化资源配置，提高生产效率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增强客户信任度，扩大市场份额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提升品牌形象，增加品牌价值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提升企业形象和信誉度</a:t>
            </a:r>
            <a:endParaRPr altLang="en-US" lang="zh-CN"/>
          </a:p>
        </p:txBody>
      </p:sp>
      <p:sp>
        <p:nvSpPr>
          <p:cNvPr id="10503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提升企业声誉和信誉度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增强企业品牌价值和市场竞争力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增强投资者和合作伙伴的信心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提高员工对企业的认同感和归属感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4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总结优化企业风险管理的意义和成果</a:t>
            </a:r>
            <a:endParaRPr altLang="en-US" lang="zh-CN"/>
          </a:p>
        </p:txBody>
      </p:sp>
      <p:sp>
        <p:nvSpPr>
          <p:cNvPr id="10505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意义：提高企业应对风险的能力，保障企业稳健发展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成果：降低企业风险损失，提高企业经济效益和社会形象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未来展望：进一步完善风险管理机制，提高企业核心竞争力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实践案例分享：某企业优化风险管理的成功经验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分析当前存在的问题和不足</a:t>
            </a:r>
            <a:endParaRPr altLang="en-US" lang="zh-CN"/>
          </a:p>
        </p:txBody>
      </p:sp>
      <p:sp>
        <p:nvSpPr>
          <p:cNvPr id="10505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风险管理意识不足：部分员工对风险管理的重视程度不够，缺乏风险意识。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风险管理机制不完善：企业缺乏完善的风险管理机制，无法有效地预防和控制风险。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风险管理手段落后：企业采用的风险管理手段相对落后，无法适应现代企业发展的需要。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风险管理人才匮乏：企业缺乏专业的风险管理人才，无法有效地进行风险管理和应对。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展望未来发展趋势和挑战</a:t>
            </a:r>
            <a:endParaRPr altLang="en-US" lang="zh-CN"/>
          </a:p>
        </p:txBody>
      </p:sp>
      <p:sp>
        <p:nvSpPr>
          <p:cNvPr id="10506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未来发展趋势：数字化、智能化、绿色化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企业需要不断适应变化，加强风险防范意识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未来需要更加注重风险管理人才培养和团队建设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风险管理面临的挑战：数据安全、网络安全、合规风险等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69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69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69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9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2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0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4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4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4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4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4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4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4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4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4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4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4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4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4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4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4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4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54_4*l_h_i*1_5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54_4*l_h_i*1_5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54_4*l_h_a*1_5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54_4*l_h_f*1_5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5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4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7"/>
</p:tagLst>
</file>

<file path=ppt/tags/tag40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453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2023-12-20T01:41:17Z</dcterms:created>
  <dcterms:modified xsi:type="dcterms:W3CDTF">2023-12-20T01:41:17Z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d51c4e219fe64377b0388672c57dc64f_21</vt:lpwstr>
  </property>
</Properties>
</file>