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97" r:id="rId1"/>
    <p:sldMasterId id="2147506934" r:id="rId2"/>
  </p:sldMasterIdLst>
  <p:notesMasterIdLst>
    <p:notesMasterId r:id="rId3"/>
  </p:notesMasterIdLst>
  <p:sldIdLst>
    <p:sldId id="11219" r:id="rId4"/>
    <p:sldId id="11223" r:id="rId5"/>
    <p:sldId id="11227" r:id="rId6"/>
    <p:sldId id="11230" r:id="rId7"/>
    <p:sldId id="11233" r:id="rId8"/>
    <p:sldId id="11236" r:id="rId9"/>
    <p:sldId id="11239" r:id="rId10"/>
    <p:sldId id="11242" r:id="rId11"/>
    <p:sldId id="11245" r:id="rId12"/>
    <p:sldId id="11248" r:id="rId13"/>
    <p:sldId id="11251" r:id="rId14"/>
    <p:sldId id="11254" r:id="rId15"/>
    <p:sldId id="11257" r:id="rId16"/>
    <p:sldId id="11260" r:id="rId17"/>
    <p:sldId id="11263" r:id="rId18"/>
    <p:sldId id="11266" r:id="rId19"/>
    <p:sldId id="11269" r:id="rId20"/>
    <p:sldId id="11272" r:id="rId21"/>
    <p:sldId id="11275" r:id="rId22"/>
    <p:sldId id="11278" r:id="rId23"/>
    <p:sldId id="11281" r:id="rId24"/>
    <p:sldId id="11284" r:id="rId25"/>
    <p:sldId id="11287" r:id="rId26"/>
    <p:sldId id="11290" r:id="rId27"/>
    <p:sldId id="11293" r:id="rId28"/>
    <p:sldId id="11296" r:id="rId29"/>
    <p:sldId id="11299" r:id="rId30"/>
    <p:sldId id="11302" r:id="rId31"/>
    <p:sldId id="11305" r:id="rId32"/>
    <p:sldId id="11308" r:id="rId33"/>
    <p:sldId id="11311" r:id="rId34"/>
    <p:sldId id="1131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98" r:id="rId1"/>
    <p:sldLayoutId id="2147506899" r:id="rId2"/>
    <p:sldLayoutId id="2147506900" r:id="rId3"/>
    <p:sldLayoutId id="2147506901" r:id="rId4"/>
    <p:sldLayoutId id="2147506902" r:id="rId5"/>
    <p:sldLayoutId id="2147506903" r:id="rId6"/>
    <p:sldLayoutId id="2147506904" r:id="rId7"/>
    <p:sldLayoutId id="2147506905" r:id="rId8"/>
    <p:sldLayoutId id="2147506906" r:id="rId9"/>
    <p:sldLayoutId id="2147506907" r:id="rId10"/>
    <p:sldLayoutId id="21475069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935" r:id="rId1"/>
    <p:sldLayoutId id="2147506936" r:id="rId2"/>
    <p:sldLayoutId id="2147506937" r:id="rId3"/>
    <p:sldLayoutId id="2147506938" r:id="rId4"/>
    <p:sldLayoutId id="2147506939" r:id="rId5"/>
    <p:sldLayoutId id="2147506940" r:id="rId6"/>
    <p:sldLayoutId id="2147506941" r:id="rId7"/>
    <p:sldLayoutId id="2147506942" r:id="rId8"/>
    <p:sldLayoutId id="2147506943" r:id="rId9"/>
    <p:sldLayoutId id="2147506944" r:id="rId10"/>
    <p:sldLayoutId id="214750694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2024年化妆品行业市场分析与投资前景预测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化妆品市场分析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化妆品行业投资前景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化妆品行业未来展望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化妆品行业政策环境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化妆品行业案例分析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0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行业定义：化妆品行业是指生产和销售美容、护肤、彩妆、头发护理、指甲护理等个人和家庭护理产品的行业。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9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分类：根据产品类型和用途，化妆品行业可以分为护肤品、彩妆品、护发品和指甲护理品等类别。</a:t>
            </a:r>
            <a:endParaRPr altLang="en-US" baseline="0" b="0" cap="none" dirty="0" sz="19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2024年全球化妆品市场规模预计达到1500亿美元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中国化妆品市场规模持续增长，成为全球第二大市场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高端化妆品市场占比逐年提升，成为行业增长的重要动力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新兴化妆品品牌不断涌现，推动市场持续创新发展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个性化定制：满足消费者对个性化产品的需求，提高品牌忠诚度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跨界合作与创新：与其他产业合作，开发新产品和业务模式，拓展市场空间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数字化转型：利用大数据和人工智能技术提升运营效率和客户体验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可持续发展：关注环保和社会责任，推动绿色生产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化妆品市场分析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2024年化妆品市场规模将达到1000亿元人民币，年复合增长率超过10%。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护肤品市场占比最大，占整体市场的50%以上。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彩妆市场占比逐年上升，受到年轻消费者的青睐。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天然、有机、绿色化妆品市场需求持续增长。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年轻人成为消费主力军，对化妆品品质和品牌有较高要求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社交媒体影响消费者决策，KOL推荐和直播带货成为重要营销渠道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消费者对天然、环保、健康的化妆品需求增加，有机、无添加等概念受到关注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个性化需求凸显，定制化、小众品牌受到消费者青睐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渠道竞争：线上和线下渠道的竞争状况和市场份额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品牌竞争：国内外品牌在市场中的份额和影响力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产品差异化：各品牌的产品特点和竞争优势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价格竞争：各品牌的价格策略和市场竞争情况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品牌影响力分析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品牌知名度：知名品牌在市场上的认知度较高，对消费者有较大吸引力。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品牌口碑：良好的口碑能够提高消费者对品牌的信任度，增加购买意愿。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品牌形象：品牌形象对于塑造品牌形象至关重要，能够影响消费者对品牌的认知和评价。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品牌忠诚度：忠诚度高的品牌能够持续吸引消费者，提高市场份额。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化妆品行业投资前景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化妆品行业市场潜力巨大，未来几年将保持稳定增长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技术创新和品质提升成为竞争关键，投资于研发和品质管理的企业将获得更多优势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跨境电商和海外品牌进入中国市场，投资于相关领域的企业将获得更多商机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新兴品牌和细分市场不断涌现，为投资者提供了更多机会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456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58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消费者需求多变：化妆品行业受消费者需求影响较大，消费者需求多变，需要不断更新产品和服务。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62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市场竞争激烈：化妆品行业竞争激烈，新进入者可能面临较大的市场压力。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66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法规监管加强：随着人们对化妆品安全的关注度不断提高，各国政府可能会加强法规监管，对行业产生一定的影响。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470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品牌形象和产品质量要求高：化妆品行业对品牌形象和产品质量要求较高，一旦出现质量问题或安全问题，可能会对品牌形象造成严重影响。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5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关注品牌建设与品质保证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投资研发与技术创新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拓展线上渠道与社交媒体营销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关注政策法规与市场监管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投资价值评估</a:t>
            </a:r>
            <a:endParaRPr altLang="en-US" lang="zh-CN"/>
          </a:p>
        </p:txBody>
      </p:sp>
      <p:sp>
        <p:nvSpPr>
          <p:cNvPr id="10495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行业增长潜力：受益于消费升级和个性化需求，化妆品行业市场规模持续扩大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创新驱动：新品牌、新产品和新业态不断涌现，为投资者提供更多机会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品牌价值：知名品牌具有高附加值，品牌建设是提升投资价值的关键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渠道布局：线上渠道成为主流，线下体验店也拥有不可替代的优势，渠道多元化可降低投资风险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化妆品行业未来展望</a:t>
            </a:r>
            <a:endParaRPr altLang="en-US" dirty="0" lang="zh-CN"/>
          </a:p>
        </p:txBody>
      </p:sp>
      <p:sp>
        <p:nvSpPr>
          <p:cNvPr id="10496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技术创新驱动行业发展</a:t>
            </a:r>
            <a:endParaRPr altLang="en-US" lang="zh-CN"/>
          </a:p>
        </p:txBody>
      </p:sp>
      <p:sp>
        <p:nvSpPr>
          <p:cNvPr id="10496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生物技术将为化妆品行业带来更多创新原料，改善产品功效和安全性。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人工智能和大数据在化妆品行业的应用将进一步深化，提升产品研发和营销效率。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3D打印技术将应用于个性化化妆品的生产，满足消费者多样化需求。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环保和可持续发展理念将引领化妆品行业向更加绿色的方向发展。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绿色环保成为行业趋势</a:t>
            </a:r>
            <a:endParaRPr altLang="en-US" lang="zh-CN"/>
          </a:p>
        </p:txBody>
      </p:sp>
      <p:sp>
        <p:nvSpPr>
          <p:cNvPr id="10497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越来越多的化妆品企业开始关注绿色环保，采用天然成分和可再生资源。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绿色环保的化妆品市场需求不断增长，成为行业新的增长点。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政府对化妆品行业的环保要求越来越严格，推动企业加强环保意识。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绿色环保的化妆品生产技术不断进步，为行业可持续发展提供支持。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个性化需求引领市场方向</a:t>
            </a:r>
            <a:endParaRPr altLang="en-US" lang="zh-CN"/>
          </a:p>
        </p:txBody>
      </p:sp>
      <p:sp>
        <p:nvSpPr>
          <p:cNvPr id="10497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消费者对化妆品的需求日益多样化，个性化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品牌和产品不断创新，满足不同消费者的个性化需求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个性化定制成为化妆品行业的新趋势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社交媒体和KOL的兴起，为个性化需求的推广和营销提供了更多渠道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跨界合作拓展业务领域</a:t>
            </a:r>
            <a:endParaRPr altLang="en-US" lang="zh-CN"/>
          </a:p>
        </p:txBody>
      </p:sp>
      <p:sp>
        <p:nvSpPr>
          <p:cNvPr id="10498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化妆品企业与科技公司合作，开发智能美妆产品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利用大数据和人工智能技术，精准定位消费者需求，拓展定制化美妆业务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化妆品行业与健康产业结合，推出功能性护肤品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跨界联名，与时尚、文娱等领域品牌合作推出限定款或系列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化妆品行业政策环境</a:t>
            </a:r>
            <a:endParaRPr altLang="en-US" dirty="0" lang="zh-CN"/>
          </a:p>
        </p:txBody>
      </p:sp>
      <p:sp>
        <p:nvSpPr>
          <p:cNvPr id="10499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政策对行业发展的影响</a:t>
            </a:r>
            <a:endParaRPr altLang="en-US" lang="zh-CN"/>
          </a:p>
        </p:txBody>
      </p:sp>
      <p:sp>
        <p:nvSpPr>
          <p:cNvPr id="10499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政策支持：鼓励化妆品行业创新发展，提高产品质量和安全性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监管加强：对化妆品生产、销售等环节的监管力度加大，规范市场秩序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限制与禁止：对不合格、风险较高的化妆品采取限制或禁止措施，保护消费者权益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税收优惠：对符合条件的化妆品企业给予税收优惠政策，降低企业成本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国内外政策对比分析</a:t>
            </a:r>
            <a:endParaRPr altLang="en-US" lang="zh-CN"/>
          </a:p>
        </p:txBody>
      </p:sp>
      <p:sp>
        <p:nvSpPr>
          <p:cNvPr id="1049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国内政策：加强化妆品监管，规范市场秩序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国外政策：鼓励创新，加强国际合作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国内外政策对比：监管力度、政策导向等方面的差异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对行业的影响：国内外政策变化对化妆品行业发展的影响与机遇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政策趋势与展望</a:t>
            </a:r>
            <a:endParaRPr altLang="en-US" lang="zh-CN"/>
          </a:p>
        </p:txBody>
      </p:sp>
      <p:sp>
        <p:nvSpPr>
          <p:cNvPr id="10500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国际合作加强，共同推动化妆品行业健康发展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倡导绿色环保，推动可持续发展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监管趋严，加强产品质量安全监管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政策支持力度加大，鼓励化妆品行业创新发展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500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化妆品企业应遵守相关法规和标准，确保产品质量和安全。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政府加强对化妆品行业的监管力度，严厉打击违法违规行为。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国家出台相关政策法规，对化妆品行业进行规范和管理。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行业协会制定了一系列行业标准和规范，促进化妆品行业的健康发展。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化妆品行业案例分析</a:t>
            </a:r>
            <a:endParaRPr altLang="en-US" dirty="0" lang="zh-CN"/>
          </a:p>
        </p:txBody>
      </p:sp>
      <p:sp>
        <p:nvSpPr>
          <p:cNvPr id="1050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成功企业经验分享</a:t>
            </a:r>
            <a:endParaRPr altLang="en-US" lang="zh-CN"/>
          </a:p>
        </p:txBody>
      </p:sp>
      <p:sp>
        <p:nvSpPr>
          <p:cNvPr id="10501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资生堂：注重品牌形象和产品品质，不断推出适应市场需求的新品，同时注重与消费者的沟通和互动。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欧莱雅：不断创新，推出适合不同消费者需求的化妆品产品，同时注重品牌形象建设。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雅诗兰黛：以优质的产品和卓越的服务赢得了消费者的信赖，同时注重研发和技术的投入。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兰蔻：以高品质的产品和专业的服务赢得了消费者的青睐，同时注重品牌形象和营销策略的制定。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失败企业教训总结</a:t>
            </a:r>
            <a:endParaRPr altLang="en-US" lang="zh-CN"/>
          </a:p>
        </p:txBody>
      </p:sp>
      <p:sp>
        <p:nvSpPr>
          <p:cNvPr id="105024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产品质量不过关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品牌营销策略不当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缺乏创新和差异化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竞争激烈，市场饱和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国内外企业对比分析</a:t>
            </a:r>
            <a:endParaRPr altLang="en-US" lang="zh-CN"/>
          </a:p>
        </p:txBody>
      </p:sp>
      <p:sp>
        <p:nvSpPr>
          <p:cNvPr id="10502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对比分析：国内外企业在市场定位、品牌建设、产品研发、营销策略等方面存在差异，但都面临着市场竞争加剧、消费者需求多样化等共同挑战。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案例分析：通过具体案例分析国内外企业在市场定位、品牌建设、产品研发、营销策略等方面的优势和不足，为化妆品行业的发展提供借鉴和参考。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国外企业：欧莱雅、雅诗兰黛、资生堂等国际知名化妆品企业，拥有较强的品牌影响力和市场份额，注重研发和创新，不断推出适应市场需求的新产品。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国内企业：佰草集、自然堂、御泥坊等国内知名品牌，近年来在国内市场份额稳步增长，注重品牌建设和渠道拓展，不断提升产品质量和服务水平。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行业典型案例剖析</a:t>
            </a:r>
            <a:endParaRPr altLang="en-US" lang="zh-CN"/>
          </a:p>
        </p:txBody>
      </p:sp>
      <p:sp>
        <p:nvSpPr>
          <p:cNvPr id="10503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雅诗兰黛：专注于护肤、彩妆和香水领域，以其优质产品和品牌形象赢得消费者青睐。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欧莱雅：全球最大的化妆品公司之一，以其高端品牌和科技创新引领市场。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资生堂：日本最大的化妆品公司之一，以其多元化的产品线和国际化的营销策略著称。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兰蔻：高端化妆品品牌，以其优质产品和独特的品牌形象吸引着众多消费者。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39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9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40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94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2024-01-06T03:36:27Z</dcterms:created>
  <dcterms:modified xsi:type="dcterms:W3CDTF">2024-01-06T03:36:27Z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6af3f57059b04c97a6f6814edfa3402b_21</vt:lpwstr>
  </property>
</Properties>
</file>