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956" r:id="rId1"/>
    <p:sldMasterId id="2147485993" r:id="rId2"/>
  </p:sldMasterIdLst>
  <p:notesMasterIdLst>
    <p:notesMasterId r:id="rId3"/>
  </p:notesMasterIdLst>
  <p:sldIdLst>
    <p:sldId id="1255" r:id="rId4"/>
    <p:sldId id="1260" r:id="rId5"/>
    <p:sldId id="1265" r:id="rId6"/>
    <p:sldId id="1269" r:id="rId7"/>
    <p:sldId id="1272" r:id="rId8"/>
    <p:sldId id="1275" r:id="rId9"/>
    <p:sldId id="1278" r:id="rId10"/>
    <p:sldId id="1282" r:id="rId11"/>
    <p:sldId id="1286" r:id="rId12"/>
    <p:sldId id="1289" r:id="rId13"/>
    <p:sldId id="1292" r:id="rId14"/>
    <p:sldId id="1295" r:id="rId15"/>
    <p:sldId id="1299" r:id="rId16"/>
    <p:sldId id="1303" r:id="rId17"/>
    <p:sldId id="1306" r:id="rId18"/>
    <p:sldId id="1309" r:id="rId19"/>
    <p:sldId id="1312" r:id="rId20"/>
    <p:sldId id="1316" r:id="rId21"/>
    <p:sldId id="1320" r:id="rId22"/>
    <p:sldId id="1323" r:id="rId23"/>
    <p:sldId id="1326" r:id="rId24"/>
    <p:sldId id="1329" r:id="rId25"/>
    <p:sldId id="1333" r:id="rId26"/>
    <p:sldId id="1337" r:id="rId27"/>
    <p:sldId id="1340" r:id="rId28"/>
    <p:sldId id="1343" r:id="rId29"/>
    <p:sldId id="1346" r:id="rId30"/>
    <p:sldId id="1349" r:id="rId31"/>
    <p:sldId id="1352" r:id="rId32"/>
    <p:sldId id="1355" r:id="rId33"/>
    <p:sldId id="1358" r:id="rId34"/>
    <p:sldId id="1362"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957" r:id="rId1"/>
    <p:sldLayoutId id="2147485958" r:id="rId2"/>
    <p:sldLayoutId id="2147485959" r:id="rId3"/>
    <p:sldLayoutId id="2147485960" r:id="rId4"/>
    <p:sldLayoutId id="2147485961" r:id="rId5"/>
    <p:sldLayoutId id="2147485962" r:id="rId6"/>
    <p:sldLayoutId id="2147485963" r:id="rId7"/>
    <p:sldLayoutId id="2147485964" r:id="rId8"/>
    <p:sldLayoutId id="2147485965" r:id="rId9"/>
    <p:sldLayoutId id="2147485966" r:id="rId10"/>
    <p:sldLayoutId id="214748596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994" r:id="rId1"/>
    <p:sldLayoutId id="2147485995" r:id="rId2"/>
    <p:sldLayoutId id="2147485996" r:id="rId3"/>
    <p:sldLayoutId id="2147485997" r:id="rId4"/>
    <p:sldLayoutId id="2147485998" r:id="rId5"/>
    <p:sldLayoutId id="2147485999" r:id="rId6"/>
    <p:sldLayoutId id="2147486000" r:id="rId7"/>
    <p:sldLayoutId id="2147486001" r:id="rId8"/>
    <p:sldLayoutId id="2147486002" r:id="rId9"/>
    <p:sldLayoutId id="2147486003" r:id="rId10"/>
    <p:sldLayoutId id="2147486004"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tags" Target="../tags/tag241.xml"/><Relationship Id="rId18" Type="http://schemas.openxmlformats.org/officeDocument/2006/relationships/tags" Target="../tags/tag242.xml"/><Relationship Id="rId19" Type="http://schemas.openxmlformats.org/officeDocument/2006/relationships/tags" Target="../tags/tag243.xml"/><Relationship Id="rId20" Type="http://schemas.openxmlformats.org/officeDocument/2006/relationships/tags" Target="../tags/tag244.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小学生数学素养教育</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数学素养教育的意义</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数学素养教育的内容</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数学素养教育的实施方式</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数学素养教育的评价与反馈</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数学素养教育的挑战与对策</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数学素养教育的意义</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培养逻辑思维</a:t>
            </a:r>
            <a:endParaRPr altLang="en-US" lang="zh-CN"/>
          </a:p>
        </p:txBody>
      </p:sp>
      <p:sp>
        <p:nvSpPr>
          <p:cNvPr id="1048918"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0"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22"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数学素养教育能够提高学生的逻辑思维能力和解决问题的能力</a:t>
            </a:r>
            <a:endParaRPr altLang="en-US" dirty="0" sz="2000" lang="zh-CN" spc="200">
              <a:solidFill>
                <a:schemeClr val="tx1">
                  <a:lumMod val="85000"/>
                  <a:lumOff val="15000"/>
                </a:schemeClr>
              </a:solidFill>
              <a:latin typeface="+mn-ea"/>
              <a:sym typeface="+mn-ea"/>
            </a:endParaRPr>
          </a:p>
        </p:txBody>
      </p:sp>
      <p:sp>
        <p:nvSpPr>
          <p:cNvPr id="1048924"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6"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8"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通过数学问题的解决，学生可以学会分析、推理和判断，从而更好地理解和掌握数学知识</a:t>
            </a:r>
            <a:endParaRPr altLang="en-US" dirty="0" sz="2000" lang="zh-CN" spc="200">
              <a:solidFill>
                <a:schemeClr val="tx1">
                  <a:lumMod val="85000"/>
                  <a:lumOff val="15000"/>
                </a:schemeClr>
              </a:solidFill>
              <a:latin typeface="+mn-ea"/>
              <a:sym typeface="+mn-ea"/>
            </a:endParaRPr>
          </a:p>
        </p:txBody>
      </p:sp>
      <p:sp>
        <p:nvSpPr>
          <p:cNvPr id="1048930"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2"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34"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培养逻辑思维有助于学生在其他学科的学习中更好地理解和应用知识</a:t>
            </a:r>
            <a:endParaRPr altLang="en-US" dirty="0" sz="2000" lang="zh-CN" spc="200">
              <a:solidFill>
                <a:schemeClr val="tx1">
                  <a:lumMod val="85000"/>
                  <a:lumOff val="15000"/>
                </a:schemeClr>
              </a:solidFill>
              <a:latin typeface="+mn-ea"/>
              <a:sym typeface="+mn-ea"/>
            </a:endParaRPr>
          </a:p>
        </p:txBody>
      </p:sp>
      <p:sp>
        <p:nvSpPr>
          <p:cNvPr id="1048936"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8"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40" name="文本框 10"/>
          <p:cNvSpPr txBox="1"/>
          <p:nvPr>
            <p:custDataLst>
              <p:tags r:id="rId12"/>
            </p:custDataLst>
          </p:nvPr>
        </p:nvSpPr>
        <p:spPr>
          <a:xfrm>
            <a:off x="9141531"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逻辑思维是未来职业发展中非常重要的能力之一，数学素养教育能够为学生未来的职业发展打下坚实的基础</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提高问题解决能力</a:t>
            </a:r>
            <a:endParaRPr altLang="en-US" lang="zh-CN"/>
          </a:p>
        </p:txBody>
      </p:sp>
      <p:sp>
        <p:nvSpPr>
          <p:cNvPr id="1048976"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数学素养教育能够培养小学生逻辑思维能力，从而更好地解决问题。</a:t>
            </a:r>
            <a:endParaRPr altLang="en-US" dirty="0" sz="1200" lang="zh-CN" spc="150">
              <a:solidFill>
                <a:schemeClr val="tx1">
                  <a:lumMod val="85000"/>
                  <a:lumOff val="15000"/>
                </a:schemeClr>
              </a:solidFill>
              <a:latin typeface="+mn-ea"/>
              <a:sym typeface="+mn-ea"/>
            </a:endParaRPr>
          </a:p>
        </p:txBody>
      </p:sp>
      <p:sp>
        <p:nvSpPr>
          <p:cNvPr id="1048978"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0"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2"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通过数学素养教育，小学生能够掌握数学模型和算法，提高解决实际问题的效率。</a:t>
            </a:r>
            <a:endParaRPr altLang="en-US" dirty="0" sz="1200" lang="zh-CN" spc="150">
              <a:solidFill>
                <a:schemeClr val="tx1">
                  <a:lumMod val="85000"/>
                  <a:lumOff val="15000"/>
                </a:schemeClr>
              </a:solidFill>
              <a:latin typeface="+mn-ea"/>
              <a:sym typeface="+mn-ea"/>
            </a:endParaRPr>
          </a:p>
        </p:txBody>
      </p:sp>
      <p:sp>
        <p:nvSpPr>
          <p:cNvPr id="1048984"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6"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8"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数学素养教育注重培养小学生的创新能力和批判性思维，有助于他们在解决难题时突破常规，寻求更好的解决方案。</a:t>
            </a:r>
            <a:endParaRPr altLang="en-US" dirty="0" sz="1200" lang="zh-CN" spc="150">
              <a:solidFill>
                <a:schemeClr val="tx1">
                  <a:lumMod val="85000"/>
                  <a:lumOff val="15000"/>
                </a:schemeClr>
              </a:solidFill>
              <a:latin typeface="+mn-ea"/>
              <a:sym typeface="+mn-ea"/>
            </a:endParaRPr>
          </a:p>
        </p:txBody>
      </p:sp>
      <p:sp>
        <p:nvSpPr>
          <p:cNvPr id="1048990"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92"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94"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数学素养教育强调合作学习和交流，有助于小学生互相启发，共同提高问题解决能力。</a:t>
            </a:r>
            <a:endParaRPr altLang="en-US" dirty="0" sz="1200" lang="zh-CN" spc="150">
              <a:solidFill>
                <a:schemeClr val="tx1">
                  <a:lumMod val="85000"/>
                  <a:lumOff val="15000"/>
                </a:schemeClr>
              </a:solidFill>
              <a:latin typeface="+mn-ea"/>
              <a:sym typeface="+mn-ea"/>
            </a:endParaRPr>
          </a:p>
        </p:txBody>
      </p:sp>
      <p:sp>
        <p:nvSpPr>
          <p:cNvPr id="1048996"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98"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2"/>
          <p:cNvSpPr>
            <a:spLocks noGrp="1"/>
          </p:cNvSpPr>
          <p:nvPr>
            <p:ph type="title" idx="2"/>
          </p:nvPr>
        </p:nvSpPr>
        <p:spPr/>
        <p:txBody>
          <a:bodyPr/>
          <a:p>
            <a:r>
              <a:rPr altLang="en-US" lang="zh-CN"/>
              <a:t>促进其他学科的学习</a:t>
            </a:r>
            <a:endParaRPr altLang="en-US" lang="zh-CN"/>
          </a:p>
        </p:txBody>
      </p:sp>
      <p:sp>
        <p:nvSpPr>
          <p:cNvPr id="104903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数学素养教育能够培养学生的逻辑思维能力和问题解决能力，这些能力在其他学科的学习中同样非常重要。</a:t>
            </a:r>
            <a:endParaRPr altLang="en-US" dirty="0" sz="2000" lang="zh-CN" spc="150">
              <a:solidFill>
                <a:schemeClr val="tx1">
                  <a:lumMod val="75000"/>
                  <a:lumOff val="25000"/>
                </a:schemeClr>
              </a:solidFill>
              <a:latin typeface="+mn-ea"/>
              <a:sym typeface="+mn-ea"/>
            </a:endParaRPr>
          </a:p>
        </p:txBody>
      </p:sp>
      <p:sp>
        <p:nvSpPr>
          <p:cNvPr id="104903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数学素养教育能够帮助学生更好地理解抽象概念，从而更好地掌握其他学科的知识。</a:t>
            </a:r>
            <a:endParaRPr altLang="en-US" dirty="0" sz="2000" lang="zh-CN" spc="150">
              <a:solidFill>
                <a:schemeClr val="tx1">
                  <a:lumMod val="75000"/>
                  <a:lumOff val="25000"/>
                </a:schemeClr>
              </a:solidFill>
              <a:latin typeface="+mn-ea"/>
              <a:sym typeface="+mn-ea"/>
            </a:endParaRPr>
          </a:p>
        </p:txBody>
      </p:sp>
      <p:sp>
        <p:nvSpPr>
          <p:cNvPr id="104904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8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数学素养教育能够提高学生的数学应用能力，将数学知识应用到其他学科中，从而更好地理解和掌握其他学科的知识。</a:t>
            </a:r>
            <a:endParaRPr altLang="en-US" dirty="0" sz="2000" lang="zh-CN" spc="150">
              <a:solidFill>
                <a:schemeClr val="tx1">
                  <a:lumMod val="75000"/>
                  <a:lumOff val="25000"/>
                </a:schemeClr>
              </a:solidFill>
              <a:latin typeface="+mn-ea"/>
              <a:sym typeface="+mn-ea"/>
            </a:endParaRPr>
          </a:p>
        </p:txBody>
      </p:sp>
      <p:sp>
        <p:nvSpPr>
          <p:cNvPr id="104905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数学素养教育能够培养学生的自主学习能力和合作精神，这些能力对于其他学科的学习同样非常重要。</a:t>
            </a:r>
            <a:endParaRPr altLang="en-US" dirty="0" sz="2000" lang="zh-CN" spc="150">
              <a:solidFill>
                <a:schemeClr val="tx1">
                  <a:lumMod val="75000"/>
                  <a:lumOff val="25000"/>
                </a:schemeClr>
              </a:solidFill>
              <a:latin typeface="+mn-ea"/>
              <a:sym typeface="+mn-ea"/>
            </a:endParaRPr>
          </a:p>
        </p:txBody>
      </p:sp>
      <p:sp>
        <p:nvSpPr>
          <p:cNvPr id="104905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0" name="标题 2"/>
          <p:cNvSpPr>
            <a:spLocks noGrp="1"/>
          </p:cNvSpPr>
          <p:nvPr>
            <p:ph type="title" idx="2"/>
          </p:nvPr>
        </p:nvSpPr>
        <p:spPr/>
        <p:txBody>
          <a:bodyPr/>
          <a:p>
            <a:r>
              <a:rPr altLang="en-US" lang="zh-CN"/>
              <a:t>培养创新思维</a:t>
            </a:r>
            <a:endParaRPr altLang="en-US" lang="zh-CN"/>
          </a:p>
        </p:txBody>
      </p:sp>
      <p:sp>
        <p:nvSpPr>
          <p:cNvPr id="104909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数学素养教育能够激发学生的创新思维，培养解决问题的能力。</a:t>
            </a:r>
            <a:endParaRPr altLang="en-US" dirty="0" sz="1200" lang="zh-CN" spc="150">
              <a:solidFill>
                <a:schemeClr val="tx1">
                  <a:lumMod val="85000"/>
                  <a:lumOff val="15000"/>
                </a:schemeClr>
              </a:solidFill>
              <a:latin typeface="+mn-ea"/>
              <a:sym typeface="+mn-ea"/>
            </a:endParaRPr>
          </a:p>
        </p:txBody>
      </p:sp>
      <p:sp>
        <p:nvSpPr>
          <p:cNvPr id="104909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通过数学问题的解决，学生可以学会多种思维方式，提高创新能力。</a:t>
            </a:r>
            <a:endParaRPr altLang="en-US" dirty="0" sz="1200" lang="zh-CN" spc="150">
              <a:solidFill>
                <a:schemeClr val="tx1">
                  <a:lumMod val="85000"/>
                  <a:lumOff val="15000"/>
                </a:schemeClr>
              </a:solidFill>
              <a:latin typeface="+mn-ea"/>
              <a:sym typeface="+mn-ea"/>
            </a:endParaRPr>
          </a:p>
        </p:txBody>
      </p:sp>
      <p:sp>
        <p:nvSpPr>
          <p:cNvPr id="104910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数学素养教育注重培养学生的逻辑思维和创造性思维，有助于学生在其他领域也能发挥创新精神。</a:t>
            </a:r>
            <a:endParaRPr altLang="en-US" dirty="0" sz="1200" lang="zh-CN" spc="150">
              <a:solidFill>
                <a:schemeClr val="tx1">
                  <a:lumMod val="85000"/>
                  <a:lumOff val="15000"/>
                </a:schemeClr>
              </a:solidFill>
              <a:latin typeface="+mn-ea"/>
              <a:sym typeface="+mn-ea"/>
            </a:endParaRPr>
          </a:p>
        </p:txBody>
      </p:sp>
      <p:sp>
        <p:nvSpPr>
          <p:cNvPr id="104910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在数学素养教育中，学生可以通过实践和探究，发现新的规律和方法，培养创新意识和创造力。</a:t>
            </a:r>
            <a:endParaRPr altLang="en-US" dirty="0" sz="1200" lang="zh-CN" spc="150">
              <a:solidFill>
                <a:schemeClr val="tx1">
                  <a:lumMod val="85000"/>
                  <a:lumOff val="15000"/>
                </a:schemeClr>
              </a:solidFill>
              <a:latin typeface="+mn-ea"/>
              <a:sym typeface="+mn-ea"/>
            </a:endParaRPr>
          </a:p>
        </p:txBody>
      </p:sp>
      <p:sp>
        <p:nvSpPr>
          <p:cNvPr id="104911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idx="5"/>
            <p:custDataLst>
              <p:tags r:id="rId1"/>
            </p:custDataLst>
          </p:nvPr>
        </p:nvSpPr>
        <p:spPr/>
        <p:txBody>
          <a:bodyPr/>
          <a:p>
            <a:r>
              <a:rPr altLang="en-US" dirty="0" lang="zh-CN"/>
              <a:t>数学素养教育的内容</a:t>
            </a:r>
            <a:endParaRPr altLang="en-US" dirty="0" lang="zh-CN"/>
          </a:p>
        </p:txBody>
      </p:sp>
      <p:sp>
        <p:nvSpPr>
          <p:cNvPr id="1049150"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标题 2"/>
          <p:cNvSpPr>
            <a:spLocks noGrp="1"/>
          </p:cNvSpPr>
          <p:nvPr>
            <p:ph type="title" idx="2"/>
          </p:nvPr>
        </p:nvSpPr>
        <p:spPr/>
        <p:txBody>
          <a:bodyPr/>
          <a:p>
            <a:r>
              <a:rPr altLang="en-US" lang="zh-CN"/>
              <a:t>数学基础知识</a:t>
            </a:r>
            <a:endParaRPr altLang="en-US" lang="zh-CN"/>
          </a:p>
        </p:txBody>
      </p:sp>
      <p:sp>
        <p:nvSpPr>
          <p:cNvPr id="1049198"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数的认识和运算</a:t>
            </a:r>
            <a:endParaRPr altLang="en-US" dirty="0" sz="1200" lang="zh-CN" spc="150">
              <a:solidFill>
                <a:schemeClr val="tx1">
                  <a:lumMod val="65000"/>
                  <a:lumOff val="35000"/>
                </a:schemeClr>
              </a:solidFill>
              <a:latin typeface="+mn-ea"/>
              <a:sym typeface="+mn-ea"/>
            </a:endParaRPr>
          </a:p>
        </p:txBody>
      </p:sp>
      <p:sp>
        <p:nvSpPr>
          <p:cNvPr id="1049200"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几何图形的认识和测量</a:t>
            </a:r>
            <a:endParaRPr altLang="en-US" dirty="0" sz="1200" lang="zh-CN" spc="150">
              <a:solidFill>
                <a:schemeClr val="tx1">
                  <a:lumMod val="65000"/>
                  <a:lumOff val="35000"/>
                </a:schemeClr>
              </a:solidFill>
              <a:latin typeface="+mn-ea"/>
              <a:sym typeface="+mn-ea"/>
            </a:endParaRPr>
          </a:p>
        </p:txBody>
      </p:sp>
      <p:sp>
        <p:nvSpPr>
          <p:cNvPr id="1049202"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单位换算和估算</a:t>
            </a:r>
            <a:endParaRPr altLang="en-US" dirty="0" sz="1200" lang="zh-CN" spc="150">
              <a:solidFill>
                <a:schemeClr val="tx1">
                  <a:lumMod val="65000"/>
                  <a:lumOff val="35000"/>
                </a:schemeClr>
              </a:solidFill>
              <a:latin typeface="+mn-ea"/>
              <a:sym typeface="+mn-ea"/>
            </a:endParaRPr>
          </a:p>
        </p:txBody>
      </p:sp>
      <p:sp>
        <p:nvSpPr>
          <p:cNvPr id="1049204"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数学表达和逻辑推理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2"/>
          <p:cNvSpPr>
            <a:spLocks noGrp="1"/>
          </p:cNvSpPr>
          <p:nvPr>
            <p:ph type="title" idx="2"/>
          </p:nvPr>
        </p:nvSpPr>
        <p:spPr/>
        <p:txBody>
          <a:bodyPr/>
          <a:p>
            <a:r>
              <a:rPr altLang="en-US" lang="zh-CN"/>
              <a:t>数学技能</a:t>
            </a:r>
            <a:endParaRPr altLang="en-US" lang="zh-CN"/>
          </a:p>
        </p:txBody>
      </p:sp>
      <p:sp>
        <p:nvSpPr>
          <p:cNvPr id="1049240"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问题解决能力：运用数学方法解决实际问题的能力</a:t>
            </a:r>
            <a:endParaRPr altLang="zh-CN" dirty="0" lang="en-US">
              <a:solidFill>
                <a:schemeClr val="dk1">
                  <a:lumMod val="80000"/>
                  <a:lumOff val="20000"/>
                </a:schemeClr>
              </a:solidFill>
              <a:latin typeface="+mn-ea"/>
              <a:sym typeface="+mn-ea"/>
            </a:endParaRPr>
          </a:p>
        </p:txBody>
      </p:sp>
      <p:sp>
        <p:nvSpPr>
          <p:cNvPr id="1049248"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计算能力：包括基本运算、估算和简便运算等</a:t>
            </a:r>
            <a:endParaRPr altLang="en-US" dirty="0" lang="zh-CN">
              <a:solidFill>
                <a:schemeClr val="dk1">
                  <a:lumMod val="80000"/>
                  <a:lumOff val="20000"/>
                </a:schemeClr>
              </a:solidFill>
              <a:latin typeface="+mn-ea"/>
              <a:sym typeface="+mn-ea"/>
            </a:endParaRPr>
          </a:p>
        </p:txBody>
      </p:sp>
      <p:sp>
        <p:nvSpPr>
          <p:cNvPr id="1049256"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空间观念：对空间形状、方向等的感知和想象能力</a:t>
            </a:r>
            <a:endParaRPr altLang="en-US" dirty="0" lang="zh-CN">
              <a:solidFill>
                <a:schemeClr val="dk1">
                  <a:lumMod val="80000"/>
                  <a:lumOff val="20000"/>
                </a:schemeClr>
              </a:solidFill>
              <a:latin typeface="+mn-ea"/>
              <a:sym typeface="+mn-ea"/>
            </a:endParaRPr>
          </a:p>
        </p:txBody>
      </p:sp>
      <p:sp>
        <p:nvSpPr>
          <p:cNvPr id="1049264"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逻辑思维：对数学概念、定理、公式的理解和运用能力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2"/>
          <p:cNvSpPr>
            <a:spLocks noGrp="1"/>
          </p:cNvSpPr>
          <p:nvPr>
            <p:ph type="title" idx="2"/>
          </p:nvPr>
        </p:nvSpPr>
        <p:spPr/>
        <p:txBody>
          <a:bodyPr/>
          <a:p>
            <a:r>
              <a:rPr altLang="en-US" lang="zh-CN"/>
              <a:t>数学思想方法</a:t>
            </a:r>
            <a:endParaRPr altLang="en-US" lang="zh-CN"/>
          </a:p>
        </p:txBody>
      </p:sp>
      <p:sp>
        <p:nvSpPr>
          <p:cNvPr id="1049306"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抽象思想：将具体事物抽象化，提取数学本质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模型思想：将实际问题转化为数学模型，便于分析和解决</a:t>
            </a:r>
            <a:endParaRPr dirty="0" sz="2000" err="1">
              <a:solidFill>
                <a:schemeClr val="tx1">
                  <a:lumMod val="75000"/>
                  <a:lumOff val="25000"/>
                </a:schemeClr>
              </a:solidFill>
              <a:latin typeface="+mn-ea"/>
              <a:ea typeface="+mn-ea"/>
              <a:cs typeface="+mn-ea"/>
              <a:sym typeface="+mn-lt"/>
            </a:endParaRPr>
          </a:p>
        </p:txBody>
      </p:sp>
      <p:sp>
        <p:nvSpPr>
          <p:cNvPr id="1049326"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2"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化归思想：将复杂问题转化为简单问题，便于理解和解决</a:t>
            </a:r>
            <a:endParaRPr dirty="0" sz="2000" err="1">
              <a:solidFill>
                <a:schemeClr val="tx1">
                  <a:lumMod val="75000"/>
                  <a:lumOff val="25000"/>
                </a:schemeClr>
              </a:solidFill>
              <a:latin typeface="+mn-ea"/>
              <a:ea typeface="+mn-ea"/>
              <a:cs typeface="+mn-ea"/>
              <a:sym typeface="+mn-lt"/>
            </a:endParaRPr>
          </a:p>
        </p:txBody>
      </p:sp>
      <p:sp>
        <p:nvSpPr>
          <p:cNvPr id="1049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推理思想：通过已知条件进行逻辑推理，得出结论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8" name="标题 2"/>
          <p:cNvSpPr>
            <a:spLocks noGrp="1"/>
          </p:cNvSpPr>
          <p:nvPr>
            <p:ph type="title" idx="2"/>
          </p:nvPr>
        </p:nvSpPr>
        <p:spPr/>
        <p:txBody>
          <a:bodyPr/>
          <a:p>
            <a:r>
              <a:rPr altLang="en-US" lang="zh-CN"/>
              <a:t>数学应用能力</a:t>
            </a:r>
            <a:endParaRPr altLang="en-US" lang="zh-CN"/>
          </a:p>
        </p:txBody>
      </p:sp>
      <p:sp>
        <p:nvSpPr>
          <p:cNvPr id="1049380" name="弧形 58"/>
          <p:cNvSpPr/>
          <p:nvPr>
            <p:custDataLst>
              <p:tags r:id="rId1"/>
            </p:custDataLst>
          </p:nvPr>
        </p:nvSpPr>
        <p:spPr>
          <a:xfrm>
            <a:off x="8107509" y="203445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82" name="弧形 57"/>
          <p:cNvSpPr/>
          <p:nvPr>
            <p:custDataLst>
              <p:tags r:id="rId2"/>
            </p:custDataLst>
          </p:nvPr>
        </p:nvSpPr>
        <p:spPr>
          <a:xfrm>
            <a:off x="608330" y="203445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84" name="椭圆 22"/>
          <p:cNvSpPr/>
          <p:nvPr>
            <p:custDataLst>
              <p:tags r:id="rId3"/>
            </p:custDataLst>
          </p:nvPr>
        </p:nvSpPr>
        <p:spPr>
          <a:xfrm>
            <a:off x="8448679"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椭圆 23"/>
          <p:cNvSpPr/>
          <p:nvPr>
            <p:custDataLst>
              <p:tags r:id="rId4"/>
            </p:custDataLst>
          </p:nvPr>
        </p:nvSpPr>
        <p:spPr>
          <a:xfrm>
            <a:off x="8834838"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8" name="正文"/>
          <p:cNvSpPr txBox="1"/>
          <p:nvPr>
            <p:custDataLst>
              <p:tags r:id="rId5"/>
            </p:custDataLst>
          </p:nvPr>
        </p:nvSpPr>
        <p:spPr>
          <a:xfrm>
            <a:off x="8901385"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培养逻辑推理和解决问题的能力</a:t>
            </a:r>
            <a:endParaRPr altLang="en-US" dirty="0" sz="1200" lang="zh-CN" spc="150">
              <a:solidFill>
                <a:srgbClr val="FFFFFF"/>
              </a:solidFill>
              <a:latin typeface="+mn-ea"/>
              <a:sym typeface="+mn-ea"/>
            </a:endParaRPr>
          </a:p>
        </p:txBody>
      </p:sp>
      <p:sp>
        <p:nvSpPr>
          <p:cNvPr id="1049390" name="椭圆 24"/>
          <p:cNvSpPr/>
          <p:nvPr>
            <p:custDataLst>
              <p:tags r:id="rId6"/>
            </p:custDataLst>
          </p:nvPr>
        </p:nvSpPr>
        <p:spPr>
          <a:xfrm>
            <a:off x="6016437"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2" name="椭圆 25"/>
          <p:cNvSpPr/>
          <p:nvPr>
            <p:custDataLst>
              <p:tags r:id="rId7"/>
            </p:custDataLst>
          </p:nvPr>
        </p:nvSpPr>
        <p:spPr>
          <a:xfrm>
            <a:off x="6401659"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4" name="正文"/>
          <p:cNvSpPr txBox="1"/>
          <p:nvPr>
            <p:custDataLst>
              <p:tags r:id="rId8"/>
            </p:custDataLst>
          </p:nvPr>
        </p:nvSpPr>
        <p:spPr>
          <a:xfrm>
            <a:off x="6469143"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具备数据分析和处理能力</a:t>
            </a:r>
            <a:endParaRPr altLang="en-US" dirty="0" sz="1200" lang="zh-CN" spc="150">
              <a:solidFill>
                <a:schemeClr val="tx1">
                  <a:lumMod val="65000"/>
                  <a:lumOff val="35000"/>
                </a:schemeClr>
              </a:solidFill>
              <a:latin typeface="+mn-ea"/>
              <a:sym typeface="+mn-ea"/>
            </a:endParaRPr>
          </a:p>
        </p:txBody>
      </p:sp>
      <p:sp>
        <p:nvSpPr>
          <p:cNvPr id="1049396" name="椭圆 7"/>
          <p:cNvSpPr/>
          <p:nvPr>
            <p:custDataLst>
              <p:tags r:id="rId9"/>
            </p:custDataLst>
          </p:nvPr>
        </p:nvSpPr>
        <p:spPr>
          <a:xfrm>
            <a:off x="3584195"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8" name="椭圆 9"/>
          <p:cNvSpPr/>
          <p:nvPr>
            <p:custDataLst>
              <p:tags r:id="rId10"/>
            </p:custDataLst>
          </p:nvPr>
        </p:nvSpPr>
        <p:spPr>
          <a:xfrm>
            <a:off x="3969417"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0" name="正文"/>
          <p:cNvSpPr txBox="1"/>
          <p:nvPr>
            <p:custDataLst>
              <p:tags r:id="rId11"/>
            </p:custDataLst>
          </p:nvPr>
        </p:nvSpPr>
        <p:spPr>
          <a:xfrm>
            <a:off x="403690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掌握数学建模的方法</a:t>
            </a:r>
            <a:endParaRPr altLang="en-US" dirty="0" sz="1200" lang="zh-CN" spc="150">
              <a:solidFill>
                <a:srgbClr val="FFFFFF"/>
              </a:solidFill>
              <a:latin typeface="+mn-ea"/>
              <a:sym typeface="+mn-ea"/>
            </a:endParaRPr>
          </a:p>
        </p:txBody>
      </p:sp>
      <p:sp>
        <p:nvSpPr>
          <p:cNvPr id="1049402" name="椭圆 5"/>
          <p:cNvSpPr/>
          <p:nvPr>
            <p:custDataLst>
              <p:tags r:id="rId12"/>
            </p:custDataLst>
          </p:nvPr>
        </p:nvSpPr>
        <p:spPr>
          <a:xfrm>
            <a:off x="875455"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4" name="椭圆 4"/>
          <p:cNvSpPr/>
          <p:nvPr>
            <p:custDataLst>
              <p:tags r:id="rId13"/>
            </p:custDataLst>
          </p:nvPr>
        </p:nvSpPr>
        <p:spPr>
          <a:xfrm>
            <a:off x="1260677"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6" name="正文"/>
          <p:cNvSpPr txBox="1"/>
          <p:nvPr>
            <p:custDataLst>
              <p:tags r:id="rId14"/>
            </p:custDataLst>
          </p:nvPr>
        </p:nvSpPr>
        <p:spPr>
          <a:xfrm>
            <a:off x="132816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运用数学知识解决实际问题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0" name="标题 1"/>
          <p:cNvSpPr>
            <a:spLocks noGrp="1"/>
          </p:cNvSpPr>
          <p:nvPr>
            <p:ph type="title" idx="5"/>
            <p:custDataLst>
              <p:tags r:id="rId1"/>
            </p:custDataLst>
          </p:nvPr>
        </p:nvSpPr>
        <p:spPr/>
        <p:txBody>
          <a:bodyPr/>
          <a:p>
            <a:r>
              <a:rPr altLang="en-US" dirty="0" lang="zh-CN"/>
              <a:t>数学素养教育的实施方式</a:t>
            </a:r>
            <a:endParaRPr altLang="en-US" dirty="0" lang="zh-CN"/>
          </a:p>
        </p:txBody>
      </p:sp>
      <p:sp>
        <p:nvSpPr>
          <p:cNvPr id="1049442"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8" name="标题 2"/>
          <p:cNvSpPr>
            <a:spLocks noGrp="1"/>
          </p:cNvSpPr>
          <p:nvPr>
            <p:ph type="title" idx="2"/>
          </p:nvPr>
        </p:nvSpPr>
        <p:spPr/>
        <p:txBody>
          <a:bodyPr/>
          <a:p>
            <a:r>
              <a:rPr altLang="en-US" lang="zh-CN"/>
              <a:t>课堂教学</a:t>
            </a:r>
            <a:endParaRPr altLang="en-US" lang="zh-CN"/>
          </a:p>
        </p:txBody>
      </p:sp>
      <p:sp>
        <p:nvSpPr>
          <p:cNvPr id="1049490"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创设生活情境，激发学生学习兴趣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开展小组合作，提高学生协作意识</a:t>
            </a:r>
            <a:endParaRPr dirty="0" sz="2000" err="1">
              <a:solidFill>
                <a:schemeClr val="tx1">
                  <a:lumMod val="75000"/>
                  <a:lumOff val="25000"/>
                </a:schemeClr>
              </a:solidFill>
              <a:latin typeface="+mn-ea"/>
              <a:ea typeface="+mn-ea"/>
              <a:cs typeface="+mn-ea"/>
              <a:sym typeface="+mn-lt"/>
            </a:endParaRPr>
          </a:p>
        </p:txBody>
      </p:sp>
      <p:sp>
        <p:nvSpPr>
          <p:cNvPr id="1049510"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16"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运用多媒体技术，丰富教学手段和资源</a:t>
            </a:r>
            <a:endParaRPr dirty="0" sz="2000" err="1">
              <a:solidFill>
                <a:schemeClr val="tx1">
                  <a:lumMod val="75000"/>
                  <a:lumOff val="25000"/>
                </a:schemeClr>
              </a:solidFill>
              <a:latin typeface="+mn-ea"/>
              <a:ea typeface="+mn-ea"/>
              <a:cs typeface="+mn-ea"/>
              <a:sym typeface="+mn-lt"/>
            </a:endParaRPr>
          </a:p>
        </p:txBody>
      </p:sp>
      <p:sp>
        <p:nvSpPr>
          <p:cNvPr id="1049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注重实践操作，培养学生动手能力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2" name="标题 2"/>
          <p:cNvSpPr>
            <a:spLocks noGrp="1"/>
          </p:cNvSpPr>
          <p:nvPr>
            <p:ph type="title" idx="2"/>
          </p:nvPr>
        </p:nvSpPr>
        <p:spPr/>
        <p:txBody>
          <a:bodyPr/>
          <a:p>
            <a:r>
              <a:rPr altLang="en-US" lang="zh-CN"/>
              <a:t>课外活动</a:t>
            </a:r>
            <a:endParaRPr altLang="en-US" lang="zh-CN"/>
          </a:p>
        </p:txBody>
      </p:sp>
      <p:sp>
        <p:nvSpPr>
          <p:cNvPr id="104956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数学竞赛：组织小学生参加校内外的数学竞赛，提高数学学习兴趣和能力。</a:t>
            </a:r>
            <a:endParaRPr altLang="en-US" dirty="0" sz="1200" lang="zh-CN" spc="150">
              <a:solidFill>
                <a:schemeClr val="tx1">
                  <a:lumMod val="65000"/>
                  <a:lumOff val="35000"/>
                </a:schemeClr>
              </a:solidFill>
              <a:latin typeface="+mn-ea"/>
              <a:sym typeface="+mn-ea"/>
            </a:endParaRPr>
          </a:p>
        </p:txBody>
      </p:sp>
      <p:sp>
        <p:nvSpPr>
          <p:cNvPr id="104956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数学俱乐部：成立数学俱乐部，定期开展数学游戏、趣味数学等活动，让学生在轻松愉快的氛围中学习数学。</a:t>
            </a:r>
            <a:endParaRPr altLang="en-US" dirty="0" sz="1200" lang="zh-CN" spc="150">
              <a:solidFill>
                <a:schemeClr val="tx1">
                  <a:lumMod val="65000"/>
                  <a:lumOff val="35000"/>
                </a:schemeClr>
              </a:solidFill>
              <a:latin typeface="+mn-ea"/>
              <a:sym typeface="+mn-ea"/>
            </a:endParaRPr>
          </a:p>
        </p:txBody>
      </p:sp>
      <p:sp>
        <p:nvSpPr>
          <p:cNvPr id="104956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家庭作业：布置与生活实际相关的数学作业，让学生在实践中学习和运用数学知识。</a:t>
            </a:r>
            <a:endParaRPr altLang="en-US" dirty="0" sz="1200" lang="zh-CN" spc="150">
              <a:solidFill>
                <a:schemeClr val="tx1">
                  <a:lumMod val="65000"/>
                  <a:lumOff val="35000"/>
                </a:schemeClr>
              </a:solidFill>
              <a:latin typeface="+mn-ea"/>
              <a:sym typeface="+mn-ea"/>
            </a:endParaRPr>
          </a:p>
        </p:txBody>
      </p:sp>
      <p:sp>
        <p:nvSpPr>
          <p:cNvPr id="104957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数学科普读物：推荐适合小学生的数学科普读物，引导学生在课余时间自主阅读，拓展数学知识。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4" name="标题 2"/>
          <p:cNvSpPr>
            <a:spLocks noGrp="1"/>
          </p:cNvSpPr>
          <p:nvPr>
            <p:ph type="title" idx="2"/>
          </p:nvPr>
        </p:nvSpPr>
        <p:spPr/>
        <p:txBody>
          <a:bodyPr/>
          <a:p>
            <a:r>
              <a:rPr altLang="en-US" lang="zh-CN"/>
              <a:t>家校合作</a:t>
            </a:r>
            <a:endParaRPr altLang="en-US" lang="zh-CN"/>
          </a:p>
        </p:txBody>
      </p:sp>
      <p:sp>
        <p:nvSpPr>
          <p:cNvPr id="1049606"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08"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家庭与学校共同参与，形成教育合力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12"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14"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家长和教师互相沟通，了解学生需求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18"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20"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家长参与学校教育活动，增强教育效果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22"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6"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家校合作有助于培养学生的自主学习能力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62" name="标题 2"/>
          <p:cNvSpPr>
            <a:spLocks noGrp="1"/>
          </p:cNvSpPr>
          <p:nvPr>
            <p:ph type="title" idx="2"/>
          </p:nvPr>
        </p:nvSpPr>
        <p:spPr/>
        <p:txBody>
          <a:bodyPr/>
          <a:p>
            <a:r>
              <a:rPr altLang="en-US" lang="zh-CN"/>
              <a:t>网络资源利用</a:t>
            </a:r>
            <a:endParaRPr altLang="en-US" lang="zh-CN"/>
          </a:p>
        </p:txBody>
      </p:sp>
      <p:sp>
        <p:nvSpPr>
          <p:cNvPr id="104966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利用网络资源进行数学教学，可以丰富教学内容和形式</a:t>
            </a:r>
            <a:endParaRPr altLang="en-US" dirty="0" sz="1200" lang="zh-CN" spc="150">
              <a:solidFill>
                <a:schemeClr val="tx1">
                  <a:lumMod val="65000"/>
                  <a:lumOff val="35000"/>
                </a:schemeClr>
              </a:solidFill>
              <a:latin typeface="+mn-ea"/>
              <a:sym typeface="+mn-ea"/>
            </a:endParaRPr>
          </a:p>
        </p:txBody>
      </p:sp>
      <p:sp>
        <p:nvSpPr>
          <p:cNvPr id="104966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网络资源可以提供多样化的学习方式，如在线课程、教学视频等</a:t>
            </a:r>
            <a:endParaRPr altLang="en-US" dirty="0" sz="1200" lang="zh-CN" spc="150">
              <a:solidFill>
                <a:schemeClr val="tx1">
                  <a:lumMod val="65000"/>
                  <a:lumOff val="35000"/>
                </a:schemeClr>
              </a:solidFill>
              <a:latin typeface="+mn-ea"/>
              <a:sym typeface="+mn-ea"/>
            </a:endParaRPr>
          </a:p>
        </p:txBody>
      </p:sp>
      <p:sp>
        <p:nvSpPr>
          <p:cNvPr id="104966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网络资源可以帮助学生自主探究学习，提高学习效果</a:t>
            </a:r>
            <a:endParaRPr altLang="en-US" dirty="0" sz="1200" lang="zh-CN" spc="150">
              <a:solidFill>
                <a:schemeClr val="tx1">
                  <a:lumMod val="65000"/>
                  <a:lumOff val="35000"/>
                </a:schemeClr>
              </a:solidFill>
              <a:latin typeface="+mn-ea"/>
              <a:sym typeface="+mn-ea"/>
            </a:endParaRPr>
          </a:p>
        </p:txBody>
      </p:sp>
      <p:sp>
        <p:nvSpPr>
          <p:cNvPr id="104967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网络资源可以促进教师与学生之间的交流与互动，提高教学质量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4" name="标题 1"/>
          <p:cNvSpPr>
            <a:spLocks noGrp="1"/>
          </p:cNvSpPr>
          <p:nvPr>
            <p:ph type="title" idx="5"/>
            <p:custDataLst>
              <p:tags r:id="rId1"/>
            </p:custDataLst>
          </p:nvPr>
        </p:nvSpPr>
        <p:spPr/>
        <p:txBody>
          <a:bodyPr/>
          <a:p>
            <a:r>
              <a:rPr altLang="en-US" dirty="0" lang="zh-CN"/>
              <a:t>数学素养教育的评价与反馈</a:t>
            </a:r>
            <a:endParaRPr altLang="en-US" dirty="0" lang="zh-CN"/>
          </a:p>
        </p:txBody>
      </p:sp>
      <p:sp>
        <p:nvSpPr>
          <p:cNvPr id="1049706"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2" name="标题 2"/>
          <p:cNvSpPr>
            <a:spLocks noGrp="1"/>
          </p:cNvSpPr>
          <p:nvPr>
            <p:ph type="title" idx="2"/>
          </p:nvPr>
        </p:nvSpPr>
        <p:spPr/>
        <p:txBody>
          <a:bodyPr/>
          <a:p>
            <a:r>
              <a:rPr altLang="en-US" lang="zh-CN"/>
              <a:t>过程性评价</a:t>
            </a:r>
            <a:endParaRPr altLang="en-US" lang="zh-CN"/>
          </a:p>
        </p:txBody>
      </p:sp>
      <p:sp>
        <p:nvSpPr>
          <p:cNvPr id="1049754"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8"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定义：在数学素养教育过程中进行的评价，旨在了解学生的学习情况，及时调整教学策略。</a:t>
            </a:r>
            <a:endParaRPr altLang="en-US" dirty="0" sz="2000" lang="zh-CN" spc="150">
              <a:solidFill>
                <a:schemeClr val="tx1">
                  <a:lumMod val="85000"/>
                  <a:lumOff val="15000"/>
                </a:schemeClr>
              </a:solidFill>
              <a:latin typeface="+mn-ea"/>
              <a:sym typeface="+mn-ea"/>
            </a:endParaRPr>
          </a:p>
        </p:txBody>
      </p:sp>
      <p:sp>
        <p:nvSpPr>
          <p:cNvPr id="1049760"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目的：帮助学生认识自己的不足，激发学习动力，提高学习效果。</a:t>
            </a:r>
            <a:endParaRPr altLang="en-US" dirty="0" sz="2000" lang="zh-CN" spc="150">
              <a:solidFill>
                <a:schemeClr val="tx1">
                  <a:lumMod val="85000"/>
                  <a:lumOff val="15000"/>
                </a:schemeClr>
              </a:solidFill>
              <a:latin typeface="+mn-ea"/>
              <a:sym typeface="+mn-ea"/>
            </a:endParaRPr>
          </a:p>
        </p:txBody>
      </p:sp>
      <p:sp>
        <p:nvSpPr>
          <p:cNvPr id="1049766"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方法：观察、口头提问、作业、测验等。</a:t>
            </a:r>
            <a:endParaRPr altLang="en-US" dirty="0" sz="2000" lang="zh-CN" spc="150">
              <a:solidFill>
                <a:schemeClr val="tx1">
                  <a:lumMod val="85000"/>
                  <a:lumOff val="15000"/>
                </a:schemeClr>
              </a:solidFill>
              <a:latin typeface="+mn-ea"/>
              <a:sym typeface="+mn-ea"/>
            </a:endParaRPr>
          </a:p>
        </p:txBody>
      </p:sp>
      <p:sp>
        <p:nvSpPr>
          <p:cNvPr id="1049772"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实施者：教师、学生、家长等。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0" name="标题 2"/>
          <p:cNvSpPr>
            <a:spLocks noGrp="1"/>
          </p:cNvSpPr>
          <p:nvPr>
            <p:ph type="title" idx="2"/>
          </p:nvPr>
        </p:nvSpPr>
        <p:spPr/>
        <p:txBody>
          <a:bodyPr/>
          <a:p>
            <a:r>
              <a:rPr altLang="en-US" lang="zh-CN"/>
              <a:t>终结性评价</a:t>
            </a:r>
            <a:endParaRPr altLang="en-US" lang="zh-CN"/>
          </a:p>
        </p:txBody>
      </p:sp>
      <p:sp>
        <p:nvSpPr>
          <p:cNvPr id="1049812"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14"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6" name="TextBox 2"/>
          <p:cNvSpPr txBox="1"/>
          <p:nvPr>
            <p:custDataLst>
              <p:tags r:id="rId3"/>
            </p:custDataLst>
          </p:nvPr>
        </p:nvSpPr>
        <p:spPr>
          <a:xfrm>
            <a:off x="763308"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定义：在一段时间内对学生的学习成果进行总结性的评价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18"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0"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22" name="TextBox 2"/>
          <p:cNvSpPr txBox="1"/>
          <p:nvPr>
            <p:custDataLst>
              <p:tags r:id="rId6"/>
            </p:custDataLst>
          </p:nvPr>
        </p:nvSpPr>
        <p:spPr>
          <a:xfrm>
            <a:off x="356120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目的：了解学生的学习状况，为后续教学提供参考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24"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6"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28"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方法：考试、测验、作业等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0"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2"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4" name="TextBox 2"/>
          <p:cNvSpPr txBox="1"/>
          <p:nvPr>
            <p:custDataLst>
              <p:tags r:id="rId12"/>
            </p:custDataLst>
          </p:nvPr>
        </p:nvSpPr>
        <p:spPr>
          <a:xfrm>
            <a:off x="9144231"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作用：为教师和学生提供反馈，促进教学改进和学生个人发展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8" name="标题 2"/>
          <p:cNvSpPr>
            <a:spLocks noGrp="1"/>
          </p:cNvSpPr>
          <p:nvPr>
            <p:ph type="title" idx="2"/>
          </p:nvPr>
        </p:nvSpPr>
        <p:spPr/>
        <p:txBody>
          <a:bodyPr/>
          <a:p>
            <a:r>
              <a:rPr altLang="en-US" lang="zh-CN"/>
              <a:t>反馈与调整</a:t>
            </a:r>
            <a:endParaRPr altLang="en-US" lang="zh-CN"/>
          </a:p>
        </p:txBody>
      </p:sp>
      <p:sp>
        <p:nvSpPr>
          <p:cNvPr id="1049870"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2"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4"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评价方式：考试、作业、课堂表现等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6"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8"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0"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评价标准：知识技能、思维能力、情感态度等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2"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4"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6" name="TextBox 2"/>
          <p:cNvSpPr txBox="1"/>
          <p:nvPr>
            <p:custDataLst>
              <p:tags r:id="rId9"/>
            </p:custDataLst>
          </p:nvPr>
        </p:nvSpPr>
        <p:spPr>
          <a:xfrm>
            <a:off x="6355905"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反馈内容：学生掌握情况、学习困难、进步情况等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8"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0"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2" name="TextBox 2"/>
          <p:cNvSpPr txBox="1"/>
          <p:nvPr>
            <p:custDataLst>
              <p:tags r:id="rId12"/>
            </p:custDataLst>
          </p:nvPr>
        </p:nvSpPr>
        <p:spPr>
          <a:xfrm>
            <a:off x="9144231"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调整方法：针对学生个体差异、学习进度等进行教学策略的调整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6" name="标题 2"/>
          <p:cNvSpPr>
            <a:spLocks noGrp="1"/>
          </p:cNvSpPr>
          <p:nvPr>
            <p:ph type="title" idx="2"/>
          </p:nvPr>
        </p:nvSpPr>
        <p:spPr/>
        <p:txBody>
          <a:bodyPr/>
          <a:p>
            <a:r>
              <a:rPr altLang="en-US" lang="zh-CN"/>
              <a:t>激励与促进</a:t>
            </a:r>
            <a:endParaRPr altLang="en-US" lang="zh-CN"/>
          </a:p>
        </p:txBody>
      </p:sp>
      <p:sp>
        <p:nvSpPr>
          <p:cNvPr id="1049928"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30"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评价目标：提高学生的数学学习兴趣和自信心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34"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36"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评价方式：采用多种评价方式，如考试、作品评定、口头表达等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40"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42"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反馈策略：及时给予学生正面的反馈和建设性的建议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44"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6"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48"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激励机制：设立奖励机制，激发学生的积极性和创造力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4" name="标题 1"/>
          <p:cNvSpPr>
            <a:spLocks noGrp="1"/>
          </p:cNvSpPr>
          <p:nvPr>
            <p:ph type="title" idx="5"/>
            <p:custDataLst>
              <p:tags r:id="rId1"/>
            </p:custDataLst>
          </p:nvPr>
        </p:nvSpPr>
        <p:spPr/>
        <p:txBody>
          <a:bodyPr/>
          <a:p>
            <a:r>
              <a:rPr altLang="en-US" dirty="0" lang="zh-CN"/>
              <a:t>数学素养教育的挑战与对策</a:t>
            </a:r>
            <a:endParaRPr altLang="en-US" dirty="0" lang="zh-CN"/>
          </a:p>
        </p:txBody>
      </p:sp>
      <p:sp>
        <p:nvSpPr>
          <p:cNvPr id="1049986"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标题 2"/>
          <p:cNvSpPr>
            <a:spLocks noGrp="1"/>
          </p:cNvSpPr>
          <p:nvPr>
            <p:ph type="title" idx="2"/>
          </p:nvPr>
        </p:nvSpPr>
        <p:spPr/>
        <p:txBody>
          <a:bodyPr/>
          <a:p>
            <a:r>
              <a:rPr altLang="en-US" lang="zh-CN"/>
              <a:t>教育资源不均衡</a:t>
            </a:r>
            <a:endParaRPr altLang="en-US" lang="zh-CN"/>
          </a:p>
        </p:txBody>
      </p:sp>
      <p:sp>
        <p:nvSpPr>
          <p:cNvPr id="1050034" name="矩形 38"/>
          <p:cNvSpPr/>
          <p:nvPr>
            <p:custDataLst>
              <p:tags r:id="rId1"/>
            </p:custDataLst>
          </p:nvPr>
        </p:nvSpPr>
        <p:spPr>
          <a:xfrm rot="204112">
            <a:off x="1333904" y="1289050"/>
            <a:ext cx="4220707" cy="2203017"/>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6" name="矩形 39"/>
          <p:cNvSpPr/>
          <p:nvPr>
            <p:custDataLst>
              <p:tags r:id="rId2"/>
            </p:custDataLst>
          </p:nvPr>
        </p:nvSpPr>
        <p:spPr>
          <a:xfrm>
            <a:off x="1338781" y="1289747"/>
            <a:ext cx="4220707" cy="2203017"/>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TextBox 2"/>
          <p:cNvSpPr txBox="1"/>
          <p:nvPr>
            <p:custDataLst>
              <p:tags r:id="rId3"/>
            </p:custDataLst>
          </p:nvPr>
        </p:nvSpPr>
        <p:spPr>
          <a:xfrm>
            <a:off x="1583329" y="1461836"/>
            <a:ext cx="3749727" cy="1819126"/>
          </a:xfrm>
          <a:prstGeom prst="rect"/>
          <a:noFill/>
        </p:spPr>
        <p:txBody>
          <a:bodyPr anchor="ctr" anchorCtr="0" bIns="46990" rtlCol="0" wrap="square">
            <a:normAutofit fontScale="97727"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城市与农村之间的教育资源差距</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040" name="矩形 100"/>
          <p:cNvSpPr/>
          <p:nvPr>
            <p:custDataLst>
              <p:tags r:id="rId4"/>
            </p:custDataLst>
          </p:nvPr>
        </p:nvSpPr>
        <p:spPr>
          <a:xfrm rot="204112">
            <a:off x="6625465" y="1289050"/>
            <a:ext cx="4220707" cy="2203017"/>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2" name="矩形 101"/>
          <p:cNvSpPr/>
          <p:nvPr>
            <p:custDataLst>
              <p:tags r:id="rId5"/>
            </p:custDataLst>
          </p:nvPr>
        </p:nvSpPr>
        <p:spPr>
          <a:xfrm>
            <a:off x="6631038" y="1289747"/>
            <a:ext cx="4220707" cy="2203017"/>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4" name="TextBox 2"/>
          <p:cNvSpPr txBox="1"/>
          <p:nvPr>
            <p:custDataLst>
              <p:tags r:id="rId6"/>
            </p:custDataLst>
          </p:nvPr>
        </p:nvSpPr>
        <p:spPr>
          <a:xfrm>
            <a:off x="6876283" y="1461836"/>
            <a:ext cx="3749727" cy="181912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优秀师资力量的缺乏</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046" name="矩形 122"/>
          <p:cNvSpPr/>
          <p:nvPr>
            <p:custDataLst>
              <p:tags r:id="rId7"/>
            </p:custDataLst>
          </p:nvPr>
        </p:nvSpPr>
        <p:spPr>
          <a:xfrm rot="204112">
            <a:off x="1333904" y="4045956"/>
            <a:ext cx="4220707" cy="2203017"/>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矩形 123"/>
          <p:cNvSpPr/>
          <p:nvPr>
            <p:custDataLst>
              <p:tags r:id="rId8"/>
            </p:custDataLst>
          </p:nvPr>
        </p:nvSpPr>
        <p:spPr>
          <a:xfrm>
            <a:off x="1338781" y="4046653"/>
            <a:ext cx="4220707" cy="220301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TextBox 2"/>
          <p:cNvSpPr txBox="1"/>
          <p:nvPr>
            <p:custDataLst>
              <p:tags r:id="rId9"/>
            </p:custDataLst>
          </p:nvPr>
        </p:nvSpPr>
        <p:spPr>
          <a:xfrm>
            <a:off x="1582632" y="4218742"/>
            <a:ext cx="3749727" cy="181912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教育设施和设备的落后</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052" name="矩形 89"/>
          <p:cNvSpPr/>
          <p:nvPr>
            <p:custDataLst>
              <p:tags r:id="rId10"/>
            </p:custDataLst>
          </p:nvPr>
        </p:nvSpPr>
        <p:spPr>
          <a:xfrm rot="204112">
            <a:off x="6625465" y="4045956"/>
            <a:ext cx="4220707" cy="2203017"/>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4" name="矩形 90"/>
          <p:cNvSpPr/>
          <p:nvPr>
            <p:custDataLst>
              <p:tags r:id="rId11"/>
            </p:custDataLst>
          </p:nvPr>
        </p:nvSpPr>
        <p:spPr>
          <a:xfrm>
            <a:off x="6631038" y="4046653"/>
            <a:ext cx="4220707" cy="2203017"/>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6" name="TextBox 2"/>
          <p:cNvSpPr txBox="1"/>
          <p:nvPr>
            <p:custDataLst>
              <p:tags r:id="rId12"/>
            </p:custDataLst>
          </p:nvPr>
        </p:nvSpPr>
        <p:spPr>
          <a:xfrm>
            <a:off x="6874889" y="4218742"/>
            <a:ext cx="3749727" cy="181912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教育资源的分配不公</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0" name="标题 2"/>
          <p:cNvSpPr>
            <a:spLocks noGrp="1"/>
          </p:cNvSpPr>
          <p:nvPr>
            <p:ph type="title" idx="2"/>
          </p:nvPr>
        </p:nvSpPr>
        <p:spPr/>
        <p:txBody>
          <a:bodyPr/>
          <a:p>
            <a:r>
              <a:rPr altLang="en-US" lang="zh-CN"/>
              <a:t>教师专业素养不足</a:t>
            </a:r>
            <a:endParaRPr altLang="en-US" lang="zh-CN"/>
          </a:p>
        </p:txBody>
      </p:sp>
      <p:sp>
        <p:nvSpPr>
          <p:cNvPr id="1050092"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4"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6"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缺乏先进的教育理念和教学方法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98"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0"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2"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数学素养教育方面的知识和技能不足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4"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6"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8"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缺乏有效的评估和反馈机制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0"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2"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4"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教师培训和进修机会不足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8" name="标题 2"/>
          <p:cNvSpPr>
            <a:spLocks noGrp="1"/>
          </p:cNvSpPr>
          <p:nvPr>
            <p:ph type="title" idx="2"/>
          </p:nvPr>
        </p:nvSpPr>
        <p:spPr/>
        <p:txBody>
          <a:bodyPr/>
          <a:p>
            <a:r>
              <a:rPr altLang="en-US" lang="zh-CN"/>
              <a:t>家校合作困难</a:t>
            </a:r>
            <a:endParaRPr altLang="en-US" lang="zh-CN"/>
          </a:p>
        </p:txBody>
      </p:sp>
      <p:sp>
        <p:nvSpPr>
          <p:cNvPr id="1050150"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2"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4"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家长对数学素养教育认知不足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56"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8"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0"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家庭教育和学校教育目标不一致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2"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4"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6"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家校沟通不畅，缺乏有效合作机制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8"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0"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2"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家长参与度低，缺乏积极性与主动性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6" name="标题 2"/>
          <p:cNvSpPr>
            <a:spLocks noGrp="1"/>
          </p:cNvSpPr>
          <p:nvPr>
            <p:ph type="title" idx="2"/>
          </p:nvPr>
        </p:nvSpPr>
        <p:spPr/>
        <p:txBody>
          <a:bodyPr/>
          <a:p>
            <a:r>
              <a:rPr altLang="en-US" lang="zh-CN"/>
              <a:t>学生个体差异大</a:t>
            </a:r>
            <a:endParaRPr altLang="en-US" lang="zh-CN"/>
          </a:p>
        </p:txBody>
      </p:sp>
      <p:sp>
        <p:nvSpPr>
          <p:cNvPr id="1050208"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0"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不同学生的学习能力、兴趣和背景存在差异</a:t>
            </a:r>
            <a:endParaRPr altLang="en-US" dirty="0" sz="2000" lang="zh-CN" spc="150">
              <a:solidFill>
                <a:schemeClr val="tx1">
                  <a:lumMod val="75000"/>
                  <a:lumOff val="25000"/>
                </a:schemeClr>
              </a:solidFill>
              <a:latin typeface="+mn-ea"/>
              <a:sym typeface="+mn-ea"/>
            </a:endParaRPr>
          </a:p>
        </p:txBody>
      </p:sp>
      <p:sp>
        <p:nvSpPr>
          <p:cNvPr id="1050212"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4"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6"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应对策略：因材施教，个性化教学</a:t>
            </a:r>
            <a:endParaRPr altLang="en-US" dirty="0" sz="2000" lang="zh-CN" spc="150">
              <a:solidFill>
                <a:schemeClr val="tx1">
                  <a:lumMod val="75000"/>
                  <a:lumOff val="25000"/>
                </a:schemeClr>
              </a:solidFill>
              <a:latin typeface="+mn-ea"/>
              <a:sym typeface="+mn-ea"/>
            </a:endParaRPr>
          </a:p>
        </p:txBody>
      </p:sp>
      <p:sp>
        <p:nvSpPr>
          <p:cNvPr id="1050218"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0"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2"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针对不同学生的特点制定教学计划和方案</a:t>
            </a:r>
            <a:endParaRPr altLang="en-US" dirty="0" sz="2000" lang="zh-CN" spc="150">
              <a:solidFill>
                <a:schemeClr val="tx1">
                  <a:lumMod val="75000"/>
                  <a:lumOff val="25000"/>
                </a:schemeClr>
              </a:solidFill>
              <a:latin typeface="+mn-ea"/>
              <a:sym typeface="+mn-ea"/>
            </a:endParaRPr>
          </a:p>
        </p:txBody>
      </p:sp>
      <p:sp>
        <p:nvSpPr>
          <p:cNvPr id="1050224"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6"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8"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激发学生学习兴趣，提高学习效果</a:t>
            </a:r>
            <a:endParaRPr altLang="en-US" dirty="0" sz="2000" lang="zh-CN" spc="150">
              <a:solidFill>
                <a:schemeClr val="tx1">
                  <a:lumMod val="75000"/>
                  <a:lumOff val="25000"/>
                </a:schemeClr>
              </a:solidFill>
              <a:latin typeface="+mn-ea"/>
              <a:sym typeface="+mn-ea"/>
            </a:endParaRPr>
          </a:p>
        </p:txBody>
      </p:sp>
      <p:sp>
        <p:nvSpPr>
          <p:cNvPr id="1050230"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64" name="标题 2"/>
          <p:cNvSpPr>
            <a:spLocks noGrp="1"/>
          </p:cNvSpPr>
          <p:nvPr>
            <p:ph type="title" idx="2"/>
          </p:nvPr>
        </p:nvSpPr>
        <p:spPr/>
        <p:txBody>
          <a:bodyPr/>
          <a:p>
            <a:r>
              <a:rPr altLang="en-US" lang="zh-CN"/>
              <a:t>提高教师专业素养，加强培训与交流</a:t>
            </a:r>
            <a:endParaRPr altLang="en-US" lang="zh-CN"/>
          </a:p>
        </p:txBody>
      </p:sp>
      <p:sp>
        <p:nvSpPr>
          <p:cNvPr id="1050266"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培养教师对数学素养教育的重视和认识</a:t>
            </a:r>
            <a:endParaRPr altLang="en-US" dirty="0" sz="1200" lang="zh-CN" spc="150">
              <a:solidFill>
                <a:schemeClr val="tx1">
                  <a:lumMod val="65000"/>
                  <a:lumOff val="35000"/>
                </a:schemeClr>
              </a:solidFill>
              <a:latin typeface="+mn-ea"/>
              <a:sym typeface="+mn-ea"/>
            </a:endParaRPr>
          </a:p>
        </p:txBody>
      </p:sp>
      <p:sp>
        <p:nvSpPr>
          <p:cNvPr id="1050268"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提高教师的数学素养和教学能力</a:t>
            </a:r>
            <a:endParaRPr altLang="en-US" dirty="0" sz="1200" lang="zh-CN" spc="150">
              <a:solidFill>
                <a:schemeClr val="tx1">
                  <a:lumMod val="65000"/>
                  <a:lumOff val="35000"/>
                </a:schemeClr>
              </a:solidFill>
              <a:latin typeface="+mn-ea"/>
              <a:sym typeface="+mn-ea"/>
            </a:endParaRPr>
          </a:p>
        </p:txBody>
      </p:sp>
      <p:sp>
        <p:nvSpPr>
          <p:cNvPr id="1050270"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加强教师之间的培训和交流，分享教学经验和教学方法</a:t>
            </a:r>
            <a:endParaRPr altLang="en-US" dirty="0" sz="1200" lang="zh-CN" spc="150">
              <a:solidFill>
                <a:schemeClr val="tx1">
                  <a:lumMod val="65000"/>
                  <a:lumOff val="35000"/>
                </a:schemeClr>
              </a:solidFill>
              <a:latin typeface="+mn-ea"/>
              <a:sym typeface="+mn-ea"/>
            </a:endParaRPr>
          </a:p>
        </p:txBody>
      </p:sp>
      <p:sp>
        <p:nvSpPr>
          <p:cNvPr id="1050272"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鼓励教师参与数学素养教育的学术研究和实践活动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06" name="标题 2"/>
          <p:cNvSpPr>
            <a:spLocks noGrp="1"/>
          </p:cNvSpPr>
          <p:nvPr>
            <p:ph type="title" idx="2"/>
          </p:nvPr>
        </p:nvSpPr>
        <p:spPr/>
        <p:txBody>
          <a:bodyPr/>
          <a:p>
            <a:r>
              <a:rPr altLang="en-US" lang="zh-CN"/>
              <a:t>优化教学资源配置，促进教育公平</a:t>
            </a:r>
            <a:endParaRPr altLang="en-US" lang="zh-CN"/>
          </a:p>
        </p:txBody>
      </p:sp>
      <p:sp>
        <p:nvSpPr>
          <p:cNvPr id="1050308"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0"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2"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优化教师资源配置，提高教师教学水平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14"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6"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8"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加大教育投入，改善教学设施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20"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2"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4"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推进教育信息化，扩大优质教育资源覆盖面</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26"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8"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0"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建立教育公平监测机制，保障教育公平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64" name="标题 2"/>
          <p:cNvSpPr>
            <a:spLocks noGrp="1"/>
          </p:cNvSpPr>
          <p:nvPr>
            <p:ph type="title" idx="2"/>
          </p:nvPr>
        </p:nvSpPr>
        <p:spPr/>
        <p:txBody>
          <a:bodyPr/>
          <a:p>
            <a:r>
              <a:rPr altLang="en-US" lang="zh-CN"/>
              <a:t>加强家校合作，形成教育合力</a:t>
            </a:r>
            <a:endParaRPr altLang="en-US" lang="zh-CN"/>
          </a:p>
        </p:txBody>
      </p:sp>
      <p:sp>
        <p:nvSpPr>
          <p:cNvPr id="1050366"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建立定期沟通机制，加强家校之间的信息交流</a:t>
            </a:r>
            <a:endParaRPr altLang="en-US" dirty="0" sz="1200" lang="zh-CN" spc="150">
              <a:solidFill>
                <a:schemeClr val="tx1">
                  <a:lumMod val="65000"/>
                  <a:lumOff val="35000"/>
                </a:schemeClr>
              </a:solidFill>
              <a:latin typeface="+mn-ea"/>
              <a:sym typeface="+mn-ea"/>
            </a:endParaRPr>
          </a:p>
        </p:txBody>
      </p:sp>
      <p:sp>
        <p:nvSpPr>
          <p:cNvPr id="1050368"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组织家长参与数学教学活动，提高家长的教育意识和能力</a:t>
            </a:r>
            <a:endParaRPr altLang="en-US" dirty="0" sz="1200" lang="zh-CN" spc="150">
              <a:solidFill>
                <a:schemeClr val="tx1">
                  <a:lumMod val="65000"/>
                  <a:lumOff val="35000"/>
                </a:schemeClr>
              </a:solidFill>
              <a:latin typeface="+mn-ea"/>
              <a:sym typeface="+mn-ea"/>
            </a:endParaRPr>
          </a:p>
        </p:txBody>
      </p:sp>
      <p:sp>
        <p:nvSpPr>
          <p:cNvPr id="1050370"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鼓励家长与孩子共同参与数学活动，增进亲子关系，提高孩子的学习兴趣</a:t>
            </a:r>
            <a:endParaRPr altLang="en-US" dirty="0" sz="1200" lang="zh-CN" spc="150">
              <a:solidFill>
                <a:schemeClr val="tx1">
                  <a:lumMod val="65000"/>
                  <a:lumOff val="35000"/>
                </a:schemeClr>
              </a:solidFill>
              <a:latin typeface="+mn-ea"/>
              <a:sym typeface="+mn-ea"/>
            </a:endParaRPr>
          </a:p>
        </p:txBody>
      </p:sp>
      <p:sp>
        <p:nvSpPr>
          <p:cNvPr id="1050372"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建立家校合作评价机制，对孩子的数学学习进行全面评价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06" name="标题 2"/>
          <p:cNvSpPr>
            <a:spLocks noGrp="1"/>
          </p:cNvSpPr>
          <p:nvPr>
            <p:ph type="title" idx="2"/>
          </p:nvPr>
        </p:nvSpPr>
        <p:spPr/>
        <p:txBody>
          <a:bodyPr/>
          <a:p>
            <a:r>
              <a:rPr altLang="en-US" lang="zh-CN"/>
              <a:t>因材施教，关注学生个体差异</a:t>
            </a:r>
            <a:endParaRPr altLang="en-US" lang="zh-CN"/>
          </a:p>
        </p:txBody>
      </p:sp>
      <p:sp>
        <p:nvSpPr>
          <p:cNvPr id="1050408"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10"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针对不同学生的特点和需求，制定个性化的教学计划和方案</a:t>
            </a:r>
            <a:endParaRPr altLang="en-US" dirty="0" sz="2000" lang="zh-CN" spc="150">
              <a:solidFill>
                <a:schemeClr val="tx1">
                  <a:lumMod val="75000"/>
                  <a:lumOff val="25000"/>
                </a:schemeClr>
              </a:solidFill>
              <a:latin typeface="+mn-ea"/>
              <a:sym typeface="+mn-ea"/>
            </a:endParaRPr>
          </a:p>
        </p:txBody>
      </p:sp>
      <p:sp>
        <p:nvSpPr>
          <p:cNvPr id="1050412"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14"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16"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关注学生的兴趣和爱好，激发他们对数学的兴趣和热情</a:t>
            </a:r>
            <a:endParaRPr altLang="en-US" dirty="0" sz="2000" lang="zh-CN" spc="150">
              <a:solidFill>
                <a:schemeClr val="tx1">
                  <a:lumMod val="75000"/>
                  <a:lumOff val="25000"/>
                </a:schemeClr>
              </a:solidFill>
              <a:latin typeface="+mn-ea"/>
              <a:sym typeface="+mn-ea"/>
            </a:endParaRPr>
          </a:p>
        </p:txBody>
      </p:sp>
      <p:sp>
        <p:nvSpPr>
          <p:cNvPr id="1050418"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20"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22"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针对学生的不同学习风格和认知方式，采用多样化的教学方式和手段</a:t>
            </a:r>
            <a:endParaRPr altLang="en-US" dirty="0" sz="2000" lang="zh-CN" spc="150">
              <a:solidFill>
                <a:schemeClr val="tx1">
                  <a:lumMod val="75000"/>
                  <a:lumOff val="25000"/>
                </a:schemeClr>
              </a:solidFill>
              <a:latin typeface="+mn-ea"/>
              <a:sym typeface="+mn-ea"/>
            </a:endParaRPr>
          </a:p>
        </p:txBody>
      </p:sp>
      <p:sp>
        <p:nvSpPr>
          <p:cNvPr id="1050424"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26"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28"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关注学生的情感需求，营造积极、愉悦的学习氛围和环境</a:t>
            </a:r>
            <a:endParaRPr altLang="en-US" dirty="0" sz="2000" lang="zh-CN" spc="150">
              <a:solidFill>
                <a:schemeClr val="tx1">
                  <a:lumMod val="75000"/>
                  <a:lumOff val="25000"/>
                </a:schemeClr>
              </a:solidFill>
              <a:latin typeface="+mn-ea"/>
              <a:sym typeface="+mn-ea"/>
            </a:endParaRPr>
          </a:p>
        </p:txBody>
      </p:sp>
      <p:sp>
        <p:nvSpPr>
          <p:cNvPr id="1050430"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64"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46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2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6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1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4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401.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2024-01-05T05:38:44Z</dcterms:created>
  <dcterms:modified xsi:type="dcterms:W3CDTF">2024-01-05T05:38:44Z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eaf6041da900438685c36c8e1e313d24_21</vt:lpwstr>
  </property>
</Properties>
</file>