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153" r:id="rId1"/>
    <p:sldMasterId id="2147498190" r:id="rId2"/>
  </p:sldMasterIdLst>
  <p:notesMasterIdLst>
    <p:notesMasterId r:id="rId3"/>
  </p:notesMasterIdLst>
  <p:sldIdLst>
    <p:sldId id="6599" r:id="rId4"/>
    <p:sldId id="6604" r:id="rId5"/>
    <p:sldId id="6608" r:id="rId6"/>
    <p:sldId id="6611" r:id="rId7"/>
    <p:sldId id="6614" r:id="rId8"/>
    <p:sldId id="6617" r:id="rId9"/>
    <p:sldId id="6620" r:id="rId10"/>
    <p:sldId id="6623" r:id="rId11"/>
    <p:sldId id="6626" r:id="rId12"/>
    <p:sldId id="6629" r:id="rId13"/>
    <p:sldId id="6632" r:id="rId14"/>
    <p:sldId id="6635" r:id="rId15"/>
    <p:sldId id="6638" r:id="rId16"/>
    <p:sldId id="6641" r:id="rId17"/>
    <p:sldId id="6644" r:id="rId18"/>
    <p:sldId id="6647" r:id="rId19"/>
    <p:sldId id="6650" r:id="rId20"/>
    <p:sldId id="6653" r:id="rId21"/>
    <p:sldId id="6656" r:id="rId22"/>
    <p:sldId id="6659" r:id="rId23"/>
    <p:sldId id="6662" r:id="rId24"/>
    <p:sldId id="6665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54" r:id="rId1"/>
    <p:sldLayoutId id="2147498155" r:id="rId2"/>
    <p:sldLayoutId id="2147498156" r:id="rId3"/>
    <p:sldLayoutId id="2147498157" r:id="rId4"/>
    <p:sldLayoutId id="2147498158" r:id="rId5"/>
    <p:sldLayoutId id="2147498159" r:id="rId6"/>
    <p:sldLayoutId id="2147498160" r:id="rId7"/>
    <p:sldLayoutId id="2147498161" r:id="rId8"/>
    <p:sldLayoutId id="2147498162" r:id="rId9"/>
    <p:sldLayoutId id="2147498163" r:id="rId10"/>
    <p:sldLayoutId id="214749816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91" r:id="rId1"/>
    <p:sldLayoutId id="2147498192" r:id="rId2"/>
    <p:sldLayoutId id="2147498193" r:id="rId3"/>
    <p:sldLayoutId id="2147498194" r:id="rId4"/>
    <p:sldLayoutId id="2147498195" r:id="rId5"/>
    <p:sldLayoutId id="2147498196" r:id="rId6"/>
    <p:sldLayoutId id="2147498197" r:id="rId7"/>
    <p:sldLayoutId id="2147498198" r:id="rId8"/>
    <p:sldLayoutId id="2147498199" r:id="rId9"/>
    <p:sldLayoutId id="2147498200" r:id="rId10"/>
    <p:sldLayoutId id="214749820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030"/>
          </a:bodyPr>
          <a:p>
            <a:r>
              <a:rPr altLang="en-US" lang="zh-CN"/>
              <a:t>初中教育中的游戏化学习与教学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4185920" y="147701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280187" y="1534921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22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22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5274945" y="1619250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初中教育现状与游戏化学习的兴起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4185920" y="471360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280187" y="4771516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 fontScale="94167"/>
          </a:bodyPr>
          <a:p>
            <a:pPr algn="ctr" lvl="0">
              <a:buClrTx/>
              <a:buSzTx/>
              <a:buFontTx/>
            </a:pPr>
            <a:r>
              <a:rPr altLang="zh-CN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5274945" y="4855845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游戏化学习的挑战与未来发展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4185920" y="255587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280187" y="2613786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22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22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5274945" y="2698115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 fontScale="8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游戏化学习在初中教学中的实践与案例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4185920" y="363474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280187" y="3692651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 fontScale="94167"/>
          </a:bodyPr>
          <a:p>
            <a:pPr algn="ctr" lvl="0">
              <a:buClrTx/>
              <a:buSzTx/>
              <a:buFontTx/>
            </a:pPr>
            <a:r>
              <a:rPr altLang="zh-CN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5274945" y="3776980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游戏化学习的教学设计原则与方法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初中教育现状与游戏化学习的兴起</a:t>
            </a:r>
            <a:endParaRPr altLang="en-US" lang="zh-CN"/>
          </a:p>
        </p:txBody>
      </p:sp>
      <p:sp>
        <p:nvSpPr>
          <p:cNvPr id="104891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1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传统初中教育的挑战与困境</a:t>
            </a:r>
            <a:endParaRPr altLang="en-US" lang="zh-CN"/>
          </a:p>
        </p:txBody>
      </p:sp>
      <p:sp>
        <p:nvSpPr>
          <p:cNvPr id="10489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传统初中教育模式单一，缺乏创新和趣味性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学生学习动力不足，厌学情绪普遍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教育资源不均衡，影响教学质量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传统教育评价体系过于注重分数，忽视了学生的全面发展和个性需求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游戏化学习在初中教育中的应用与优势</a:t>
            </a:r>
            <a:endParaRPr altLang="en-US" lang="zh-CN"/>
          </a:p>
        </p:txBody>
      </p:sp>
      <p:sp>
        <p:nvSpPr>
          <p:cNvPr id="10490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实践案例：一些成功的游戏化学习实践案例表明，这种学习方式能够有效提高学生的学习成绩和综合素质。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未来展望：随着技术的发展和教育的不断创新，游戏化学习在初中教育中的应用将更加广泛，未来发展前景广阔。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应用场景：初中教育中游戏化学习的应用场景包括课堂互动、在线学习平台和移动学习等。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优势：游戏化学习能够激发学生的学习热情，提高学习兴趣和参与度，同时有助于培养学生的创新思维和实践能力。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游戏化学习在国内外的发展现状与趋势</a:t>
            </a:r>
            <a:endParaRPr altLang="en-US" lang="zh-CN"/>
          </a:p>
        </p:txBody>
      </p:sp>
      <p:sp>
        <p:nvSpPr>
          <p:cNvPr id="10490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国内发展现状：随着教育信息化的推进，游戏化学习在初中教育中得到广泛应用，提高了学生的学习兴趣和参与度。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国外发展现状：欧美等发达国家在游戏化学习方面处于领先地位，将游戏化学习与学科整合，提高了教育质量。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发展趋势：未来游戏化学习将更加注重跨学科整合、个性化学习、协作学习等方面的发展，为初中教育提供更多创新模式。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面临的挑战：如何平衡游戏化学习与传统学习方式的关系、如何提高游戏化学习的教育性和趣味性等问题需要进一步探讨。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游戏化学习在初中教学中的实践与案例</a:t>
            </a:r>
            <a:endParaRPr altLang="en-US" lang="zh-CN"/>
          </a:p>
        </p:txBody>
      </p:sp>
      <p:sp>
        <p:nvSpPr>
          <p:cNvPr id="104913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3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课堂游戏化教学的策略与实践</a:t>
            </a:r>
            <a:endParaRPr altLang="en-US" lang="zh-CN"/>
          </a:p>
        </p:txBody>
      </p:sp>
      <p:sp>
        <p:nvSpPr>
          <p:cNvPr id="10491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课堂游戏化教学的定义与意义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游戏化教学在初中课堂中的实践案例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游戏化教学在初中课堂中的效果评估与改进策略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游戏化教学在初中课堂中的应用场景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学科融合的游戏化学习案例</a:t>
            </a:r>
            <a:endParaRPr altLang="en-US" lang="zh-CN"/>
          </a:p>
        </p:txBody>
      </p:sp>
      <p:sp>
        <p:nvSpPr>
          <p:cNvPr id="10492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英语学科与游戏化学习的融合：通过游戏练习学生的英语听说读写能力，提高学习效果。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语文学科与游戏化学习的融合：通过游戏的方式提高学生的阅读理解能力和写作能力。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数学学科与游戏化学习的融合：利用游戏教授数学知识，提高学生的学习兴趣和数学思维能力。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科学学科与游戏化学习的融合：在游戏中探索科学知识，培养学生的科学素养和实践能力。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游戏化学习在提升学生兴趣与参与度方面的作用</a:t>
            </a:r>
            <a:endParaRPr altLang="en-US" lang="zh-CN"/>
          </a:p>
        </p:txBody>
      </p:sp>
      <p:sp>
        <p:nvSpPr>
          <p:cNvPr id="10493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激发学生学习兴趣，提高学习动力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增强课堂互动性，促进师生交流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引导学生主动参与，培养自主学习能力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创造愉悦的学习氛围，降低学习压力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游戏化学习在培养学生创新思维与实践能力方面的优势</a:t>
            </a:r>
            <a:endParaRPr altLang="en-US" lang="zh-CN"/>
          </a:p>
        </p:txBody>
      </p:sp>
      <p:sp>
        <p:nvSpPr>
          <p:cNvPr id="10493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激发学习兴趣：游戏化学习能够通过有趣的游戏情节和激励机制，激发学生的学习兴趣和动力，提高学习积极性和参与度。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培养创新思维：游戏化学习中的开放式问题和情境，能够引导学生自主思考、发现和解决问题，培养他们的创新思维和创造力。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提升实践能力：游戏化学习往往需要学生动手操作和实践，能够锻炼学生的动手能力和实践能力，促进知识的应用和转化。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促进团队协作：游戏化学习中的团队合作和协作，能够培养学生的团队协作精神和沟通能力，提高他们的社交能力和合作能力。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游戏化学习的教学设计原则与方法</a:t>
            </a:r>
            <a:endParaRPr altLang="en-US" lang="zh-CN"/>
          </a:p>
        </p:txBody>
      </p:sp>
      <p:sp>
        <p:nvSpPr>
          <p:cNvPr id="104943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4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游戏化学习的教学目标与内容设计</a:t>
            </a:r>
            <a:endParaRPr altLang="en-US" lang="zh-CN"/>
          </a:p>
        </p:txBody>
      </p:sp>
      <p:sp>
        <p:nvSpPr>
          <p:cNvPr id="104948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8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教学目标：激发学生的学习兴趣，提高学习效果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内容设计：根据学生的年龄和认知特点，选择适合的游戏化学习内容，结合学科特点进行设计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教学方法：采用游戏化的教学方式，如闯关、角色扮演等，让学生在轻松愉快的氛围中学习知识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教学评价：通过游戏化的评价方式，如积分、等级等，激励学生积极参与学习过程，提高学习效果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游戏化学习的教学策略与评价方式</a:t>
            </a:r>
            <a:endParaRPr altLang="en-US" lang="zh-CN"/>
          </a:p>
        </p:txBody>
      </p:sp>
      <p:sp>
        <p:nvSpPr>
          <p:cNvPr id="104954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激发兴趣：利用游戏化学习吸引学生的注意力，提高学习积极性。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任务驱动：通过设置任务和挑战，引导学生主动探索和思考。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合作学习：鼓励学生分组合作，共同解决问题，培养团队协作能力。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及时反馈：对学生的学习成果进行及时评价和反馈，帮助学生了解自己的学习状况并调整学习策略。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游戏化学习的教学资源与工具选择</a:t>
            </a:r>
            <a:endParaRPr altLang="en-US" lang="zh-CN"/>
          </a:p>
        </p:txBody>
      </p:sp>
      <p:sp>
        <p:nvSpPr>
          <p:cNvPr id="10496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结合教学内容选择合适的游戏化学习工具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适合不同年龄段和学习风格的游戏化学习资源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考虑游戏化学习资源的互动性和趣味性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确保游戏化学习资源的可获取性和可更新性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游戏化学习的教学实施与效果评估</a:t>
            </a:r>
            <a:endParaRPr altLang="en-US" lang="zh-CN"/>
          </a:p>
        </p:txBody>
      </p:sp>
      <p:sp>
        <p:nvSpPr>
          <p:cNvPr id="1049650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5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游戏化学习的教学实施：根据教学设计原则，结合课程内容和学生特点，选择合适的游戏化学习工具和资源，制定详细的教学计划和实施步骤。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54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637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效果评估：通过课堂观察、学生反馈、成绩评定等方式，对游戏化学习的效果进行评估，及时调整教学策略，提高教学质量。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游戏化学习的挑战与未来发展</a:t>
            </a:r>
            <a:endParaRPr altLang="en-US" lang="zh-CN"/>
          </a:p>
        </p:txBody>
      </p:sp>
      <p:sp>
        <p:nvSpPr>
          <p:cNvPr id="104969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9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游戏化学习在初中教育中面临的问题与挑战</a:t>
            </a:r>
            <a:endParaRPr altLang="en-US" lang="zh-CN"/>
          </a:p>
        </p:txBody>
      </p:sp>
      <p:sp>
        <p:nvSpPr>
          <p:cNvPr id="10497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学生学习习惯：学生需要适应游戏化学习方式，改变传统的学习习惯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评估与反馈：游戏化学习需要有效的评估和反馈机制，以确保学生的学习效果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技术问题：游戏化学习需要技术支持，如游戏设计、学习平台搭建等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教育理念：部分教师和家长对游戏化学习持怀疑态度，需要更新教育观念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游戏化学习在初中教育中的优化路径与策略</a:t>
            </a:r>
            <a:endParaRPr altLang="en-US" lang="zh-CN"/>
          </a:p>
        </p:txBody>
      </p:sp>
      <p:sp>
        <p:nvSpPr>
          <p:cNvPr id="10497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完善评价体系：将游戏化学习过程中的表现纳入评价范围，提高评价的全面性和客观性。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优化教学内容：将游戏化学习与学科知识相结合，提高学习效果。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创新教学方式：利用游戏化学习引导学生主动参与，培养学习兴趣。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加强教师培训：提高教师对游戏化学习的认识和应用能力，促进游戏化学习在初中教育中的推广和应用。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游戏化学习在未来的发展趋势与展望</a:t>
            </a:r>
            <a:endParaRPr altLang="en-US" lang="zh-CN"/>
          </a:p>
        </p:txBody>
      </p:sp>
      <p:sp>
        <p:nvSpPr>
          <p:cNvPr id="10498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技术进步：随着科技的不断发展，游戏化学习将更加智能化、个性化，能够更好地满足学生的学习需求。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跨学科融合：游戏化学习将与更多学科领域进行融合，为学生提供更加丰富的学习体验。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社区化学习：游戏化学习将构建更加开放、互动的学习社区，促进学生之间的交流与合作。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终身学习：游戏化学习将有助于推动终身学习理念的实现，让学习成为人们生活中不可或缺的一部分。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游戏化学习在教学创新中的价值与意义</a:t>
            </a:r>
            <a:endParaRPr altLang="en-US" lang="zh-CN"/>
          </a:p>
        </p:txBody>
      </p:sp>
      <p:sp>
        <p:nvSpPr>
          <p:cNvPr id="10499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激发学生学习兴趣，提高学习积极性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增强学生自主学习能力，培养创新精神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促进教师与学生之间的互动与合作，提升教学质量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游戏化学习能够为教学创新提供新的思路与方法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97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4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4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4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4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4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4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SLIDE_ID" val="custom2023030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2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9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9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26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2023-12-31T14:49:18Z</dcterms:created>
  <dcterms:modified xsi:type="dcterms:W3CDTF">2023-12-31T14:49:18Z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7182077373884fa29bdefa761b1cf145_21</vt:lpwstr>
  </property>
</Properties>
</file>