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gif" ContentType="image/gi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60" r:id="rId3"/>
    <p:sldId id="263" r:id="rId4"/>
    <p:sldId id="266" r:id="rId5"/>
    <p:sldId id="269" r:id="rId6"/>
    <p:sldId id="272" r:id="rId7"/>
    <p:sldId id="275" r:id="rId8"/>
    <p:sldId id="278" r:id="rId9"/>
    <p:sldId id="281" r:id="rId10"/>
    <p:sldId id="284" r:id="rId11"/>
    <p:sldId id="287" r:id="rId12"/>
    <p:sldId id="290" r:id="rId13"/>
    <p:sldId id="293" r:id="rId14"/>
    <p:sldId id="296" r:id="rId15"/>
    <p:sldId id="299" r:id="rId16"/>
    <p:sldId id="302" r:id="rId17"/>
    <p:sldId id="305" r:id="rId18"/>
    <p:sldId id="308" r:id="rId19"/>
    <p:sldId id="311" r:id="rId20"/>
    <p:sldId id="314" r:id="rId21"/>
    <p:sldId id="317" r:id="rId22"/>
    <p:sldId id="320" r:id="rId23"/>
    <p:sldId id="323" r:id="rId24"/>
    <p:sldId id="326" r:id="rId25"/>
    <p:sldId id="329" r:id="rId26"/>
    <p:sldId id="332" r:id="rId27"/>
    <p:sldId id="335" r:id="rId28"/>
    <p:sldId id="338" r:id="rId29"/>
    <p:sldId id="341" r:id="rId30"/>
    <p:sldId id="344" r:id="rId31"/>
    <p:sldId id="347" r:id="rId32"/>
    <p:sldId id="350" r:id="rId33"/>
    <p:sldId id="353" r:id="rId34"/>
  </p:sldIdLst>
  <p:sldSz cx="9144000" cy="5143500" type="screen16x9"/>
  <p:notesSz cx="6858000" cy="9144000"/>
  <p:custDataLst>
    <p:tags r:id="rId3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51" d="100"/>
          <a:sy n="151" d="100"/>
        </p:scale>
        <p:origin x="456" y="13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tags" Target="tags/tag1.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A025AF-33AF-4393-AD0A-EDF55E0814DB}"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D46A6-DEB1-4609-BC90-D8CF176D4067}"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15362"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36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fld id="{7DE3CE89-13BA-4D05-932E-D848E66518CD}" type="slidenum">
              <a:rPr lang="zh-CN" altLang="en-US"/>
              <a:t>9</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18434"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43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84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fld id="{9B9BC328-43A7-49C9-83E5-C5F9B577A10E}" type="slidenum">
              <a:rPr lang="zh-CN" altLang="en-US"/>
              <a:t>11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150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50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215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fld id="{6FD5B00E-3DB8-431C-B25D-EB1310DDC871}" type="slidenum">
              <a:rPr lang="zh-CN" altLang="en-US"/>
              <a:t>13</a:t>
            </a:fld>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
            </a:fld>
            <a:endParaRPr lang="zh-CN" altLang="en-US"/>
          </a:p>
        </p:txBody>
      </p:sp>
      <p:sp>
        <p:nvSpPr>
          <p:cNvPr id="7" name="矩形 6"/>
          <p:cNvSpPr/>
          <p:nvPr userDrawn="1"/>
        </p:nvSpPr>
        <p:spPr>
          <a:xfrm>
            <a:off x="100013" y="114300"/>
            <a:ext cx="8943975" cy="4914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8" name="椭圆 7"/>
          <p:cNvSpPr/>
          <p:nvPr userDrawn="1"/>
        </p:nvSpPr>
        <p:spPr>
          <a:xfrm>
            <a:off x="7143" y="0"/>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9" name="椭圆 8"/>
          <p:cNvSpPr/>
          <p:nvPr userDrawn="1"/>
        </p:nvSpPr>
        <p:spPr>
          <a:xfrm>
            <a:off x="8793956" y="0"/>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10" name="椭圆 9"/>
          <p:cNvSpPr/>
          <p:nvPr userDrawn="1"/>
        </p:nvSpPr>
        <p:spPr>
          <a:xfrm>
            <a:off x="0" y="4793457"/>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11" name="椭圆 10"/>
          <p:cNvSpPr/>
          <p:nvPr userDrawn="1"/>
        </p:nvSpPr>
        <p:spPr>
          <a:xfrm>
            <a:off x="8793957" y="4793457"/>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 Id="rId3" Type="http://schemas.openxmlformats.org/officeDocument/2006/relationships/hyperlink" Target="Take%20me%20home.mp4" TargetMode="External" /><Relationship Id="rId4"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image" Target="../media/image5.jpe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6.jpeg" /><Relationship Id="rId4" Type="http://schemas.openxmlformats.org/officeDocument/2006/relationships/image" Target="../media/image7.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8.gif"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gif"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audio" Target="file:///H:\&#21556;&#21452;\2022&#26149;&#19979;\&#19978;&#35838;&#35838;&#20214;\&#26657;&#23545;\&#20154;8%20&#20132;&#20114;&#31934;&#21326;&#29256;\Unit%2010\&#31532;5&#35838;&#26102;(B%202a-2d)\U10B2a.mp3" TargetMode="Ex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image" Target="../media/image13.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018514" y="2617631"/>
            <a:ext cx="4259103" cy="646331"/>
          </a:xfrm>
          <a:prstGeom prst="rect">
            <a:avLst/>
          </a:prstGeom>
          <a:noFill/>
          <a:scene3d>
            <a:camera prst="orthographicFront"/>
            <a:lightRig rig="threePt" dir="t"/>
          </a:scene3d>
          <a:sp3d>
            <a:bevelT prst="angle"/>
          </a:sp3d>
        </p:spPr>
        <p:txBody>
          <a:bodyPr>
            <a:spAutoFit/>
          </a:bodyPr>
          <a:lstStyle>
            <a:defPPr>
              <a:defRPr lang="zh-CN"/>
            </a:defPPr>
          </a:lstStyle>
          <a:p>
            <a:pPr algn="ctr">
              <a:defRPr/>
            </a:pPr>
            <a:r>
              <a:rPr lang="en-US" altLang="zh-CN" sz="2400" b="1" spc="200">
                <a:solidFill>
                  <a:srgbClr val="246372"/>
                </a:solidFill>
                <a:latin typeface="Times New Roman" pitchFamily="18" charset="0"/>
                <a:ea typeface="字魂139号-萌趣芋圆体" panose="00000500000000000000" pitchFamily="2" charset="-122"/>
                <a:cs typeface="Times New Roman" panose="02020603050405020304" pitchFamily="18" charset="0"/>
                <a:sym typeface="Arial" panose="020b0604020202020204" pitchFamily="34" charset="0"/>
              </a:rPr>
              <a:t> </a:t>
            </a:r>
            <a:r>
              <a:rPr lang="en-US" altLang="zh-CN" sz="3600" b="1" spc="200">
                <a:solidFill>
                  <a:srgbClr val="246372"/>
                </a:solidFill>
                <a:effectLst>
                  <a:glow rad="101600">
                    <a:schemeClr val="bg1"/>
                  </a:glow>
                </a:effectLst>
                <a:latin typeface="Times New Roman" pitchFamily="18" charset="0"/>
                <a:ea typeface="字魂139号-萌趣芋圆体" panose="00000500000000000000" pitchFamily="2" charset="-122"/>
                <a:cs typeface="Times New Roman" panose="02020603050405020304" pitchFamily="18" charset="0"/>
                <a:sym typeface="Arial" panose="020b0604020202020204" pitchFamily="34" charset="0"/>
              </a:rPr>
              <a:t>Section B  2a-2d</a:t>
            </a:r>
            <a:endParaRPr lang="zh-CN" altLang="en-US" sz="3600" b="1" spc="200">
              <a:solidFill>
                <a:srgbClr val="246372"/>
              </a:solidFill>
              <a:effectLst>
                <a:glow rad="101600">
                  <a:schemeClr val="bg1"/>
                </a:glow>
              </a:effectLst>
              <a:latin typeface="Times New Roman" pitchFamily="18" charset="0"/>
              <a:ea typeface="字魂139号-萌趣芋圆体" panose="00000500000000000000" pitchFamily="2" charset="-122"/>
              <a:cs typeface="Times New Roman" panose="02020603050405020304" pitchFamily="18" charset="0"/>
              <a:sym typeface="Arial" panose="020b0604020202020204" pitchFamily="34" charset="0"/>
            </a:endParaRPr>
          </a:p>
        </p:txBody>
      </p:sp>
      <p:sp>
        <p:nvSpPr>
          <p:cNvPr id="3" name="文本框 2"/>
          <p:cNvSpPr txBox="1"/>
          <p:nvPr/>
        </p:nvSpPr>
        <p:spPr>
          <a:xfrm>
            <a:off x="2051720" y="968395"/>
            <a:ext cx="6192688" cy="1505220"/>
          </a:xfrm>
          <a:prstGeom prst="rect">
            <a:avLst/>
          </a:prstGeom>
          <a:noFill/>
          <a:scene3d>
            <a:camera prst="orthographicFront"/>
            <a:lightRig rig="threePt" dir="t"/>
          </a:scene3d>
          <a:sp3d>
            <a:bevelT prst="angle"/>
          </a:sp3d>
        </p:spPr>
        <p:txBody>
          <a:bodyPr>
            <a:spAutoFit/>
          </a:bodyPr>
          <a:lstStyle>
            <a:defPPr>
              <a:defRPr lang="zh-CN"/>
            </a:defPPr>
            <a:lvl1pPr marL="0" algn="ctr" defTabSz="914400" rtl="0" eaLnBrk="0" fontAlgn="base" latinLnBrk="0" hangingPunct="0">
              <a:spcBef>
                <a:spcPct val="0"/>
              </a:spcBef>
              <a:spcAft>
                <a:spcPct val="0"/>
              </a:spcAft>
              <a:defRPr sz="4000" b="1" kern="1200" spc="200">
                <a:solidFill>
                  <a:srgbClr val="724A2B"/>
                </a:solidFill>
                <a:latin typeface="Times New Roman" pitchFamily="18" charset="0"/>
                <a:ea typeface="字魂139号-萌趣芋圆体" panose="00000500000000000000" pitchFamily="2" charset="-122"/>
                <a:cs typeface="Times New Roman" panose="02020603050405020304" pitchFamily="18" charset="0"/>
              </a:defRPr>
            </a:lvl1pPr>
          </a:lstStyle>
          <a:p>
            <a:pPr>
              <a:lnSpc>
                <a:spcPct val="120000"/>
              </a:lnSpc>
              <a:defRPr/>
            </a:pPr>
            <a:r>
              <a:rPr lang="en-US" altLang="zh-CN" sz="3200">
                <a:solidFill>
                  <a:srgbClr val="246372"/>
                </a:solidFill>
                <a:effectLst>
                  <a:glow rad="127000">
                    <a:schemeClr val="bg1"/>
                  </a:glow>
                </a:effectLst>
                <a:sym typeface="Arial" panose="020b0604020202020204" pitchFamily="34" charset="0"/>
              </a:rPr>
              <a:t> </a:t>
            </a:r>
            <a:r>
              <a:rPr lang="en-US" altLang="zh-CN" sz="4000">
                <a:solidFill>
                  <a:srgbClr val="246372"/>
                </a:solidFill>
                <a:effectLst>
                  <a:glow rad="127000">
                    <a:schemeClr val="bg1"/>
                  </a:glow>
                </a:effectLst>
                <a:sym typeface="Arial" panose="020b0604020202020204" pitchFamily="34" charset="0"/>
              </a:rPr>
              <a:t>Unit 10  I’ve had </a:t>
            </a:r>
          </a:p>
          <a:p>
            <a:pPr>
              <a:lnSpc>
                <a:spcPct val="120000"/>
              </a:lnSpc>
              <a:defRPr/>
            </a:pPr>
            <a:r>
              <a:rPr lang="en-US" altLang="zh-CN" sz="4000">
                <a:solidFill>
                  <a:srgbClr val="246372"/>
                </a:solidFill>
                <a:effectLst>
                  <a:glow rad="127000">
                    <a:schemeClr val="bg1"/>
                  </a:glow>
                </a:effectLst>
                <a:sym typeface="Arial" panose="020b0604020202020204" pitchFamily="34" charset="0"/>
              </a:rPr>
              <a:t>this bike for three years.</a:t>
            </a:r>
            <a:endParaRPr lang="zh-CN" altLang="en-US" sz="4000">
              <a:solidFill>
                <a:srgbClr val="246372"/>
              </a:solidFill>
              <a:effectLst>
                <a:glow rad="127000">
                  <a:schemeClr val="bg1"/>
                </a:glow>
              </a:effectLst>
              <a:sym typeface="Arial" panose="020b0604020202020204" pitchFamily="34" charset="0"/>
            </a:endParaRPr>
          </a:p>
        </p:txBody>
      </p:sp>
      <p:sp>
        <p:nvSpPr>
          <p:cNvPr id="5" name="文本框 4"/>
          <p:cNvSpPr txBox="1"/>
          <p:nvPr/>
        </p:nvSpPr>
        <p:spPr>
          <a:xfrm>
            <a:off x="0" y="4681538"/>
            <a:ext cx="2376488" cy="461962"/>
          </a:xfrm>
          <a:prstGeom prst="rect">
            <a:avLst/>
          </a:prstGeom>
          <a:noFill/>
        </p:spPr>
        <p:txBody>
          <a:bodyPr>
            <a:spAutoFit/>
          </a:bodyPr>
          <a:lstStyle>
            <a:defPPr>
              <a:defRPr lang="zh-CN"/>
            </a:defPPr>
          </a:lstStyle>
          <a:p>
            <a:pPr algn="ctr">
              <a:defRPr/>
            </a:pPr>
            <a:r>
              <a:rPr lang="en-US" altLang="zh-CN" sz="2400" b="1" spc="200">
                <a:solidFill>
                  <a:schemeClr val="bg1"/>
                </a:solidFill>
                <a:effectLst>
                  <a:outerShdw blurRad="38100" dist="38100" dir="2700000" algn="tl">
                    <a:srgbClr val="000000">
                      <a:alpha val="43137"/>
                    </a:srgbClr>
                  </a:outerShdw>
                </a:effectLst>
                <a:latin typeface="+mj-lt"/>
                <a:ea typeface="楷体" panose="02010609060101010101" pitchFamily="49" charset="-122"/>
                <a:cs typeface="Times New Roman" panose="02020603050405020304" pitchFamily="18" charset="0"/>
                <a:sym typeface="Arial" panose="020b0604020202020204" pitchFamily="34" charset="0"/>
              </a:rPr>
              <a:t>R</a:t>
            </a:r>
            <a:r>
              <a:rPr lang="en-US" altLang="zh-CN" sz="2400" b="1" spc="200">
                <a:solidFill>
                  <a:schemeClr val="bg1"/>
                </a:solidFill>
                <a:effectLst>
                  <a:outerShdw blurRad="38100" dist="38100" dir="2700000" algn="tl">
                    <a:srgbClr val="000000">
                      <a:alpha val="43137"/>
                    </a:srgbClr>
                  </a:outerShdw>
                </a:effectLst>
                <a:latin typeface="+mj-lt"/>
                <a:ea typeface="楷体" panose="02010609060101010101" pitchFamily="49" charset="-122"/>
                <a:cs typeface="Times New Roman" panose="02020603050405020304" pitchFamily="18" charset="0"/>
              </a:rPr>
              <a:t>·</a:t>
            </a:r>
            <a:r>
              <a:rPr lang="zh-CN" altLang="en-US" sz="2400" b="1" spc="20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Times New Roman" panose="02020603050405020304" pitchFamily="18" charset="0"/>
                <a:sym typeface="Arial" panose="020b0604020202020204" pitchFamily="34" charset="0"/>
              </a:rPr>
              <a:t>八年级下册</a:t>
            </a:r>
            <a:endParaRPr lang="zh-CN" altLang="en-US" sz="2400">
              <a:solidFill>
                <a:schemeClr val="bg1"/>
              </a:solidFill>
              <a:effectLst>
                <a:outerShdw blurRad="38100" dist="38100" dir="2700000" algn="tl">
                  <a:srgbClr val="000000">
                    <a:alpha val="43137"/>
                  </a:srgbClr>
                </a:outerShdw>
              </a:effectLst>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2843213" y="195263"/>
            <a:ext cx="3600450"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Learning objects</a:t>
            </a:r>
          </a:p>
        </p:txBody>
      </p:sp>
      <p:sp>
        <p:nvSpPr>
          <p:cNvPr id="3" name="Rectangle 387"/>
          <p:cNvSpPr>
            <a:spLocks noChangeArrowheads="1"/>
          </p:cNvSpPr>
          <p:nvPr/>
        </p:nvSpPr>
        <p:spPr bwMode="auto">
          <a:xfrm>
            <a:off x="395288" y="936625"/>
            <a:ext cx="8112125" cy="554038"/>
          </a:xfrm>
          <a:prstGeom prst="rect">
            <a:avLst/>
          </a:prstGeom>
          <a:noFill/>
          <a:ln>
            <a:noFill/>
          </a:ln>
          <a:effectLst/>
        </p:spPr>
        <p:txBody>
          <a:bodyPr>
            <a:spAutoFit/>
          </a:bodyPr>
          <a:lstStyle>
            <a:defPPr>
              <a:defRPr lang="zh-CN"/>
            </a:defPPr>
          </a:lstStyle>
          <a:p>
            <a:pPr eaLnBrk="1" hangingPunct="1">
              <a:defRPr/>
            </a:pPr>
            <a:r>
              <a:rPr kumimoji="1" lang="en-US" altLang="zh-CN" sz="3000" b="1">
                <a:latin typeface="+mj-lt"/>
              </a:rPr>
              <a:t>By</a:t>
            </a:r>
            <a:r>
              <a:rPr kumimoji="1" lang="zh-CN" altLang="en-US" sz="3000" b="1">
                <a:latin typeface="+mj-lt"/>
              </a:rPr>
              <a:t> </a:t>
            </a:r>
            <a:r>
              <a:rPr kumimoji="1" lang="en-US" altLang="zh-CN" sz="3000" b="1">
                <a:latin typeface="+mj-lt"/>
              </a:rPr>
              <a:t>the</a:t>
            </a:r>
            <a:r>
              <a:rPr kumimoji="1" lang="zh-CN" altLang="en-US" sz="3000" b="1">
                <a:latin typeface="+mj-lt"/>
              </a:rPr>
              <a:t> </a:t>
            </a:r>
            <a:r>
              <a:rPr kumimoji="1" lang="en-US" altLang="zh-CN" sz="3000" b="1">
                <a:latin typeface="+mj-lt"/>
              </a:rPr>
              <a:t>end</a:t>
            </a:r>
            <a:r>
              <a:rPr kumimoji="1" lang="zh-CN" altLang="en-US" sz="3000" b="1">
                <a:latin typeface="+mj-lt"/>
              </a:rPr>
              <a:t> </a:t>
            </a:r>
            <a:r>
              <a:rPr kumimoji="1" lang="en-US" altLang="zh-CN" sz="3000" b="1">
                <a:latin typeface="+mj-lt"/>
              </a:rPr>
              <a:t>of</a:t>
            </a:r>
            <a:r>
              <a:rPr kumimoji="1" lang="zh-CN" altLang="en-US" sz="3000" b="1">
                <a:latin typeface="+mj-lt"/>
              </a:rPr>
              <a:t> </a:t>
            </a:r>
            <a:r>
              <a:rPr kumimoji="1" lang="en-US" altLang="zh-CN" sz="3000" b="1">
                <a:latin typeface="+mj-lt"/>
              </a:rPr>
              <a:t>the</a:t>
            </a:r>
            <a:r>
              <a:rPr kumimoji="1" lang="zh-CN" altLang="en-US" sz="3000" b="1">
                <a:latin typeface="+mj-lt"/>
              </a:rPr>
              <a:t> </a:t>
            </a:r>
            <a:r>
              <a:rPr kumimoji="1" lang="en-US" altLang="zh-CN" sz="3000" b="1">
                <a:latin typeface="+mj-lt"/>
              </a:rPr>
              <a:t>class, you will be able to …</a:t>
            </a:r>
          </a:p>
        </p:txBody>
      </p:sp>
      <p:sp>
        <p:nvSpPr>
          <p:cNvPr id="4" name="Rectangle 387"/>
          <p:cNvSpPr>
            <a:spLocks noChangeArrowheads="1"/>
          </p:cNvSpPr>
          <p:nvPr/>
        </p:nvSpPr>
        <p:spPr bwMode="auto">
          <a:xfrm>
            <a:off x="395288" y="1490663"/>
            <a:ext cx="8497888" cy="3471862"/>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3000" b="1">
                <a:solidFill>
                  <a:srgbClr val="0070C0"/>
                </a:solidFill>
                <a:latin typeface="+mj-lt"/>
              </a:rPr>
              <a:t>1. Learn curriculum words and useful expressions.</a:t>
            </a:r>
            <a:endParaRPr kumimoji="1" lang="en-US" altLang="zh-CN" sz="3000" b="1">
              <a:latin typeface="+mj-lt"/>
            </a:endParaRPr>
          </a:p>
          <a:p>
            <a:pPr eaLnBrk="1" hangingPunct="1">
              <a:lnSpc>
                <a:spcPct val="150000"/>
              </a:lnSpc>
              <a:defRPr/>
            </a:pPr>
            <a:r>
              <a:rPr kumimoji="1" lang="en-US" altLang="zh-CN" sz="3000" b="1">
                <a:solidFill>
                  <a:srgbClr val="0070C0"/>
                </a:solidFill>
                <a:latin typeface="+mj-lt"/>
              </a:rPr>
              <a:t>2. Acquire the strategy of getting information from </a:t>
            </a:r>
          </a:p>
          <a:p>
            <a:pPr eaLnBrk="1" hangingPunct="1">
              <a:lnSpc>
                <a:spcPct val="150000"/>
              </a:lnSpc>
              <a:defRPr/>
            </a:pPr>
            <a:r>
              <a:rPr kumimoji="1" lang="en-US" altLang="zh-CN" sz="3000" b="1">
                <a:solidFill>
                  <a:srgbClr val="0070C0"/>
                </a:solidFill>
                <a:latin typeface="+mj-lt"/>
              </a:rPr>
              <a:t>    previous knowledge.</a:t>
            </a:r>
          </a:p>
          <a:p>
            <a:pPr eaLnBrk="1" hangingPunct="1">
              <a:lnSpc>
                <a:spcPct val="150000"/>
              </a:lnSpc>
              <a:defRPr/>
            </a:pPr>
            <a:r>
              <a:rPr kumimoji="1" lang="en-US" altLang="zh-CN" sz="3000" b="1">
                <a:solidFill>
                  <a:srgbClr val="0070C0"/>
                </a:solidFill>
                <a:latin typeface="+mj-lt"/>
              </a:rPr>
              <a:t>3. Talk about changes in your hometown and </a:t>
            </a:r>
          </a:p>
          <a:p>
            <a:pPr eaLnBrk="1" hangingPunct="1">
              <a:lnSpc>
                <a:spcPct val="150000"/>
              </a:lnSpc>
              <a:defRPr/>
            </a:pPr>
            <a:r>
              <a:rPr kumimoji="1" lang="en-US" altLang="zh-CN" sz="3000" b="1">
                <a:solidFill>
                  <a:srgbClr val="0070C0"/>
                </a:solidFill>
                <a:latin typeface="+mj-lt"/>
              </a:rPr>
              <a:t>    develop a deep affection for your hometown.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Rectangle 387"/>
          <p:cNvSpPr>
            <a:spLocks noChangeArrowheads="1"/>
          </p:cNvSpPr>
          <p:nvPr/>
        </p:nvSpPr>
        <p:spPr bwMode="auto">
          <a:xfrm>
            <a:off x="107950" y="123825"/>
            <a:ext cx="2879725"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Enjoy a song</a:t>
            </a:r>
          </a:p>
        </p:txBody>
      </p:sp>
      <p:pic>
        <p:nvPicPr>
          <p:cNvPr id="5" name="图片 4">
            <a:hlinkClick r:id="rId3" action="ppaction://hlinkfile"/>
          </p:cNvPr>
          <p:cNvPicPr>
            <a:picLocks noChangeAspect="1"/>
          </p:cNvPicPr>
          <p:nvPr/>
        </p:nvPicPr>
        <p:blipFill>
          <a:blip r:embed="rId2"/>
          <a:stretch>
            <a:fillRect/>
          </a:stretch>
        </p:blipFill>
        <p:spPr>
          <a:xfrm>
            <a:off x="1331640" y="843558"/>
            <a:ext cx="5903775" cy="3937818"/>
          </a:xfrm>
          <a:prstGeom prst="roundRect">
            <a:avLst/>
          </a:prstGeom>
        </p:spPr>
      </p:pic>
      <p:pic>
        <p:nvPicPr>
          <p:cNvPr id="4" name="Picture 6">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892799" y="3435350"/>
            <a:ext cx="2684463"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07950" y="123825"/>
            <a:ext cx="2447925"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Brainstorm</a:t>
            </a:r>
          </a:p>
        </p:txBody>
      </p:sp>
      <p:sp>
        <p:nvSpPr>
          <p:cNvPr id="3" name="Rectangle 387"/>
          <p:cNvSpPr>
            <a:spLocks noChangeArrowheads="1"/>
          </p:cNvSpPr>
          <p:nvPr/>
        </p:nvSpPr>
        <p:spPr bwMode="auto">
          <a:xfrm>
            <a:off x="250825" y="650875"/>
            <a:ext cx="8642350" cy="554038"/>
          </a:xfrm>
          <a:prstGeom prst="rect">
            <a:avLst/>
          </a:prstGeom>
          <a:noFill/>
          <a:ln>
            <a:noFill/>
          </a:ln>
          <a:effectLst/>
        </p:spPr>
        <p:txBody>
          <a:bodyPr>
            <a:spAutoFit/>
          </a:bodyPr>
          <a:lstStyle>
            <a:defPPr>
              <a:defRPr lang="zh-CN"/>
            </a:defPPr>
          </a:lstStyle>
          <a:p>
            <a:pPr eaLnBrk="1" hangingPunct="1">
              <a:defRPr/>
            </a:pPr>
            <a:r>
              <a:rPr kumimoji="1" lang="en-US" altLang="zh-CN" sz="3000" b="1">
                <a:latin typeface="+mj-lt"/>
              </a:rPr>
              <a:t>What can you think of when hearing “hometown”?</a:t>
            </a:r>
          </a:p>
        </p:txBody>
      </p:sp>
      <p:sp>
        <p:nvSpPr>
          <p:cNvPr id="8" name="Rectangle 387"/>
          <p:cNvSpPr>
            <a:spLocks noChangeArrowheads="1"/>
          </p:cNvSpPr>
          <p:nvPr/>
        </p:nvSpPr>
        <p:spPr bwMode="auto">
          <a:xfrm>
            <a:off x="4086225" y="1395413"/>
            <a:ext cx="3614738" cy="577850"/>
          </a:xfrm>
          <a:prstGeom prst="roundRect">
            <a:avLst/>
          </a:prstGeom>
        </p:spPr>
        <p:style>
          <a:lnRef idx="1">
            <a:schemeClr val="accent5"/>
          </a:lnRef>
          <a:fillRef idx="2">
            <a:schemeClr val="accent5"/>
          </a:fillRef>
          <a:effectRef idx="1">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good/terrible weather</a:t>
            </a:r>
          </a:p>
        </p:txBody>
      </p:sp>
      <p:sp>
        <p:nvSpPr>
          <p:cNvPr id="10" name="Rectangle 387"/>
          <p:cNvSpPr>
            <a:spLocks noChangeArrowheads="1"/>
          </p:cNvSpPr>
          <p:nvPr/>
        </p:nvSpPr>
        <p:spPr bwMode="auto">
          <a:xfrm>
            <a:off x="4381500" y="2990850"/>
            <a:ext cx="3024188" cy="579438"/>
          </a:xfrm>
          <a:prstGeom prst="roundRect">
            <a:avLst/>
          </a:prstGeom>
        </p:spPr>
        <p:style>
          <a:lnRef idx="1">
            <a:schemeClr val="accent3"/>
          </a:lnRef>
          <a:fillRef idx="2">
            <a:schemeClr val="accent3"/>
          </a:fillRef>
          <a:effectRef idx="1">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busy/clean streets</a:t>
            </a:r>
          </a:p>
        </p:txBody>
      </p:sp>
      <p:sp>
        <p:nvSpPr>
          <p:cNvPr id="11" name="Rectangle 387"/>
          <p:cNvSpPr>
            <a:spLocks noChangeArrowheads="1"/>
          </p:cNvSpPr>
          <p:nvPr/>
        </p:nvSpPr>
        <p:spPr bwMode="auto">
          <a:xfrm>
            <a:off x="4691064" y="3819525"/>
            <a:ext cx="2524125" cy="579438"/>
          </a:xfrm>
          <a:prstGeom prst="roundRect">
            <a:avLst/>
          </a:prstGeom>
        </p:spPr>
        <p:style>
          <a:lnRef idx="1">
            <a:schemeClr val="accent1"/>
          </a:lnRef>
          <a:fillRef idx="2">
            <a:schemeClr val="accent1"/>
          </a:fillRef>
          <a:effectRef idx="1">
            <a:schemeClr val="accent1"/>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transportation</a:t>
            </a:r>
          </a:p>
        </p:txBody>
      </p:sp>
      <p:sp>
        <p:nvSpPr>
          <p:cNvPr id="12" name="Rectangle 387"/>
          <p:cNvSpPr>
            <a:spLocks noChangeArrowheads="1"/>
          </p:cNvSpPr>
          <p:nvPr/>
        </p:nvSpPr>
        <p:spPr bwMode="auto">
          <a:xfrm>
            <a:off x="1042988" y="2197100"/>
            <a:ext cx="2843212" cy="579438"/>
          </a:xfrm>
          <a:prstGeom prst="roundRect">
            <a:avLst/>
          </a:prstGeom>
        </p:spPr>
        <p:style>
          <a:lnRef idx="1">
            <a:schemeClr val="accent1"/>
          </a:lnRef>
          <a:fillRef idx="2">
            <a:schemeClr val="accent1"/>
          </a:fillRef>
          <a:effectRef idx="1">
            <a:schemeClr val="accent1"/>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delicious food</a:t>
            </a:r>
          </a:p>
        </p:txBody>
      </p:sp>
      <p:sp>
        <p:nvSpPr>
          <p:cNvPr id="13" name="Rectangle 387"/>
          <p:cNvSpPr>
            <a:spLocks noChangeArrowheads="1"/>
          </p:cNvSpPr>
          <p:nvPr/>
        </p:nvSpPr>
        <p:spPr bwMode="auto">
          <a:xfrm>
            <a:off x="941388" y="2990850"/>
            <a:ext cx="2843212" cy="579438"/>
          </a:xfrm>
          <a:prstGeom prst="roundRect">
            <a:avLst/>
          </a:prstGeom>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beautiful scenery</a:t>
            </a:r>
          </a:p>
        </p:txBody>
      </p:sp>
      <p:sp>
        <p:nvSpPr>
          <p:cNvPr id="14" name="Rectangle 387"/>
          <p:cNvSpPr>
            <a:spLocks noChangeArrowheads="1"/>
          </p:cNvSpPr>
          <p:nvPr/>
        </p:nvSpPr>
        <p:spPr bwMode="auto">
          <a:xfrm>
            <a:off x="5040313" y="2247900"/>
            <a:ext cx="2843212" cy="577850"/>
          </a:xfrm>
          <a:prstGeom prst="roundRect">
            <a:avLst/>
          </a:prstGeom>
        </p:spPr>
        <p:style>
          <a:lnRef idx="1">
            <a:schemeClr val="accent3"/>
          </a:lnRef>
          <a:fillRef idx="2">
            <a:schemeClr val="accent3"/>
          </a:fillRef>
          <a:effectRef idx="1">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friendly people</a:t>
            </a:r>
          </a:p>
        </p:txBody>
      </p:sp>
      <p:sp>
        <p:nvSpPr>
          <p:cNvPr id="15" name="Rectangle 387"/>
          <p:cNvSpPr>
            <a:spLocks noChangeArrowheads="1"/>
          </p:cNvSpPr>
          <p:nvPr/>
        </p:nvSpPr>
        <p:spPr bwMode="auto">
          <a:xfrm>
            <a:off x="1403350" y="3829050"/>
            <a:ext cx="2844800" cy="577850"/>
          </a:xfrm>
          <a:prstGeom prst="roundRect">
            <a:avLst/>
          </a:prstGeom>
        </p:spPr>
        <p:style>
          <a:lnRef idx="1">
            <a:schemeClr val="accent4"/>
          </a:lnRef>
          <a:fillRef idx="2">
            <a:schemeClr val="accent4"/>
          </a:fillRef>
          <a:effectRef idx="1">
            <a:schemeClr val="accent4"/>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tall buildings</a:t>
            </a:r>
          </a:p>
        </p:txBody>
      </p:sp>
      <p:sp>
        <p:nvSpPr>
          <p:cNvPr id="17" name="Rectangle 387"/>
          <p:cNvSpPr>
            <a:spLocks noChangeArrowheads="1"/>
          </p:cNvSpPr>
          <p:nvPr/>
        </p:nvSpPr>
        <p:spPr bwMode="auto">
          <a:xfrm>
            <a:off x="971550" y="1420813"/>
            <a:ext cx="2157413" cy="579437"/>
          </a:xfrm>
          <a:prstGeom prst="roundRect">
            <a:avLst/>
          </a:prstGeom>
        </p:spPr>
        <p:style>
          <a:lnRef idx="1">
            <a:schemeClr val="accent5"/>
          </a:lnRef>
          <a:fillRef idx="2">
            <a:schemeClr val="accent5"/>
          </a:fillRef>
          <a:effectRef idx="1">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a lot of hills</a:t>
            </a:r>
          </a:p>
        </p:txBody>
      </p:sp>
      <p:sp>
        <p:nvSpPr>
          <p:cNvPr id="18" name="Rectangle 387"/>
          <p:cNvSpPr>
            <a:spLocks noChangeArrowheads="1"/>
          </p:cNvSpPr>
          <p:nvPr/>
        </p:nvSpPr>
        <p:spPr bwMode="auto">
          <a:xfrm>
            <a:off x="6451600" y="4492625"/>
            <a:ext cx="1908175" cy="579438"/>
          </a:xfrm>
          <a:prstGeom prst="roundRect">
            <a:avLst/>
          </a:prstGeom>
        </p:spPr>
        <p:style>
          <a:lnRef idx="1">
            <a:schemeClr val="accent4"/>
          </a:lnRef>
          <a:fillRef idx="2">
            <a:schemeClr val="accent4"/>
          </a:fillRef>
          <a:effectRef idx="1">
            <a:schemeClr val="accent4"/>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2800" b="1">
                <a:latin typeface="+mj-l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7"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2" presetClass="entr" presetSubtype="0" fill="hold" grpId="3"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0" presetClass="entr" presetSubtype="0" fill="hold" grpId="4"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 presetClass="entr" presetSubtype="4" fill="hold" grpId="5"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42" presetClass="entr" presetSubtype="0" fill="hold" grpId="1"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indefinite"/>
                            </p:stCondLst>
                          </p:cTn>
                        </p:par>
                        <p:par>
                          <p:cTn id="45" fill="hold" nodeType="afterGroup">
                            <p:stCondLst>
                              <p:cond delay="0"/>
                            </p:stCondLst>
                            <p:childTnLst>
                              <p:par>
                                <p:cTn id="46" presetID="42" presetClass="entr" presetSubtype="0" fill="hold" grpId="2"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indefinite"/>
                            </p:stCondLst>
                          </p:cTn>
                        </p:par>
                        <p:par>
                          <p:cTn id="53" fill="hold" nodeType="afterGroup">
                            <p:stCondLst>
                              <p:cond delay="0"/>
                            </p:stCondLst>
                            <p:childTnLst>
                              <p:par>
                                <p:cTn id="54" presetID="42" presetClass="entr" presetSubtype="0" fill="hold" grpId="6"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indefinite"/>
                            </p:stCondLst>
                          </p:cTn>
                        </p:par>
                        <p:par>
                          <p:cTn id="61" fill="hold" nodeType="afterGroup">
                            <p:stCondLst>
                              <p:cond delay="0"/>
                            </p:stCondLst>
                            <p:childTnLst>
                              <p:par>
                                <p:cTn id="62" presetID="42" presetClass="entr" presetSubtype="0" fill="hold" grpId="8" nodeType="click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1"/>
      <p:bldP spid="11" grpId="2"/>
      <p:bldP spid="12" grpId="3"/>
      <p:bldP spid="13" grpId="4"/>
      <p:bldP spid="14" grpId="5"/>
      <p:bldP spid="15" grpId="6"/>
      <p:bldP spid="17" grpId="7"/>
      <p:bldP spid="18" grpId="8"/>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0242" name="组合 1"/>
          <p:cNvGrpSpPr/>
          <p:nvPr/>
        </p:nvGrpSpPr>
        <p:grpSpPr>
          <a:xfrm>
            <a:off x="101600" y="484188"/>
            <a:ext cx="784225" cy="584200"/>
            <a:chOff x="427037" y="529770"/>
            <a:chExt cx="784860" cy="584775"/>
          </a:xfrm>
        </p:grpSpPr>
        <p:sp>
          <p:nvSpPr>
            <p:cNvPr id="3" name="椭圆 2"/>
            <p:cNvSpPr/>
            <p:nvPr/>
          </p:nvSpPr>
          <p:spPr>
            <a:xfrm>
              <a:off x="514421" y="545661"/>
              <a:ext cx="610094" cy="55299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10248" name="TextBox 3"/>
            <p:cNvSpPr txBox="1">
              <a:spLocks noChangeArrowheads="1"/>
            </p:cNvSpPr>
            <p:nvPr/>
          </p:nvSpPr>
          <p:spPr bwMode="auto">
            <a:xfrm>
              <a:off x="427037" y="529770"/>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3200" b="1">
                  <a:solidFill>
                    <a:srgbClr val="0000FF"/>
                  </a:solidFill>
                  <a:latin typeface="Times New Roman" pitchFamily="18" charset="0"/>
                  <a:cs typeface="Times New Roman" panose="02020603050405020304" pitchFamily="18" charset="0"/>
                </a:rPr>
                <a:t>2a</a:t>
              </a:r>
              <a:endParaRPr lang="zh-CN" altLang="en-US" sz="3200" b="1">
                <a:solidFill>
                  <a:srgbClr val="0000FF"/>
                </a:solidFill>
                <a:latin typeface="Times New Roman" pitchFamily="18" charset="0"/>
                <a:cs typeface="Times New Roman" panose="02020603050405020304" pitchFamily="18" charset="0"/>
              </a:endParaRPr>
            </a:p>
          </p:txBody>
        </p:sp>
      </p:grpSp>
      <p:sp>
        <p:nvSpPr>
          <p:cNvPr id="10243" name="TextBox 1"/>
          <p:cNvSpPr txBox="1">
            <a:spLocks noChangeArrowheads="1"/>
          </p:cNvSpPr>
          <p:nvPr/>
        </p:nvSpPr>
        <p:spPr bwMode="auto">
          <a:xfrm>
            <a:off x="885825" y="411163"/>
            <a:ext cx="777875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3000" b="1">
                <a:latin typeface="Times New Roman" pitchFamily="18" charset="0"/>
              </a:rPr>
              <a:t>Answer the questions before you read. Then read the passage to find out if your answers are the same as in the passage.</a:t>
            </a:r>
          </a:p>
        </p:txBody>
      </p:sp>
      <p:sp>
        <p:nvSpPr>
          <p:cNvPr id="10244" name="Text Box 3"/>
          <p:cNvSpPr txBox="1">
            <a:spLocks noChangeArrowheads="1"/>
          </p:cNvSpPr>
          <p:nvPr/>
        </p:nvSpPr>
        <p:spPr bwMode="auto">
          <a:xfrm>
            <a:off x="827088" y="1995488"/>
            <a:ext cx="8088312"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latin typeface="Times New Roman" pitchFamily="18" charset="0"/>
              </a:rPr>
              <a:t>1. Why do millions of Chinese leave the   </a:t>
            </a:r>
          </a:p>
          <a:p>
            <a:pPr eaLnBrk="1" hangingPunct="1"/>
            <a:r>
              <a:rPr lang="en-US" altLang="zh-CN" sz="2800" b="1">
                <a:latin typeface="Times New Roman" pitchFamily="18" charset="0"/>
              </a:rPr>
              <a:t>    countryside every year?</a:t>
            </a:r>
          </a:p>
          <a:p>
            <a:pPr eaLnBrk="1" hangingPunct="1">
              <a:buFont typeface="Arial" panose="020b0604020202020204" pitchFamily="34" charset="0"/>
              <a:buNone/>
            </a:pPr>
            <a:r>
              <a:rPr lang="en-US" altLang="zh-CN" sz="2800" b="1">
                <a:latin typeface="Times New Roman" pitchFamily="18" charset="0"/>
              </a:rPr>
              <a:t>2. How often do you think these people visit their </a:t>
            </a:r>
          </a:p>
          <a:p>
            <a:pPr eaLnBrk="1" hangingPunct="1">
              <a:buFont typeface="Arial" panose="020b0604020202020204" pitchFamily="34" charset="0"/>
              <a:buNone/>
            </a:pPr>
            <a:r>
              <a:rPr lang="en-US" altLang="zh-CN" sz="2800" b="1">
                <a:latin typeface="Times New Roman" pitchFamily="18" charset="0"/>
              </a:rPr>
              <a:t>    hometowns?</a:t>
            </a:r>
          </a:p>
          <a:p>
            <a:pPr eaLnBrk="1" hangingPunct="1">
              <a:spcBef>
                <a:spcPts val="1000"/>
              </a:spcBef>
              <a:buFont typeface="Arial" panose="020b0604020202020204" pitchFamily="34" charset="0"/>
              <a:buNone/>
            </a:pPr>
            <a:r>
              <a:rPr lang="en-US" altLang="zh-CN" sz="2800" b="1">
                <a:latin typeface="Times New Roman" pitchFamily="18" charset="0"/>
              </a:rPr>
              <a:t>3. What new buildings does the government usually </a:t>
            </a:r>
          </a:p>
          <a:p>
            <a:pPr eaLnBrk="1" hangingPunct="1">
              <a:buFont typeface="Arial" panose="020b0604020202020204" pitchFamily="34" charset="0"/>
              <a:buNone/>
            </a:pPr>
            <a:r>
              <a:rPr lang="en-US" altLang="zh-CN" sz="2800" b="1">
                <a:latin typeface="Times New Roman" pitchFamily="18" charset="0"/>
              </a:rPr>
              <a:t>    build in towns and villages?</a:t>
            </a:r>
          </a:p>
        </p:txBody>
      </p:sp>
      <p:sp>
        <p:nvSpPr>
          <p:cNvPr id="8" name="矩形 7"/>
          <p:cNvSpPr>
            <a:spLocks noChangeArrowheads="1"/>
          </p:cNvSpPr>
          <p:nvPr/>
        </p:nvSpPr>
        <p:spPr bwMode="auto">
          <a:xfrm>
            <a:off x="1254125" y="2816225"/>
            <a:ext cx="7631113" cy="2116139"/>
          </a:xfrm>
          <a:prstGeom prst="rect">
            <a:avLst/>
          </a:prstGeom>
          <a:solidFill>
            <a:srgbClr val="DBEEF4"/>
          </a:solid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nSpc>
                <a:spcPct val="120000"/>
              </a:lnSpc>
              <a:defRPr/>
            </a:pPr>
            <a:r>
              <a:rPr lang="en-US" altLang="zh-CN" sz="2800" b="1">
                <a:solidFill>
                  <a:srgbClr val="FF0000"/>
                </a:solidFill>
                <a:latin typeface="+mj-lt"/>
                <a:cs typeface="Arial" panose="020b0604020202020204" pitchFamily="34" charset="0"/>
              </a:rPr>
              <a:t>Tips: Using Previous Knowledge</a:t>
            </a:r>
          </a:p>
          <a:p>
            <a:pPr>
              <a:lnSpc>
                <a:spcPct val="120000"/>
              </a:lnSpc>
              <a:defRPr/>
            </a:pPr>
            <a:r>
              <a:rPr lang="en-US" altLang="zh-CN" sz="2800" b="1">
                <a:latin typeface="+mj-lt"/>
                <a:cs typeface="Arial" panose="020b0604020202020204" pitchFamily="34" charset="0"/>
              </a:rPr>
              <a:t>We can often guess what a text is about by using what we already know. Answering questions before we read can also help us do this.</a:t>
            </a: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58763" y="2841625"/>
            <a:ext cx="10795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266" name="Text Box 3"/>
          <p:cNvSpPr txBox="1">
            <a:spLocks noChangeArrowheads="1"/>
          </p:cNvSpPr>
          <p:nvPr/>
        </p:nvSpPr>
        <p:spPr bwMode="auto">
          <a:xfrm>
            <a:off x="250825" y="101600"/>
            <a:ext cx="8353425"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latin typeface="Times New Roman" pitchFamily="18" charset="0"/>
              </a:rPr>
              <a:t>1. Why do millions of Chinese leave the countryside </a:t>
            </a:r>
          </a:p>
          <a:p>
            <a:pPr eaLnBrk="1" hangingPunct="1"/>
            <a:r>
              <a:rPr lang="en-US" altLang="zh-CN" sz="2800" b="1">
                <a:latin typeface="Times New Roman" pitchFamily="18" charset="0"/>
              </a:rPr>
              <a:t>    every year?</a:t>
            </a:r>
          </a:p>
          <a:p>
            <a:pPr eaLnBrk="1" hangingPunct="1"/>
            <a:endParaRPr lang="en-US" altLang="zh-CN" sz="2800" b="1">
              <a:latin typeface="Times New Roman" pitchFamily="18" charset="0"/>
            </a:endParaRPr>
          </a:p>
          <a:p>
            <a:pPr eaLnBrk="1" hangingPunct="1"/>
            <a:endParaRPr lang="en-US" altLang="zh-CN" sz="2800" b="1">
              <a:latin typeface="Times New Roman" pitchFamily="18" charset="0"/>
            </a:endParaRPr>
          </a:p>
          <a:p>
            <a:pPr eaLnBrk="1" hangingPunct="1">
              <a:buFont typeface="Arial" panose="020b0604020202020204" pitchFamily="34" charset="0"/>
              <a:buNone/>
            </a:pPr>
            <a:r>
              <a:rPr lang="en-US" altLang="zh-CN" sz="2800" b="1">
                <a:latin typeface="Times New Roman" pitchFamily="18" charset="0"/>
              </a:rPr>
              <a:t>2. How often do you think these people visit their </a:t>
            </a:r>
          </a:p>
          <a:p>
            <a:pPr eaLnBrk="1" hangingPunct="1">
              <a:buFont typeface="Arial" panose="020b0604020202020204" pitchFamily="34" charset="0"/>
              <a:buNone/>
            </a:pPr>
            <a:r>
              <a:rPr lang="en-US" altLang="zh-CN" sz="2800" b="1">
                <a:latin typeface="Times New Roman" pitchFamily="18" charset="0"/>
              </a:rPr>
              <a:t>    hometowns?</a:t>
            </a:r>
          </a:p>
          <a:p>
            <a:pPr eaLnBrk="1" hangingPunct="1">
              <a:buFont typeface="Arial" panose="020b0604020202020204" pitchFamily="34" charset="0"/>
              <a:buNone/>
            </a:pPr>
            <a:endParaRPr lang="en-US" altLang="zh-CN" sz="2800" b="1">
              <a:latin typeface="Times New Roman" pitchFamily="18" charset="0"/>
            </a:endParaRPr>
          </a:p>
          <a:p>
            <a:pPr eaLnBrk="1" hangingPunct="1">
              <a:spcBef>
                <a:spcPts val="1000"/>
              </a:spcBef>
              <a:buFont typeface="Arial" panose="020b0604020202020204" pitchFamily="34" charset="0"/>
              <a:buNone/>
            </a:pPr>
            <a:r>
              <a:rPr lang="en-US" altLang="zh-CN" sz="2800" b="1">
                <a:latin typeface="Times New Roman" pitchFamily="18" charset="0"/>
              </a:rPr>
              <a:t>3. What new buildings does the government usually </a:t>
            </a:r>
          </a:p>
          <a:p>
            <a:pPr eaLnBrk="1" hangingPunct="1">
              <a:buFont typeface="Arial" panose="020b0604020202020204" pitchFamily="34" charset="0"/>
              <a:buNone/>
            </a:pPr>
            <a:r>
              <a:rPr lang="en-US" altLang="zh-CN" sz="2800" b="1">
                <a:latin typeface="Times New Roman" pitchFamily="18" charset="0"/>
              </a:rPr>
              <a:t>    build in towns and villages?</a:t>
            </a:r>
          </a:p>
        </p:txBody>
      </p:sp>
      <p:sp>
        <p:nvSpPr>
          <p:cNvPr id="5" name="Rectangle 387"/>
          <p:cNvSpPr>
            <a:spLocks noChangeArrowheads="1"/>
          </p:cNvSpPr>
          <p:nvPr/>
        </p:nvSpPr>
        <p:spPr bwMode="auto">
          <a:xfrm>
            <a:off x="611188" y="993775"/>
            <a:ext cx="7345362" cy="954088"/>
          </a:xfrm>
          <a:prstGeom prst="rect">
            <a:avLst/>
          </a:prstGeom>
          <a:noFill/>
          <a:ln>
            <a:noFill/>
          </a:ln>
          <a:effectLst/>
        </p:spPr>
        <p:txBody>
          <a:bodyPr>
            <a:spAutoFit/>
          </a:bodyPr>
          <a:lstStyle>
            <a:defPPr>
              <a:defRPr lang="zh-CN"/>
            </a:defPPr>
          </a:lstStyle>
          <a:p>
            <a:pPr eaLnBrk="1" hangingPunct="1">
              <a:defRPr/>
            </a:pPr>
            <a:r>
              <a:rPr kumimoji="1" lang="en-US" altLang="zh-CN" sz="2800" b="1">
                <a:solidFill>
                  <a:srgbClr val="FF0000"/>
                </a:solidFill>
                <a:latin typeface="+mj-lt"/>
              </a:rPr>
              <a:t>They leave the countryside to search/ look for work in the cities.</a:t>
            </a:r>
          </a:p>
        </p:txBody>
      </p:sp>
      <p:sp>
        <p:nvSpPr>
          <p:cNvPr id="6" name="Rectangle 387"/>
          <p:cNvSpPr>
            <a:spLocks noChangeArrowheads="1"/>
          </p:cNvSpPr>
          <p:nvPr/>
        </p:nvSpPr>
        <p:spPr bwMode="auto">
          <a:xfrm>
            <a:off x="596900" y="2722563"/>
            <a:ext cx="8567739" cy="522287"/>
          </a:xfrm>
          <a:prstGeom prst="rect">
            <a:avLst/>
          </a:prstGeom>
          <a:noFill/>
          <a:ln>
            <a:noFill/>
          </a:ln>
          <a:effectLst/>
        </p:spPr>
        <p:txBody>
          <a:bodyPr>
            <a:spAutoFit/>
          </a:bodyPr>
          <a:lstStyle>
            <a:defPPr>
              <a:defRPr lang="zh-CN"/>
            </a:defPPr>
          </a:lstStyle>
          <a:p>
            <a:pPr eaLnBrk="1" hangingPunct="1">
              <a:defRPr/>
            </a:pPr>
            <a:r>
              <a:rPr kumimoji="1" lang="en-US" altLang="zh-CN" sz="2800" b="1">
                <a:solidFill>
                  <a:srgbClr val="FF0000"/>
                </a:solidFill>
                <a:latin typeface="+mj-lt"/>
              </a:rPr>
              <a:t>I think they visit their hometowns once or twice a year. </a:t>
            </a:r>
          </a:p>
        </p:txBody>
      </p:sp>
      <p:sp>
        <p:nvSpPr>
          <p:cNvPr id="7" name="Rectangle 387"/>
          <p:cNvSpPr>
            <a:spLocks noChangeArrowheads="1"/>
          </p:cNvSpPr>
          <p:nvPr/>
        </p:nvSpPr>
        <p:spPr bwMode="auto">
          <a:xfrm>
            <a:off x="598488" y="4138613"/>
            <a:ext cx="7345362" cy="954087"/>
          </a:xfrm>
          <a:prstGeom prst="rect">
            <a:avLst/>
          </a:prstGeom>
          <a:noFill/>
          <a:ln>
            <a:noFill/>
          </a:ln>
          <a:effectLst/>
        </p:spPr>
        <p:txBody>
          <a:bodyPr>
            <a:spAutoFit/>
          </a:bodyPr>
          <a:lstStyle>
            <a:defPPr>
              <a:defRPr lang="zh-CN"/>
            </a:defPPr>
          </a:lstStyle>
          <a:p>
            <a:pPr eaLnBrk="1" hangingPunct="1">
              <a:defRPr/>
            </a:pPr>
            <a:r>
              <a:rPr kumimoji="1" lang="en-US" altLang="zh-CN" sz="2800" b="1">
                <a:solidFill>
                  <a:srgbClr val="FF0000"/>
                </a:solidFill>
                <a:latin typeface="+mj-lt"/>
              </a:rPr>
              <a:t>The government usually builds large hospitals and new schools in towns and villages.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2"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7" grpId="2"/>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Rectangle 387"/>
          <p:cNvSpPr>
            <a:spLocks noChangeArrowheads="1"/>
          </p:cNvSpPr>
          <p:nvPr/>
        </p:nvSpPr>
        <p:spPr bwMode="auto">
          <a:xfrm>
            <a:off x="3984625" y="771525"/>
            <a:ext cx="4824413" cy="1308100"/>
          </a:xfrm>
          <a:prstGeom prst="rect">
            <a:avLst/>
          </a:prstGeom>
          <a:noFill/>
          <a:ln>
            <a:noFill/>
          </a:ln>
          <a:effectLst/>
        </p:spPr>
        <p:txBody>
          <a:bodyPr>
            <a:spAutoFit/>
          </a:bodyPr>
          <a:lstStyle>
            <a:defPPr>
              <a:defRPr lang="zh-CN"/>
            </a:defPPr>
          </a:lstStyle>
          <a:p>
            <a:pPr marL="457200" indent="-457200" eaLnBrk="1" hangingPunct="1">
              <a:lnSpc>
                <a:spcPct val="150000"/>
              </a:lnSpc>
              <a:buFont typeface="Wingdings" panose="05000000000000000000" pitchFamily="2" charset="2"/>
              <a:buChar char="u"/>
              <a:defRPr/>
            </a:pPr>
            <a:r>
              <a:rPr kumimoji="1" lang="en-US" altLang="zh-CN" sz="2800" b="1">
                <a:latin typeface="+mj-lt"/>
              </a:rPr>
              <a:t>What’s the passage mainly talking about?</a:t>
            </a:r>
          </a:p>
        </p:txBody>
      </p:sp>
      <p:pic>
        <p:nvPicPr>
          <p:cNvPr id="12291" name="图片 10"/>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963" y="233363"/>
            <a:ext cx="3833812"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87"/>
          <p:cNvSpPr>
            <a:spLocks noChangeArrowheads="1"/>
          </p:cNvSpPr>
          <p:nvPr/>
        </p:nvSpPr>
        <p:spPr bwMode="auto">
          <a:xfrm>
            <a:off x="3984626" y="155575"/>
            <a:ext cx="2735264"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Fast reading</a:t>
            </a:r>
          </a:p>
        </p:txBody>
      </p:sp>
      <p:pic>
        <p:nvPicPr>
          <p:cNvPr id="12293" name="图片 2"/>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bwMode="auto">
          <a:xfrm>
            <a:off x="7204075" y="3246439"/>
            <a:ext cx="186372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87"/>
          <p:cNvSpPr>
            <a:spLocks noChangeArrowheads="1"/>
          </p:cNvSpPr>
          <p:nvPr/>
        </p:nvSpPr>
        <p:spPr bwMode="auto">
          <a:xfrm>
            <a:off x="7502525" y="4038600"/>
            <a:ext cx="1368425" cy="5365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solidFill>
                  <a:srgbClr val="00B050"/>
                </a:solidFill>
                <a:latin typeface="+mj-lt"/>
              </a:rPr>
              <a:t>Task 1</a:t>
            </a:r>
          </a:p>
        </p:txBody>
      </p:sp>
      <p:sp>
        <p:nvSpPr>
          <p:cNvPr id="14" name="Rectangle 387"/>
          <p:cNvSpPr>
            <a:spLocks noChangeArrowheads="1"/>
          </p:cNvSpPr>
          <p:nvPr/>
        </p:nvSpPr>
        <p:spPr bwMode="auto">
          <a:xfrm>
            <a:off x="4427538" y="2030414"/>
            <a:ext cx="4824412" cy="1954212"/>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2800" b="1">
                <a:solidFill>
                  <a:srgbClr val="FF0000"/>
                </a:solidFill>
                <a:latin typeface="+mj-lt"/>
              </a:rPr>
              <a:t>The changes in Zhong Wei’s hometown and his hometown feelings.</a:t>
            </a:r>
          </a:p>
        </p:txBody>
      </p:sp>
      <p:sp>
        <p:nvSpPr>
          <p:cNvPr id="15" name="矩形 14"/>
          <p:cNvSpPr>
            <a:spLocks noChangeArrowheads="1"/>
          </p:cNvSpPr>
          <p:nvPr/>
        </p:nvSpPr>
        <p:spPr bwMode="auto">
          <a:xfrm>
            <a:off x="1193800" y="4084638"/>
            <a:ext cx="7410450" cy="954087"/>
          </a:xfrm>
          <a:prstGeom prst="rect">
            <a:avLst/>
          </a:prstGeom>
          <a:solidFill>
            <a:srgbClr val="DBEEF4"/>
          </a:solid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en-US" altLang="zh-CN" sz="2800" b="1">
                <a:solidFill>
                  <a:srgbClr val="7030A0"/>
                </a:solidFill>
                <a:latin typeface="+mj-lt"/>
                <a:cs typeface="Arial" panose="020b0604020202020204" pitchFamily="34" charset="0"/>
              </a:rPr>
              <a:t>Tips:</a:t>
            </a:r>
            <a:r>
              <a:rPr lang="en-US" altLang="zh-CN" sz="2800" b="1">
                <a:latin typeface="+mj-lt"/>
                <a:cs typeface="Arial" panose="020b0604020202020204" pitchFamily="34" charset="0"/>
              </a:rPr>
              <a:t> pay attention to pictures, the title and key words appearing many times in the article.</a:t>
            </a:r>
            <a:endParaRPr lang="en-US" altLang="zh-CN" sz="2800" b="1">
              <a:solidFill>
                <a:srgbClr val="FF0000"/>
              </a:solidFill>
              <a:latin typeface="+mj-lt"/>
              <a:cs typeface="Arial" panose="020b0604020202020204" pitchFamily="34" charset="0"/>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07950" y="3841750"/>
            <a:ext cx="10795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2" presetClass="entr" presetSubtype="0" fill="hold" grpId="1"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1"/>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60338" y="611188"/>
            <a:ext cx="8823325" cy="534987"/>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solidFill>
                  <a:srgbClr val="0070C0"/>
                </a:solidFill>
                <a:latin typeface="+mj-lt"/>
              </a:rPr>
              <a:t>Task 2: match the main idea with each paragraph </a:t>
            </a:r>
          </a:p>
        </p:txBody>
      </p:sp>
      <p:sp>
        <p:nvSpPr>
          <p:cNvPr id="3" name="Rectangle 387"/>
          <p:cNvSpPr>
            <a:spLocks noChangeArrowheads="1"/>
          </p:cNvSpPr>
          <p:nvPr/>
        </p:nvSpPr>
        <p:spPr bwMode="auto">
          <a:xfrm>
            <a:off x="395288" y="1203325"/>
            <a:ext cx="9001125" cy="2600325"/>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2800" b="1">
                <a:latin typeface="+mj-lt"/>
              </a:rPr>
              <a:t>Para. 1		how their hometowns have changed</a:t>
            </a:r>
          </a:p>
          <a:p>
            <a:pPr eaLnBrk="1" hangingPunct="1">
              <a:lnSpc>
                <a:spcPct val="150000"/>
              </a:lnSpc>
              <a:defRPr/>
            </a:pPr>
            <a:r>
              <a:rPr kumimoji="1" lang="en-US" altLang="zh-CN" sz="2800" b="1">
                <a:latin typeface="+mj-lt"/>
              </a:rPr>
              <a:t>Para. 2		the people who leave their hometown</a:t>
            </a:r>
          </a:p>
          <a:p>
            <a:pPr eaLnBrk="1" hangingPunct="1">
              <a:lnSpc>
                <a:spcPct val="150000"/>
              </a:lnSpc>
              <a:defRPr/>
            </a:pPr>
            <a:r>
              <a:rPr kumimoji="1" lang="en-US" altLang="zh-CN" sz="2800" b="1">
                <a:latin typeface="+mj-lt"/>
              </a:rPr>
              <a:t>Para. 3		Some</a:t>
            </a:r>
            <a:r>
              <a:rPr kumimoji="1" lang="zh-CN" altLang="en-US" sz="2800" b="1">
                <a:latin typeface="+mj-lt"/>
              </a:rPr>
              <a:t> </a:t>
            </a:r>
            <a:r>
              <a:rPr kumimoji="1" lang="en-US" altLang="zh-CN" sz="2800" b="1">
                <a:latin typeface="+mj-lt"/>
              </a:rPr>
              <a:t>things</a:t>
            </a:r>
            <a:r>
              <a:rPr kumimoji="1" lang="zh-CN" altLang="en-US" sz="2800" b="1">
                <a:latin typeface="+mj-lt"/>
              </a:rPr>
              <a:t> </a:t>
            </a:r>
            <a:r>
              <a:rPr kumimoji="1" lang="en-US" altLang="zh-CN" sz="2800" b="1">
                <a:latin typeface="+mj-lt"/>
              </a:rPr>
              <a:t>will</a:t>
            </a:r>
            <a:r>
              <a:rPr kumimoji="1" lang="zh-CN" altLang="en-US" sz="2800" b="1">
                <a:latin typeface="+mj-lt"/>
              </a:rPr>
              <a:t> </a:t>
            </a:r>
            <a:r>
              <a:rPr kumimoji="1" lang="en-US" altLang="zh-CN" sz="2800" b="1">
                <a:latin typeface="+mj-lt"/>
              </a:rPr>
              <a:t>never</a:t>
            </a:r>
            <a:r>
              <a:rPr kumimoji="1" lang="zh-CN" altLang="en-US" sz="2800" b="1">
                <a:latin typeface="+mj-lt"/>
              </a:rPr>
              <a:t> </a:t>
            </a:r>
            <a:r>
              <a:rPr kumimoji="1" lang="en-US" altLang="zh-CN" sz="2800" b="1">
                <a:latin typeface="+mj-lt"/>
              </a:rPr>
              <a:t>change.</a:t>
            </a:r>
          </a:p>
          <a:p>
            <a:pPr eaLnBrk="1" hangingPunct="1">
              <a:lnSpc>
                <a:spcPct val="150000"/>
              </a:lnSpc>
              <a:defRPr/>
            </a:pPr>
            <a:r>
              <a:rPr kumimoji="1" lang="en-US" altLang="zh-CN" sz="2800" b="1">
                <a:latin typeface="+mj-lt"/>
              </a:rPr>
              <a:t>Para. 4		the changes of Zhong Wei’s hometown</a:t>
            </a:r>
          </a:p>
        </p:txBody>
      </p:sp>
      <p:cxnSp>
        <p:nvCxnSpPr>
          <p:cNvPr id="4" name="直接连接符 3"/>
          <p:cNvCxnSpPr/>
          <p:nvPr/>
        </p:nvCxnSpPr>
        <p:spPr>
          <a:xfrm>
            <a:off x="1619250" y="1635125"/>
            <a:ext cx="1512888" cy="658813"/>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647825" y="1635125"/>
            <a:ext cx="1484313" cy="619125"/>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647825" y="2889250"/>
            <a:ext cx="1446213" cy="58420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647825" y="2889250"/>
            <a:ext cx="1484313" cy="62230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
        <p:nvSpPr>
          <p:cNvPr id="17" name="矩形 16"/>
          <p:cNvSpPr>
            <a:spLocks noChangeArrowheads="1"/>
          </p:cNvSpPr>
          <p:nvPr/>
        </p:nvSpPr>
        <p:spPr bwMode="auto">
          <a:xfrm>
            <a:off x="1331913" y="4013200"/>
            <a:ext cx="7626350" cy="954088"/>
          </a:xfrm>
          <a:prstGeom prst="rect">
            <a:avLst/>
          </a:prstGeom>
          <a:solidFill>
            <a:srgbClr val="DBEEF4"/>
          </a:solid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en-US" altLang="zh-CN" sz="2800" b="1">
                <a:solidFill>
                  <a:srgbClr val="7030A0"/>
                </a:solidFill>
                <a:latin typeface="+mj-lt"/>
                <a:cs typeface="Arial" panose="020b0604020202020204" pitchFamily="34" charset="0"/>
              </a:rPr>
              <a:t>Tips:</a:t>
            </a:r>
            <a:r>
              <a:rPr lang="en-US" altLang="zh-CN" sz="2800" b="1">
                <a:latin typeface="+mj-lt"/>
                <a:cs typeface="Arial" panose="020b0604020202020204" pitchFamily="34" charset="0"/>
              </a:rPr>
              <a:t> the first sentence of a paragraph is usually the topic sentence.</a:t>
            </a:r>
            <a:endParaRPr lang="en-US" altLang="zh-CN" sz="2800" b="1">
              <a:solidFill>
                <a:srgbClr val="FF0000"/>
              </a:solidFill>
              <a:latin typeface="+mj-lt"/>
              <a:cs typeface="Arial" panose="020b0604020202020204" pitchFamily="34" charset="0"/>
            </a:endParaRPr>
          </a:p>
        </p:txBody>
      </p:sp>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52413" y="3841750"/>
            <a:ext cx="10795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Rectangle 387"/>
          <p:cNvSpPr>
            <a:spLocks noChangeArrowheads="1"/>
          </p:cNvSpPr>
          <p:nvPr/>
        </p:nvSpPr>
        <p:spPr bwMode="auto">
          <a:xfrm>
            <a:off x="107950" y="50800"/>
            <a:ext cx="3311525"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Careful reading</a:t>
            </a:r>
          </a:p>
        </p:txBody>
      </p:sp>
      <p:sp>
        <p:nvSpPr>
          <p:cNvPr id="7" name="Rectangle 387"/>
          <p:cNvSpPr>
            <a:spLocks noChangeArrowheads="1"/>
          </p:cNvSpPr>
          <p:nvPr/>
        </p:nvSpPr>
        <p:spPr bwMode="auto">
          <a:xfrm>
            <a:off x="107950" y="596900"/>
            <a:ext cx="8928100" cy="1077913"/>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70C0"/>
                </a:solidFill>
                <a:latin typeface="+mj-lt"/>
              </a:rPr>
              <a:t>Task 1: read Para. 1 and complete the information about Zhong Wei</a:t>
            </a:r>
          </a:p>
        </p:txBody>
      </p:sp>
      <p:sp>
        <p:nvSpPr>
          <p:cNvPr id="9" name="矩形 5"/>
          <p:cNvSpPr>
            <a:spLocks noChangeArrowheads="1"/>
          </p:cNvSpPr>
          <p:nvPr/>
        </p:nvSpPr>
        <p:spPr bwMode="auto">
          <a:xfrm>
            <a:off x="250825" y="1685925"/>
            <a:ext cx="9145588" cy="3246438"/>
          </a:xfrm>
          <a:prstGeom prst="rect">
            <a:avLst/>
          </a:prstGeom>
          <a:noFill/>
          <a:ln w="28575">
            <a:solidFill>
              <a:schemeClr val="accent5">
                <a:lumMod val="40000"/>
                <a:lumOff val="60000"/>
              </a:schemeClr>
            </a:solidFill>
            <a:prstDash val="dashDot"/>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defRPr/>
            </a:pPr>
            <a:r>
              <a:rPr lang="en-US" altLang="zh-CN" sz="2800" b="1">
                <a:solidFill>
                  <a:srgbClr val="000000"/>
                </a:solidFill>
                <a:latin typeface="Times New Roman" pitchFamily="18" charset="0"/>
                <a:cs typeface="Times New Roman" panose="02020603050405020304" pitchFamily="18" charset="0"/>
              </a:rPr>
              <a:t>Name: __________	Age: ____________	</a:t>
            </a:r>
          </a:p>
          <a:p>
            <a:pPr eaLnBrk="1" hangingPunct="1">
              <a:lnSpc>
                <a:spcPct val="150000"/>
              </a:lnSpc>
              <a:defRPr/>
            </a:pPr>
            <a:r>
              <a:rPr lang="en-US" altLang="zh-CN" sz="2800" b="1">
                <a:solidFill>
                  <a:srgbClr val="000000"/>
                </a:solidFill>
                <a:latin typeface="Times New Roman" pitchFamily="18" charset="0"/>
                <a:cs typeface="Times New Roman" panose="02020603050405020304" pitchFamily="18" charset="0"/>
              </a:rPr>
              <a:t>Role: _________________	City: _____________	</a:t>
            </a:r>
          </a:p>
          <a:p>
            <a:pPr eaLnBrk="1" hangingPunct="1">
              <a:lnSpc>
                <a:spcPct val="150000"/>
              </a:lnSpc>
              <a:defRPr/>
            </a:pPr>
            <a:r>
              <a:rPr lang="en-US" altLang="zh-CN" sz="2800" b="1">
                <a:solidFill>
                  <a:srgbClr val="000000"/>
                </a:solidFill>
                <a:latin typeface="Times New Roman" pitchFamily="18" charset="0"/>
                <a:cs typeface="Times New Roman" panose="02020603050405020304" pitchFamily="18" charset="0"/>
              </a:rPr>
              <a:t>Job: _______________________________________</a:t>
            </a:r>
          </a:p>
          <a:p>
            <a:pPr eaLnBrk="1" hangingPunct="1">
              <a:lnSpc>
                <a:spcPct val="150000"/>
              </a:lnSpc>
              <a:defRPr/>
            </a:pPr>
            <a:r>
              <a:rPr lang="en-US" altLang="zh-CN" sz="2800" b="1">
                <a:solidFill>
                  <a:srgbClr val="000000"/>
                </a:solidFill>
                <a:latin typeface="Times New Roman" pitchFamily="18" charset="0"/>
                <a:cs typeface="Times New Roman" panose="02020603050405020304" pitchFamily="18" charset="0"/>
              </a:rPr>
              <a:t>Reason for leaving hometown: _______________________</a:t>
            </a:r>
          </a:p>
          <a:p>
            <a:pPr eaLnBrk="1" hangingPunct="1">
              <a:lnSpc>
                <a:spcPct val="150000"/>
              </a:lnSpc>
              <a:defRPr/>
            </a:pPr>
            <a:r>
              <a:rPr lang="en-US" altLang="zh-CN" sz="2800" b="1">
                <a:solidFill>
                  <a:srgbClr val="000000"/>
                </a:solidFill>
                <a:latin typeface="Times New Roman" pitchFamily="18" charset="0"/>
                <a:cs typeface="Times New Roman" panose="02020603050405020304" pitchFamily="18" charset="0"/>
              </a:rPr>
              <a:t>How long he hasn’t been back: ___________________</a:t>
            </a:r>
          </a:p>
        </p:txBody>
      </p:sp>
      <p:sp>
        <p:nvSpPr>
          <p:cNvPr id="10" name="Rectangle 387"/>
          <p:cNvSpPr>
            <a:spLocks noChangeArrowheads="1"/>
          </p:cNvSpPr>
          <p:nvPr/>
        </p:nvSpPr>
        <p:spPr bwMode="auto">
          <a:xfrm>
            <a:off x="1403350" y="1779588"/>
            <a:ext cx="1868489" cy="481012"/>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Zhong Wei</a:t>
            </a:r>
          </a:p>
        </p:txBody>
      </p:sp>
      <p:sp>
        <p:nvSpPr>
          <p:cNvPr id="11" name="Rectangle 387"/>
          <p:cNvSpPr>
            <a:spLocks noChangeArrowheads="1"/>
          </p:cNvSpPr>
          <p:nvPr/>
        </p:nvSpPr>
        <p:spPr bwMode="auto">
          <a:xfrm>
            <a:off x="4792664" y="1784350"/>
            <a:ext cx="2160587" cy="47942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46 years old</a:t>
            </a:r>
          </a:p>
        </p:txBody>
      </p:sp>
      <p:sp>
        <p:nvSpPr>
          <p:cNvPr id="12" name="Rectangle 387"/>
          <p:cNvSpPr>
            <a:spLocks noChangeArrowheads="1"/>
          </p:cNvSpPr>
          <p:nvPr/>
        </p:nvSpPr>
        <p:spPr bwMode="auto">
          <a:xfrm>
            <a:off x="1187450" y="2457450"/>
            <a:ext cx="3224213" cy="481013"/>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husband and father</a:t>
            </a:r>
          </a:p>
        </p:txBody>
      </p:sp>
      <p:sp>
        <p:nvSpPr>
          <p:cNvPr id="13" name="Rectangle 387"/>
          <p:cNvSpPr>
            <a:spLocks noChangeArrowheads="1"/>
          </p:cNvSpPr>
          <p:nvPr/>
        </p:nvSpPr>
        <p:spPr bwMode="auto">
          <a:xfrm>
            <a:off x="6084888" y="2457450"/>
            <a:ext cx="1655762" cy="481013"/>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Wenzhou</a:t>
            </a:r>
          </a:p>
        </p:txBody>
      </p:sp>
      <p:sp>
        <p:nvSpPr>
          <p:cNvPr id="14" name="Rectangle 387"/>
          <p:cNvSpPr>
            <a:spLocks noChangeArrowheads="1"/>
          </p:cNvSpPr>
          <p:nvPr/>
        </p:nvSpPr>
        <p:spPr bwMode="auto">
          <a:xfrm>
            <a:off x="1116013" y="3070225"/>
            <a:ext cx="4073525" cy="47942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work in a crayon factory</a:t>
            </a:r>
          </a:p>
        </p:txBody>
      </p:sp>
      <p:sp>
        <p:nvSpPr>
          <p:cNvPr id="15" name="Rectangle 387"/>
          <p:cNvSpPr>
            <a:spLocks noChangeArrowheads="1"/>
          </p:cNvSpPr>
          <p:nvPr/>
        </p:nvSpPr>
        <p:spPr bwMode="auto">
          <a:xfrm>
            <a:off x="5008563" y="3709988"/>
            <a:ext cx="3887787" cy="481012"/>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search for work in cities</a:t>
            </a:r>
          </a:p>
        </p:txBody>
      </p:sp>
      <p:sp>
        <p:nvSpPr>
          <p:cNvPr id="16" name="Rectangle 387"/>
          <p:cNvSpPr>
            <a:spLocks noChangeArrowheads="1"/>
          </p:cNvSpPr>
          <p:nvPr/>
        </p:nvSpPr>
        <p:spPr bwMode="auto">
          <a:xfrm>
            <a:off x="5156200" y="4384675"/>
            <a:ext cx="3568700" cy="47942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for almost three years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6"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1"/>
      <p:bldP spid="12" grpId="2"/>
      <p:bldP spid="13" grpId="3"/>
      <p:bldP spid="14" grpId="4"/>
      <p:bldP spid="15" grpId="5"/>
      <p:bldP spid="16" grpId="6"/>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Rectangle 387"/>
          <p:cNvSpPr>
            <a:spLocks noChangeArrowheads="1"/>
          </p:cNvSpPr>
          <p:nvPr/>
        </p:nvSpPr>
        <p:spPr bwMode="auto">
          <a:xfrm>
            <a:off x="87314" y="354013"/>
            <a:ext cx="5832475"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70C0"/>
                </a:solidFill>
                <a:latin typeface="+mj-lt"/>
              </a:rPr>
              <a:t>Task 2: read Para. 1 and answer</a:t>
            </a:r>
          </a:p>
        </p:txBody>
      </p:sp>
      <p:sp>
        <p:nvSpPr>
          <p:cNvPr id="4" name="Rectangle 387"/>
          <p:cNvSpPr>
            <a:spLocks noChangeArrowheads="1"/>
          </p:cNvSpPr>
          <p:nvPr/>
        </p:nvSpPr>
        <p:spPr bwMode="auto">
          <a:xfrm>
            <a:off x="87313" y="987425"/>
            <a:ext cx="8929687" cy="3792538"/>
          </a:xfrm>
          <a:prstGeom prst="rect">
            <a:avLst/>
          </a:prstGeom>
          <a:noFill/>
          <a:ln>
            <a:noFill/>
          </a:ln>
          <a:effectLst/>
        </p:spPr>
        <p:txBody>
          <a:bodyPr>
            <a:spAutoFit/>
          </a:bodyPr>
          <a:lstStyle>
            <a:defPPr>
              <a:defRPr lang="zh-CN"/>
            </a:defPPr>
          </a:lstStyle>
          <a:p>
            <a:pPr marL="457200" indent="-457200" eaLnBrk="1" hangingPunct="1">
              <a:lnSpc>
                <a:spcPct val="125000"/>
              </a:lnSpc>
              <a:spcBef>
                <a:spcPct val="0"/>
              </a:spcBef>
              <a:buFont typeface="Wingdings" panose="05000000000000000000" pitchFamily="2" charset="2"/>
              <a:buChar char="Ø"/>
              <a:defRPr/>
            </a:pPr>
            <a:r>
              <a:rPr kumimoji="1" lang="en-US" altLang="zh-CN" sz="3200" b="1">
                <a:latin typeface="+mj-lt"/>
              </a:rPr>
              <a:t>How often did Zhong Wei use to return home? </a:t>
            </a:r>
          </a:p>
          <a:p>
            <a:pPr eaLnBrk="1" hangingPunct="1">
              <a:lnSpc>
                <a:spcPct val="125000"/>
              </a:lnSpc>
              <a:spcBef>
                <a:spcPct val="0"/>
              </a:spcBef>
              <a:defRPr/>
            </a:pPr>
            <a:r>
              <a:rPr kumimoji="1" lang="en-US" altLang="zh-CN" sz="3200" b="1">
                <a:latin typeface="+mj-lt"/>
              </a:rPr>
              <a:t>     </a:t>
            </a:r>
            <a:r>
              <a:rPr kumimoji="1" lang="en-US" altLang="zh-CN" sz="3200" b="1">
                <a:solidFill>
                  <a:srgbClr val="FF0000"/>
                </a:solidFill>
                <a:latin typeface="+mj-lt"/>
              </a:rPr>
              <a:t>He used to return home at least once a year.</a:t>
            </a:r>
          </a:p>
          <a:p>
            <a:pPr marL="457200" indent="-457200" eaLnBrk="1" hangingPunct="1">
              <a:lnSpc>
                <a:spcPct val="125000"/>
              </a:lnSpc>
              <a:spcBef>
                <a:spcPts val="500"/>
              </a:spcBef>
              <a:buFont typeface="Wingdings" panose="05000000000000000000" pitchFamily="2" charset="2"/>
              <a:buChar char="Ø"/>
              <a:defRPr/>
            </a:pPr>
            <a:r>
              <a:rPr kumimoji="1" lang="en-US" altLang="zh-CN" sz="3200" b="1">
                <a:latin typeface="+mj-lt"/>
              </a:rPr>
              <a:t>How does Zhong Wei feel about his hometown? Why?   </a:t>
            </a:r>
          </a:p>
          <a:p>
            <a:pPr eaLnBrk="1" hangingPunct="1">
              <a:lnSpc>
                <a:spcPct val="125000"/>
              </a:lnSpc>
              <a:spcBef>
                <a:spcPct val="0"/>
              </a:spcBef>
              <a:defRPr/>
            </a:pPr>
            <a:r>
              <a:rPr kumimoji="1" lang="en-US" altLang="zh-CN" sz="3200" b="1">
                <a:solidFill>
                  <a:srgbClr val="FF0000"/>
                </a:solidFill>
                <a:latin typeface="+mj-lt"/>
              </a:rPr>
              <a:t>     He feels ashamed for not going back because he </a:t>
            </a:r>
          </a:p>
          <a:p>
            <a:pPr eaLnBrk="1" hangingPunct="1">
              <a:lnSpc>
                <a:spcPct val="125000"/>
              </a:lnSpc>
              <a:spcBef>
                <a:spcPct val="0"/>
              </a:spcBef>
              <a:defRPr/>
            </a:pPr>
            <a:r>
              <a:rPr kumimoji="1" lang="en-US" altLang="zh-CN" sz="3200" b="1">
                <a:solidFill>
                  <a:srgbClr val="FF0000"/>
                </a:solidFill>
                <a:latin typeface="+mj-lt"/>
              </a:rPr>
              <a:t>     just doesn’t have the 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1000"/>
                                        <p:tgtEl>
                                          <p:spTgt spid="4">
                                            <p:txEl>
                                              <p:pRg st="3" end="3"/>
                                            </p:txEl>
                                          </p:spTgt>
                                        </p:tgtEl>
                                      </p:cBhvr>
                                    </p:animEffect>
                                    <p:anim calcmode="lin" valueType="num">
                                      <p:cBhvr>
                                        <p:cTn id="1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1000"/>
                                        <p:tgtEl>
                                          <p:spTgt spid="4">
                                            <p:txEl>
                                              <p:pRg st="4" end="4"/>
                                            </p:txEl>
                                          </p:spTgt>
                                        </p:tgtEl>
                                      </p:cBhvr>
                                    </p:animEffect>
                                    <p:anim calcmode="lin" valueType="num">
                                      <p:cBhvr>
                                        <p:cTn id="2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0" y="44450"/>
            <a:ext cx="7812088"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70C0"/>
                </a:solidFill>
                <a:latin typeface="+mj-lt"/>
              </a:rPr>
              <a:t>Task 3: read Paras. 2 &amp; 3 and tick or cross</a:t>
            </a:r>
          </a:p>
        </p:txBody>
      </p:sp>
      <p:sp>
        <p:nvSpPr>
          <p:cNvPr id="3" name="Rectangle 387"/>
          <p:cNvSpPr>
            <a:spLocks noChangeArrowheads="1"/>
          </p:cNvSpPr>
          <p:nvPr/>
        </p:nvSpPr>
        <p:spPr bwMode="auto">
          <a:xfrm>
            <a:off x="107950" y="484188"/>
            <a:ext cx="8785225" cy="4538662"/>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2800" b="1">
                <a:latin typeface="+mj-lt"/>
              </a:rPr>
              <a:t>1. Many new schools and large hospitals have appeared </a:t>
            </a:r>
          </a:p>
          <a:p>
            <a:pPr eaLnBrk="1" hangingPunct="1">
              <a:lnSpc>
                <a:spcPct val="150000"/>
              </a:lnSpc>
              <a:defRPr/>
            </a:pPr>
            <a:r>
              <a:rPr kumimoji="1" lang="en-US" altLang="zh-CN" sz="2800" b="1">
                <a:latin typeface="+mj-lt"/>
              </a:rPr>
              <a:t>    in Zhong Wei’s hometown.</a:t>
            </a:r>
          </a:p>
          <a:p>
            <a:pPr eaLnBrk="1" hangingPunct="1">
              <a:lnSpc>
                <a:spcPct val="150000"/>
              </a:lnSpc>
              <a:defRPr/>
            </a:pPr>
            <a:r>
              <a:rPr kumimoji="1" lang="en-US" altLang="zh-CN" sz="2800" b="1">
                <a:latin typeface="+mj-lt"/>
              </a:rPr>
              <a:t>2. The government has sent teachers from the cities to </a:t>
            </a:r>
          </a:p>
          <a:p>
            <a:pPr eaLnBrk="1" hangingPunct="1">
              <a:lnSpc>
                <a:spcPct val="150000"/>
              </a:lnSpc>
              <a:defRPr/>
            </a:pPr>
            <a:r>
              <a:rPr kumimoji="1" lang="en-US" altLang="zh-CN" sz="2800" b="1">
                <a:latin typeface="+mj-lt"/>
              </a:rPr>
              <a:t>    help schools in Zhong Wei’s hometown.</a:t>
            </a:r>
          </a:p>
          <a:p>
            <a:pPr eaLnBrk="1" hangingPunct="1">
              <a:lnSpc>
                <a:spcPct val="150000"/>
              </a:lnSpc>
              <a:defRPr/>
            </a:pPr>
            <a:r>
              <a:rPr kumimoji="1" lang="en-US" altLang="zh-CN" sz="2800" b="1">
                <a:latin typeface="+mj-lt"/>
              </a:rPr>
              <a:t>3. Children have learned to read and count at Zhong </a:t>
            </a:r>
          </a:p>
          <a:p>
            <a:pPr eaLnBrk="1" hangingPunct="1">
              <a:lnSpc>
                <a:spcPct val="150000"/>
              </a:lnSpc>
              <a:defRPr/>
            </a:pPr>
            <a:r>
              <a:rPr kumimoji="1" lang="en-US" altLang="zh-CN" sz="2800" b="1">
                <a:latin typeface="+mj-lt"/>
              </a:rPr>
              <a:t>    Wei’s old primary school since the mid-20th century.</a:t>
            </a:r>
          </a:p>
          <a:p>
            <a:pPr eaLnBrk="1" hangingPunct="1">
              <a:lnSpc>
                <a:spcPct val="150000"/>
              </a:lnSpc>
              <a:defRPr/>
            </a:pPr>
            <a:r>
              <a:rPr kumimoji="1" lang="en-US" altLang="zh-CN" sz="2800" b="1">
                <a:latin typeface="+mj-lt"/>
              </a:rPr>
              <a:t>4. Zhong Wei’s hometown always stays the same.</a:t>
            </a:r>
          </a:p>
        </p:txBody>
      </p:sp>
      <p:pic>
        <p:nvPicPr>
          <p:cNvPr id="7" name="图片 6"/>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l="57253"/>
          <a:stretch>
            <a:fillRect/>
          </a:stretch>
        </p:blipFill>
        <p:spPr bwMode="auto">
          <a:xfrm>
            <a:off x="4787900" y="1203325"/>
            <a:ext cx="654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l="57253"/>
          <a:stretch>
            <a:fillRect/>
          </a:stretch>
        </p:blipFill>
        <p:spPr bwMode="auto">
          <a:xfrm>
            <a:off x="7061200" y="2471738"/>
            <a:ext cx="654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noChangeArrowheads="1"/>
          </p:cNvPicPr>
          <p:nvPr/>
        </p:nvPicPr>
        <p:blipFill>
          <a:blip r:embed="rId4">
            <a:clrChange>
              <a:clrFrom>
                <a:srgbClr val="F6F6F6"/>
              </a:clrFrom>
              <a:clrTo>
                <a:srgbClr val="F6F6F6">
                  <a:alpha val="0"/>
                </a:srgbClr>
              </a:clrTo>
            </a:clrChange>
            <a:extLst>
              <a:ext uri="{28A0092B-C50C-407E-A947-70E740481C1C}">
                <a14:useLocalDpi xmlns:a14="http://schemas.microsoft.com/office/drawing/2010/main" val="0"/>
              </a:ext>
            </a:extLst>
          </a:blip>
          <a:srcRect r="54958"/>
          <a:stretch>
            <a:fillRect/>
          </a:stretch>
        </p:blipFill>
        <p:spPr bwMode="auto">
          <a:xfrm>
            <a:off x="8388350" y="3208339"/>
            <a:ext cx="6873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l="57253"/>
          <a:stretch>
            <a:fillRect/>
          </a:stretch>
        </p:blipFill>
        <p:spPr bwMode="auto">
          <a:xfrm>
            <a:off x="7740650" y="4389438"/>
            <a:ext cx="654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26"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80">
                                          <p:stCondLst>
                                            <p:cond delay="0"/>
                                          </p:stCondLst>
                                        </p:cTn>
                                        <p:tgtEl>
                                          <p:spTgt spid="8"/>
                                        </p:tgtEl>
                                      </p:cBhvr>
                                    </p:animEffect>
                                    <p:anim calcmode="lin" valueType="num">
                                      <p:cBhvr>
                                        <p:cTn id="2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2" dur="26">
                                          <p:stCondLst>
                                            <p:cond delay="650"/>
                                          </p:stCondLst>
                                        </p:cTn>
                                        <p:tgtEl>
                                          <p:spTgt spid="8"/>
                                        </p:tgtEl>
                                      </p:cBhvr>
                                      <p:to x="100000" y="60000"/>
                                    </p:animScale>
                                    <p:animScale>
                                      <p:cBhvr>
                                        <p:cTn id="33" dur="166" decel="50000">
                                          <p:stCondLst>
                                            <p:cond delay="676"/>
                                          </p:stCondLst>
                                        </p:cTn>
                                        <p:tgtEl>
                                          <p:spTgt spid="8"/>
                                        </p:tgtEl>
                                      </p:cBhvr>
                                      <p:to x="100000" y="100000"/>
                                    </p:animScale>
                                    <p:animScale>
                                      <p:cBhvr>
                                        <p:cTn id="34" dur="26">
                                          <p:stCondLst>
                                            <p:cond delay="1312"/>
                                          </p:stCondLst>
                                        </p:cTn>
                                        <p:tgtEl>
                                          <p:spTgt spid="8"/>
                                        </p:tgtEl>
                                      </p:cBhvr>
                                      <p:to x="100000" y="80000"/>
                                    </p:animScale>
                                    <p:animScale>
                                      <p:cBhvr>
                                        <p:cTn id="35" dur="166" decel="50000">
                                          <p:stCondLst>
                                            <p:cond delay="1338"/>
                                          </p:stCondLst>
                                        </p:cTn>
                                        <p:tgtEl>
                                          <p:spTgt spid="8"/>
                                        </p:tgtEl>
                                      </p:cBhvr>
                                      <p:to x="100000" y="100000"/>
                                    </p:animScale>
                                    <p:animScale>
                                      <p:cBhvr>
                                        <p:cTn id="36" dur="26">
                                          <p:stCondLst>
                                            <p:cond delay="1642"/>
                                          </p:stCondLst>
                                        </p:cTn>
                                        <p:tgtEl>
                                          <p:spTgt spid="8"/>
                                        </p:tgtEl>
                                      </p:cBhvr>
                                      <p:to x="100000" y="90000"/>
                                    </p:animScale>
                                    <p:animScale>
                                      <p:cBhvr>
                                        <p:cTn id="37" dur="166" decel="50000">
                                          <p:stCondLst>
                                            <p:cond delay="1668"/>
                                          </p:stCondLst>
                                        </p:cTn>
                                        <p:tgtEl>
                                          <p:spTgt spid="8"/>
                                        </p:tgtEl>
                                      </p:cBhvr>
                                      <p:to x="100000" y="100000"/>
                                    </p:animScale>
                                    <p:animScale>
                                      <p:cBhvr>
                                        <p:cTn id="38" dur="26">
                                          <p:stCondLst>
                                            <p:cond delay="1808"/>
                                          </p:stCondLst>
                                        </p:cTn>
                                        <p:tgtEl>
                                          <p:spTgt spid="8"/>
                                        </p:tgtEl>
                                      </p:cBhvr>
                                      <p:to x="100000" y="95000"/>
                                    </p:animScale>
                                    <p:animScale>
                                      <p:cBhvr>
                                        <p:cTn id="39" dur="166" decel="50000">
                                          <p:stCondLst>
                                            <p:cond delay="1834"/>
                                          </p:stCondLst>
                                        </p:cTn>
                                        <p:tgtEl>
                                          <p:spTgt spid="8"/>
                                        </p:tgtEl>
                                      </p:cBhvr>
                                      <p:to x="100000" y="100000"/>
                                    </p:animScale>
                                  </p:childTnLst>
                                </p:cTn>
                              </p:par>
                            </p:childTnLst>
                          </p:cTn>
                        </p:par>
                      </p:childTnLst>
                    </p:cTn>
                  </p:par>
                  <p:par>
                    <p:cTn id="40" fill="hold" nodeType="clickPar">
                      <p:stCondLst>
                        <p:cond delay="indefinite"/>
                      </p:stCondLst>
                      <p:childTnLst>
                        <p:par>
                          <p:cTn id="41" fill="hold" nodeType="withGroup">
                            <p:stCondLst>
                              <p:cond delay="indefinite"/>
                            </p:stCondLst>
                          </p:cTn>
                        </p:par>
                        <p:par>
                          <p:cTn id="42" fill="hold" nodeType="afterGroup">
                            <p:stCondLst>
                              <p:cond delay="0"/>
                            </p:stCondLst>
                            <p:childTnLst>
                              <p:par>
                                <p:cTn id="43" presetID="26"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80">
                                          <p:stCondLst>
                                            <p:cond delay="0"/>
                                          </p:stCondLst>
                                        </p:cTn>
                                        <p:tgtEl>
                                          <p:spTgt spid="10"/>
                                        </p:tgtEl>
                                      </p:cBhvr>
                                    </p:animEffect>
                                    <p:anim calcmode="lin" valueType="num">
                                      <p:cBhvr>
                                        <p:cTn id="4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1" dur="26">
                                          <p:stCondLst>
                                            <p:cond delay="650"/>
                                          </p:stCondLst>
                                        </p:cTn>
                                        <p:tgtEl>
                                          <p:spTgt spid="10"/>
                                        </p:tgtEl>
                                      </p:cBhvr>
                                      <p:to x="100000" y="60000"/>
                                    </p:animScale>
                                    <p:animScale>
                                      <p:cBhvr>
                                        <p:cTn id="52" dur="166" decel="50000">
                                          <p:stCondLst>
                                            <p:cond delay="676"/>
                                          </p:stCondLst>
                                        </p:cTn>
                                        <p:tgtEl>
                                          <p:spTgt spid="10"/>
                                        </p:tgtEl>
                                      </p:cBhvr>
                                      <p:to x="100000" y="100000"/>
                                    </p:animScale>
                                    <p:animScale>
                                      <p:cBhvr>
                                        <p:cTn id="53" dur="26">
                                          <p:stCondLst>
                                            <p:cond delay="1312"/>
                                          </p:stCondLst>
                                        </p:cTn>
                                        <p:tgtEl>
                                          <p:spTgt spid="10"/>
                                        </p:tgtEl>
                                      </p:cBhvr>
                                      <p:to x="100000" y="80000"/>
                                    </p:animScale>
                                    <p:animScale>
                                      <p:cBhvr>
                                        <p:cTn id="54" dur="166" decel="50000">
                                          <p:stCondLst>
                                            <p:cond delay="1338"/>
                                          </p:stCondLst>
                                        </p:cTn>
                                        <p:tgtEl>
                                          <p:spTgt spid="10"/>
                                        </p:tgtEl>
                                      </p:cBhvr>
                                      <p:to x="100000" y="100000"/>
                                    </p:animScale>
                                    <p:animScale>
                                      <p:cBhvr>
                                        <p:cTn id="55" dur="26">
                                          <p:stCondLst>
                                            <p:cond delay="1642"/>
                                          </p:stCondLst>
                                        </p:cTn>
                                        <p:tgtEl>
                                          <p:spTgt spid="10"/>
                                        </p:tgtEl>
                                      </p:cBhvr>
                                      <p:to x="100000" y="90000"/>
                                    </p:animScale>
                                    <p:animScale>
                                      <p:cBhvr>
                                        <p:cTn id="56" dur="166" decel="50000">
                                          <p:stCondLst>
                                            <p:cond delay="1668"/>
                                          </p:stCondLst>
                                        </p:cTn>
                                        <p:tgtEl>
                                          <p:spTgt spid="10"/>
                                        </p:tgtEl>
                                      </p:cBhvr>
                                      <p:to x="100000" y="100000"/>
                                    </p:animScale>
                                    <p:animScale>
                                      <p:cBhvr>
                                        <p:cTn id="57" dur="26">
                                          <p:stCondLst>
                                            <p:cond delay="1808"/>
                                          </p:stCondLst>
                                        </p:cTn>
                                        <p:tgtEl>
                                          <p:spTgt spid="10"/>
                                        </p:tgtEl>
                                      </p:cBhvr>
                                      <p:to x="100000" y="95000"/>
                                    </p:animScale>
                                    <p:animScale>
                                      <p:cBhvr>
                                        <p:cTn id="58" dur="166" decel="50000">
                                          <p:stCondLst>
                                            <p:cond delay="1834"/>
                                          </p:stCondLst>
                                        </p:cTn>
                                        <p:tgtEl>
                                          <p:spTgt spid="10"/>
                                        </p:tgtEl>
                                      </p:cBhvr>
                                      <p:to x="100000" y="100000"/>
                                    </p:animScale>
                                  </p:childTnLst>
                                </p:cTn>
                              </p:par>
                            </p:childTnLst>
                          </p:cTn>
                        </p:par>
                      </p:childTnLst>
                    </p:cTn>
                  </p:par>
                  <p:par>
                    <p:cTn id="59" fill="hold" nodeType="clickPar">
                      <p:stCondLst>
                        <p:cond delay="indefinite"/>
                      </p:stCondLst>
                      <p:childTnLst>
                        <p:par>
                          <p:cTn id="60" fill="hold" nodeType="withGroup">
                            <p:stCondLst>
                              <p:cond delay="indefinite"/>
                            </p:stCondLst>
                          </p:cTn>
                        </p:par>
                        <p:par>
                          <p:cTn id="61" fill="hold" nodeType="afterGroup">
                            <p:stCondLst>
                              <p:cond delay="0"/>
                            </p:stCondLst>
                            <p:childTnLst>
                              <p:par>
                                <p:cTn id="62" presetID="26" presetClass="entr" presetSubtype="0" fill="hold"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down)">
                                      <p:cBhvr>
                                        <p:cTn id="64" dur="580">
                                          <p:stCondLst>
                                            <p:cond delay="0"/>
                                          </p:stCondLst>
                                        </p:cTn>
                                        <p:tgtEl>
                                          <p:spTgt spid="11"/>
                                        </p:tgtEl>
                                      </p:cBhvr>
                                    </p:animEffect>
                                    <p:anim calcmode="lin" valueType="num">
                                      <p:cBhvr>
                                        <p:cTn id="6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0" dur="26">
                                          <p:stCondLst>
                                            <p:cond delay="650"/>
                                          </p:stCondLst>
                                        </p:cTn>
                                        <p:tgtEl>
                                          <p:spTgt spid="11"/>
                                        </p:tgtEl>
                                      </p:cBhvr>
                                      <p:to x="100000" y="60000"/>
                                    </p:animScale>
                                    <p:animScale>
                                      <p:cBhvr>
                                        <p:cTn id="71" dur="166" decel="50000">
                                          <p:stCondLst>
                                            <p:cond delay="676"/>
                                          </p:stCondLst>
                                        </p:cTn>
                                        <p:tgtEl>
                                          <p:spTgt spid="11"/>
                                        </p:tgtEl>
                                      </p:cBhvr>
                                      <p:to x="100000" y="100000"/>
                                    </p:animScale>
                                    <p:animScale>
                                      <p:cBhvr>
                                        <p:cTn id="72" dur="26">
                                          <p:stCondLst>
                                            <p:cond delay="1312"/>
                                          </p:stCondLst>
                                        </p:cTn>
                                        <p:tgtEl>
                                          <p:spTgt spid="11"/>
                                        </p:tgtEl>
                                      </p:cBhvr>
                                      <p:to x="100000" y="80000"/>
                                    </p:animScale>
                                    <p:animScale>
                                      <p:cBhvr>
                                        <p:cTn id="73" dur="166" decel="50000">
                                          <p:stCondLst>
                                            <p:cond delay="1338"/>
                                          </p:stCondLst>
                                        </p:cTn>
                                        <p:tgtEl>
                                          <p:spTgt spid="11"/>
                                        </p:tgtEl>
                                      </p:cBhvr>
                                      <p:to x="100000" y="100000"/>
                                    </p:animScale>
                                    <p:animScale>
                                      <p:cBhvr>
                                        <p:cTn id="74" dur="26">
                                          <p:stCondLst>
                                            <p:cond delay="1642"/>
                                          </p:stCondLst>
                                        </p:cTn>
                                        <p:tgtEl>
                                          <p:spTgt spid="11"/>
                                        </p:tgtEl>
                                      </p:cBhvr>
                                      <p:to x="100000" y="90000"/>
                                    </p:animScale>
                                    <p:animScale>
                                      <p:cBhvr>
                                        <p:cTn id="75" dur="166" decel="50000">
                                          <p:stCondLst>
                                            <p:cond delay="1668"/>
                                          </p:stCondLst>
                                        </p:cTn>
                                        <p:tgtEl>
                                          <p:spTgt spid="11"/>
                                        </p:tgtEl>
                                      </p:cBhvr>
                                      <p:to x="100000" y="100000"/>
                                    </p:animScale>
                                    <p:animScale>
                                      <p:cBhvr>
                                        <p:cTn id="76" dur="26">
                                          <p:stCondLst>
                                            <p:cond delay="1808"/>
                                          </p:stCondLst>
                                        </p:cTn>
                                        <p:tgtEl>
                                          <p:spTgt spid="11"/>
                                        </p:tgtEl>
                                      </p:cBhvr>
                                      <p:to x="100000" y="95000"/>
                                    </p:animScale>
                                    <p:animScale>
                                      <p:cBhvr>
                                        <p:cTn id="77"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0" y="44450"/>
            <a:ext cx="5940425"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70C0"/>
                </a:solidFill>
                <a:latin typeface="+mj-lt"/>
              </a:rPr>
              <a:t>Task 4: read Paras. 2 &amp; 3 and fill</a:t>
            </a:r>
          </a:p>
        </p:txBody>
      </p:sp>
      <p:sp>
        <p:nvSpPr>
          <p:cNvPr id="5" name="Rectangle 387"/>
          <p:cNvSpPr>
            <a:spLocks noChangeArrowheads="1"/>
          </p:cNvSpPr>
          <p:nvPr/>
        </p:nvSpPr>
        <p:spPr bwMode="auto">
          <a:xfrm>
            <a:off x="1835150" y="671513"/>
            <a:ext cx="4559300" cy="523875"/>
          </a:xfrm>
          <a:prstGeom prst="rect">
            <a:avLst/>
          </a:prstGeom>
          <a:noFill/>
          <a:ln>
            <a:noFill/>
          </a:ln>
          <a:effectLst/>
        </p:spPr>
        <p:txBody>
          <a:bodyPr>
            <a:spAutoFit/>
          </a:bodyPr>
          <a:lstStyle>
            <a:defPPr>
              <a:defRPr lang="zh-CN"/>
            </a:defPPr>
          </a:lstStyle>
          <a:p>
            <a:pPr algn="ctr" eaLnBrk="1" hangingPunct="1">
              <a:defRPr/>
            </a:pPr>
            <a:r>
              <a:rPr kumimoji="1" lang="en-US" altLang="zh-CN" sz="2800" b="1">
                <a:latin typeface="+mj-lt"/>
              </a:rPr>
              <a:t>The changes of hometown</a:t>
            </a:r>
          </a:p>
        </p:txBody>
      </p:sp>
      <p:sp>
        <p:nvSpPr>
          <p:cNvPr id="10" name="圆角矩形 7"/>
          <p:cNvSpPr/>
          <p:nvPr/>
        </p:nvSpPr>
        <p:spPr>
          <a:xfrm>
            <a:off x="107950" y="1566863"/>
            <a:ext cx="2181225" cy="811212"/>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9pPr>
          </a:lstStyle>
          <a:p>
            <a:pPr algn="ctr">
              <a:buFont typeface="Arial"/>
              <a:buNone/>
              <a:defRPr/>
            </a:pPr>
            <a:r>
              <a:rPr lang="en-US" altLang="zh-CN" sz="2400" b="1">
                <a:solidFill>
                  <a:schemeClr val="tx1"/>
                </a:solidFill>
                <a:latin typeface="+mj-lt"/>
              </a:rPr>
              <a:t>Infrastructure</a:t>
            </a:r>
          </a:p>
          <a:p>
            <a:pPr algn="ctr">
              <a:buFont typeface="Arial"/>
              <a:buNone/>
              <a:defRPr/>
            </a:pPr>
            <a:r>
              <a:rPr lang="zh-CN" altLang="en-US" sz="2400" b="1">
                <a:solidFill>
                  <a:schemeClr val="tx1"/>
                </a:solidFill>
                <a:latin typeface="+mj-lt"/>
              </a:rPr>
              <a:t>基础设施</a:t>
            </a:r>
          </a:p>
        </p:txBody>
      </p:sp>
      <p:sp>
        <p:nvSpPr>
          <p:cNvPr id="11" name="矩形 5"/>
          <p:cNvSpPr>
            <a:spLocks noChangeArrowheads="1"/>
          </p:cNvSpPr>
          <p:nvPr/>
        </p:nvSpPr>
        <p:spPr bwMode="auto">
          <a:xfrm>
            <a:off x="2408238" y="1423988"/>
            <a:ext cx="6548437" cy="954087"/>
          </a:xfrm>
          <a:prstGeom prst="rect">
            <a:avLst/>
          </a:prstGeom>
          <a:noFill/>
          <a:ln w="28575">
            <a:solidFill>
              <a:schemeClr val="accent5">
                <a:lumMod val="40000"/>
                <a:lumOff val="60000"/>
              </a:schemeClr>
            </a:solidFill>
            <a:prstDash val="dashDot"/>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defRPr/>
            </a:pPr>
            <a:r>
              <a:rPr lang="en-US" altLang="zh-CN" sz="2800" b="1">
                <a:solidFill>
                  <a:srgbClr val="000000"/>
                </a:solidFill>
                <a:latin typeface="Times New Roman" pitchFamily="18" charset="0"/>
                <a:cs typeface="Times New Roman" panose="02020603050405020304" pitchFamily="18" charset="0"/>
              </a:rPr>
              <a:t>Perhaps ______________and __________</a:t>
            </a:r>
          </a:p>
          <a:p>
            <a:pPr eaLnBrk="1" hangingPunct="1">
              <a:defRPr/>
            </a:pPr>
            <a:r>
              <a:rPr lang="en-US" altLang="zh-CN" sz="2800" b="1">
                <a:solidFill>
                  <a:srgbClr val="000000"/>
                </a:solidFill>
                <a:latin typeface="Times New Roman" pitchFamily="18" charset="0"/>
                <a:cs typeface="Times New Roman" panose="02020603050405020304" pitchFamily="18" charset="0"/>
              </a:rPr>
              <a:t>have appeared.</a:t>
            </a:r>
          </a:p>
        </p:txBody>
      </p:sp>
      <p:sp>
        <p:nvSpPr>
          <p:cNvPr id="12" name="圆角矩形 7"/>
          <p:cNvSpPr/>
          <p:nvPr/>
        </p:nvSpPr>
        <p:spPr>
          <a:xfrm>
            <a:off x="171450" y="3305175"/>
            <a:ext cx="1860550" cy="528638"/>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9pPr>
          </a:lstStyle>
          <a:p>
            <a:pPr algn="ctr">
              <a:buFont typeface="Arial"/>
              <a:buNone/>
              <a:defRPr/>
            </a:pPr>
            <a:r>
              <a:rPr lang="en-US" altLang="zh-CN" sz="2800" b="1">
                <a:solidFill>
                  <a:schemeClr val="tx1"/>
                </a:solidFill>
                <a:latin typeface="+mj-lt"/>
              </a:rPr>
              <a:t>Education</a:t>
            </a:r>
            <a:endParaRPr lang="zh-CN" altLang="en-US" sz="2800" b="1">
              <a:solidFill>
                <a:schemeClr val="tx1"/>
              </a:solidFill>
              <a:latin typeface="+mj-lt"/>
            </a:endParaRPr>
          </a:p>
        </p:txBody>
      </p:sp>
      <p:sp>
        <p:nvSpPr>
          <p:cNvPr id="13" name="矩形 5"/>
          <p:cNvSpPr>
            <a:spLocks noChangeArrowheads="1"/>
          </p:cNvSpPr>
          <p:nvPr/>
        </p:nvSpPr>
        <p:spPr bwMode="auto">
          <a:xfrm>
            <a:off x="2408238" y="2482850"/>
            <a:ext cx="6480175" cy="1384300"/>
          </a:xfrm>
          <a:prstGeom prst="rect">
            <a:avLst/>
          </a:prstGeom>
          <a:noFill/>
          <a:ln w="28575">
            <a:solidFill>
              <a:schemeClr val="accent5">
                <a:lumMod val="40000"/>
                <a:lumOff val="60000"/>
              </a:schemeClr>
            </a:solidFill>
            <a:prstDash val="dashDot"/>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defRPr/>
            </a:pPr>
            <a:r>
              <a:rPr lang="en-US" altLang="zh-CN" sz="2800" b="1">
                <a:solidFill>
                  <a:srgbClr val="000000"/>
                </a:solidFill>
                <a:latin typeface="Times New Roman" pitchFamily="18" charset="0"/>
                <a:cs typeface="Times New Roman" panose="02020603050405020304" pitchFamily="18" charset="0"/>
              </a:rPr>
              <a:t>In many places, the government built ____________and sent __________ from the cities _______.</a:t>
            </a:r>
          </a:p>
        </p:txBody>
      </p:sp>
      <p:sp>
        <p:nvSpPr>
          <p:cNvPr id="15" name="矩形 5"/>
          <p:cNvSpPr>
            <a:spLocks noChangeArrowheads="1"/>
          </p:cNvSpPr>
          <p:nvPr/>
        </p:nvSpPr>
        <p:spPr bwMode="auto">
          <a:xfrm>
            <a:off x="2408238" y="4106862"/>
            <a:ext cx="6659562" cy="954087"/>
          </a:xfrm>
          <a:prstGeom prst="rect">
            <a:avLst/>
          </a:prstGeom>
          <a:noFill/>
          <a:ln w="28575">
            <a:solidFill>
              <a:schemeClr val="accent5">
                <a:lumMod val="40000"/>
                <a:lumOff val="60000"/>
              </a:schemeClr>
            </a:solidFill>
            <a:prstDash val="dashDot"/>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defRPr/>
            </a:pPr>
            <a:r>
              <a:rPr lang="en-US" altLang="zh-CN" sz="2800" b="1">
                <a:solidFill>
                  <a:srgbClr val="000000"/>
                </a:solidFill>
                <a:latin typeface="Times New Roman" pitchFamily="18" charset="0"/>
                <a:cs typeface="Times New Roman" panose="02020603050405020304" pitchFamily="18" charset="0"/>
              </a:rPr>
              <a:t>Children have learned to _____________ at Zhong Wei’s old primary school.</a:t>
            </a:r>
          </a:p>
        </p:txBody>
      </p:sp>
      <p:sp>
        <p:nvSpPr>
          <p:cNvPr id="16" name="Rectangle 387"/>
          <p:cNvSpPr>
            <a:spLocks noChangeArrowheads="1"/>
          </p:cNvSpPr>
          <p:nvPr/>
        </p:nvSpPr>
        <p:spPr bwMode="auto">
          <a:xfrm>
            <a:off x="3852863" y="1458913"/>
            <a:ext cx="2479675" cy="481012"/>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large hospitals</a:t>
            </a:r>
          </a:p>
        </p:txBody>
      </p:sp>
      <p:sp>
        <p:nvSpPr>
          <p:cNvPr id="17" name="Rectangle 387"/>
          <p:cNvSpPr>
            <a:spLocks noChangeArrowheads="1"/>
          </p:cNvSpPr>
          <p:nvPr/>
        </p:nvSpPr>
        <p:spPr bwMode="auto">
          <a:xfrm>
            <a:off x="2522539" y="2935289"/>
            <a:ext cx="2049462" cy="47942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new schools</a:t>
            </a:r>
          </a:p>
        </p:txBody>
      </p:sp>
      <p:sp>
        <p:nvSpPr>
          <p:cNvPr id="18" name="Rectangle 387"/>
          <p:cNvSpPr>
            <a:spLocks noChangeArrowheads="1"/>
          </p:cNvSpPr>
          <p:nvPr/>
        </p:nvSpPr>
        <p:spPr bwMode="auto">
          <a:xfrm>
            <a:off x="6111876" y="2913063"/>
            <a:ext cx="1555750" cy="47942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teachers</a:t>
            </a:r>
          </a:p>
        </p:txBody>
      </p:sp>
      <p:sp>
        <p:nvSpPr>
          <p:cNvPr id="19" name="Rectangle 387"/>
          <p:cNvSpPr>
            <a:spLocks noChangeArrowheads="1"/>
          </p:cNvSpPr>
          <p:nvPr/>
        </p:nvSpPr>
        <p:spPr bwMode="auto">
          <a:xfrm>
            <a:off x="6332538" y="4106862"/>
            <a:ext cx="2519362" cy="47942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read and count</a:t>
            </a:r>
          </a:p>
        </p:txBody>
      </p:sp>
      <p:sp>
        <p:nvSpPr>
          <p:cNvPr id="20" name="Rectangle 387"/>
          <p:cNvSpPr>
            <a:spLocks noChangeArrowheads="1"/>
          </p:cNvSpPr>
          <p:nvPr/>
        </p:nvSpPr>
        <p:spPr bwMode="auto">
          <a:xfrm>
            <a:off x="3902075" y="3354388"/>
            <a:ext cx="1257300" cy="47942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800" b="1">
                <a:solidFill>
                  <a:srgbClr val="FF0000"/>
                </a:solidFill>
                <a:latin typeface="+mj-lt"/>
              </a:rPr>
              <a:t>to help</a:t>
            </a:r>
          </a:p>
        </p:txBody>
      </p:sp>
      <p:sp>
        <p:nvSpPr>
          <p:cNvPr id="22" name="文本框 21"/>
          <p:cNvSpPr txBox="1">
            <a:spLocks noChangeArrowheads="1"/>
          </p:cNvSpPr>
          <p:nvPr/>
        </p:nvSpPr>
        <p:spPr bwMode="auto">
          <a:xfrm>
            <a:off x="6981825" y="1416050"/>
            <a:ext cx="1757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kumimoji="1" lang="en-US" altLang="zh-CN" sz="2800" b="1">
                <a:solidFill>
                  <a:srgbClr val="FF0000"/>
                </a:solidFill>
                <a:latin typeface="Times New Roman" pitchFamily="18" charset="0"/>
              </a:rPr>
              <a:t>new roads</a:t>
            </a:r>
            <a:endParaRPr lang="zh-CN" altLang="en-US"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 presetClass="entr" presetSubtype="0" fill="hold" grpId="5"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0" presetClass="entr" presetSubtype="0" fill="hold" grpId="1"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0" presetClass="entr" presetSubtype="0" fill="hold" grpId="2"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nodeType="clickPar">
                      <p:stCondLst>
                        <p:cond delay="indefinite"/>
                      </p:stCondLst>
                      <p:childTnLst>
                        <p:par>
                          <p:cTn id="26" fill="hold" nodeType="withGroup">
                            <p:stCondLst>
                              <p:cond delay="indefinite"/>
                            </p:stCondLst>
                          </p:cTn>
                        </p:par>
                        <p:par>
                          <p:cTn id="27" fill="hold" nodeType="afterGroup">
                            <p:stCondLst>
                              <p:cond delay="0"/>
                            </p:stCondLst>
                            <p:childTnLst>
                              <p:par>
                                <p:cTn id="28" presetID="10" presetClass="entr" presetSubtype="0" fill="hold" grpId="4"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nodeType="clickPar">
                      <p:stCondLst>
                        <p:cond delay="indefinite"/>
                      </p:stCondLst>
                      <p:childTnLst>
                        <p:par>
                          <p:cTn id="32" fill="hold" nodeType="withGroup">
                            <p:stCondLst>
                              <p:cond delay="indefinite"/>
                            </p:stCondLst>
                          </p:cTn>
                        </p:par>
                        <p:par>
                          <p:cTn id="33" fill="hold" nodeType="afterGroup">
                            <p:stCondLst>
                              <p:cond delay="0"/>
                            </p:stCondLst>
                            <p:childTnLst>
                              <p:par>
                                <p:cTn id="34" presetID="10" presetClass="entr" presetSubtype="0" fill="hold" grpId="3"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1"/>
      <p:bldP spid="18" grpId="2"/>
      <p:bldP spid="19" grpId="3"/>
      <p:bldP spid="20" grpId="4"/>
      <p:bldP spid="22" grpId="5"/>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Rectangle 387"/>
          <p:cNvSpPr>
            <a:spLocks noChangeArrowheads="1"/>
          </p:cNvSpPr>
          <p:nvPr/>
        </p:nvSpPr>
        <p:spPr bwMode="auto">
          <a:xfrm>
            <a:off x="71438" y="74613"/>
            <a:ext cx="5940425"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70C0"/>
                </a:solidFill>
                <a:latin typeface="+mj-lt"/>
              </a:rPr>
              <a:t>Task 5: read Para. 4 and choose</a:t>
            </a:r>
          </a:p>
        </p:txBody>
      </p:sp>
      <p:sp>
        <p:nvSpPr>
          <p:cNvPr id="4" name="Rectangle 387"/>
          <p:cNvSpPr>
            <a:spLocks noChangeArrowheads="1"/>
          </p:cNvSpPr>
          <p:nvPr/>
        </p:nvSpPr>
        <p:spPr bwMode="auto">
          <a:xfrm>
            <a:off x="104775" y="666750"/>
            <a:ext cx="8893175" cy="742950"/>
          </a:xfrm>
          <a:prstGeom prst="rect">
            <a:avLst/>
          </a:prstGeom>
          <a:noFill/>
          <a:ln>
            <a:noFill/>
          </a:ln>
          <a:effectLst/>
        </p:spPr>
        <p:txBody>
          <a:bodyPr>
            <a:spAutoFit/>
          </a:bodyPr>
          <a:lstStyle>
            <a:defPPr>
              <a:defRPr lang="zh-CN"/>
            </a:defPPr>
          </a:lstStyle>
          <a:p>
            <a:pPr marL="457200" indent="-457200" eaLnBrk="1" hangingPunct="1">
              <a:lnSpc>
                <a:spcPct val="150000"/>
              </a:lnSpc>
              <a:buFont typeface="Wingdings" panose="05000000000000000000" pitchFamily="2" charset="2"/>
              <a:buChar char="u"/>
              <a:defRPr/>
            </a:pPr>
            <a:endParaRPr kumimoji="1" lang="en-US" altLang="zh-CN" sz="3200" b="1">
              <a:solidFill>
                <a:srgbClr val="FF0000"/>
              </a:solidFill>
              <a:latin typeface="+mj-lt"/>
            </a:endParaRPr>
          </a:p>
        </p:txBody>
      </p:sp>
      <p:sp>
        <p:nvSpPr>
          <p:cNvPr id="6" name="Rectangle 387"/>
          <p:cNvSpPr>
            <a:spLocks noChangeArrowheads="1"/>
          </p:cNvSpPr>
          <p:nvPr/>
        </p:nvSpPr>
        <p:spPr bwMode="auto">
          <a:xfrm>
            <a:off x="0" y="531813"/>
            <a:ext cx="9264650" cy="4430712"/>
          </a:xfrm>
          <a:prstGeom prst="rect">
            <a:avLst/>
          </a:prstGeom>
          <a:noFill/>
          <a:ln>
            <a:noFill/>
          </a:ln>
          <a:effectLst/>
        </p:spPr>
        <p:txBody>
          <a:bodyPr>
            <a:spAutoFit/>
          </a:bodyPr>
          <a:lstStyle>
            <a:defPPr>
              <a:defRPr lang="zh-CN"/>
            </a:defPPr>
          </a:lstStyle>
          <a:p>
            <a:pPr marL="457200" indent="-457200" eaLnBrk="1" hangingPunct="1">
              <a:lnSpc>
                <a:spcPct val="150000"/>
              </a:lnSpc>
              <a:buFont typeface="Wingdings" panose="05000000000000000000" pitchFamily="2" charset="2"/>
              <a:buChar char="u"/>
              <a:defRPr/>
            </a:pPr>
            <a:r>
              <a:rPr kumimoji="1" lang="en-US" altLang="zh-CN" sz="3200" b="1">
                <a:latin typeface="+mj-lt"/>
              </a:rPr>
              <a:t>What has become a symbol of Zhong Wei’s hometown?</a:t>
            </a:r>
          </a:p>
          <a:p>
            <a:pPr eaLnBrk="1" hangingPunct="1">
              <a:lnSpc>
                <a:spcPct val="150000"/>
              </a:lnSpc>
              <a:defRPr/>
            </a:pPr>
            <a:r>
              <a:rPr kumimoji="1" lang="en-US" altLang="zh-CN" sz="3200" b="1">
                <a:latin typeface="+mj-lt"/>
              </a:rPr>
              <a:t>     A. A hospital.     B. A big old tree.     C. A school.</a:t>
            </a:r>
          </a:p>
          <a:p>
            <a:pPr marL="457200" indent="-457200" eaLnBrk="1" hangingPunct="1">
              <a:lnSpc>
                <a:spcPct val="150000"/>
              </a:lnSpc>
              <a:buFont typeface="Wingdings" panose="05000000000000000000" pitchFamily="2" charset="2"/>
              <a:buChar char="u"/>
              <a:defRPr/>
            </a:pPr>
            <a:r>
              <a:rPr kumimoji="1" lang="en-US" altLang="zh-CN" sz="3200" b="1">
                <a:latin typeface="+mj-lt"/>
              </a:rPr>
              <a:t>“Our hometown has left many soft and sweet memories in our hearts.” What does “left” mean?</a:t>
            </a:r>
          </a:p>
          <a:p>
            <a:pPr eaLnBrk="1" hangingPunct="1">
              <a:lnSpc>
                <a:spcPct val="150000"/>
              </a:lnSpc>
              <a:defRPr/>
            </a:pPr>
            <a:r>
              <a:rPr kumimoji="1" lang="en-US" altLang="zh-CN" sz="3200" b="1">
                <a:latin typeface="+mj-lt"/>
              </a:rPr>
              <a:t>     A. </a:t>
            </a:r>
            <a:r>
              <a:rPr kumimoji="1" lang="zh-CN" altLang="en-US" sz="3200" b="1">
                <a:latin typeface="+mj-lt"/>
              </a:rPr>
              <a:t>离开</a:t>
            </a:r>
            <a:r>
              <a:rPr kumimoji="1" lang="en-US" altLang="zh-CN" sz="3200" b="1">
                <a:latin typeface="+mj-lt"/>
              </a:rPr>
              <a:t>		B. </a:t>
            </a:r>
            <a:r>
              <a:rPr kumimoji="1" lang="zh-CN" altLang="en-US" sz="3200" b="1">
                <a:latin typeface="+mj-lt"/>
              </a:rPr>
              <a:t>带走</a:t>
            </a:r>
            <a:r>
              <a:rPr kumimoji="1" lang="en-US" altLang="zh-CN" sz="3200" b="1">
                <a:latin typeface="+mj-lt"/>
              </a:rPr>
              <a:t>	C. </a:t>
            </a:r>
            <a:r>
              <a:rPr kumimoji="1" lang="zh-CN" altLang="en-US" sz="3200" b="1">
                <a:latin typeface="+mj-lt"/>
              </a:rPr>
              <a:t>留下</a:t>
            </a:r>
            <a:r>
              <a:rPr kumimoji="1" lang="en-US" altLang="zh-CN" sz="3200" b="1">
                <a:latin typeface="+mj-lt"/>
              </a:rPr>
              <a:t>	D. </a:t>
            </a:r>
            <a:r>
              <a:rPr kumimoji="1" lang="zh-CN" altLang="en-US" sz="3200" b="1">
                <a:latin typeface="+mj-lt"/>
              </a:rPr>
              <a:t>遗忘</a:t>
            </a:r>
            <a:endParaRPr kumimoji="1" lang="en-US" altLang="zh-CN" sz="3200" b="1">
              <a:latin typeface="+mj-lt"/>
            </a:endParaRPr>
          </a:p>
        </p:txBody>
      </p:sp>
      <p:pic>
        <p:nvPicPr>
          <p:cNvPr id="9" name="图片 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087564"/>
            <a:ext cx="7270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525962" y="4286250"/>
            <a:ext cx="7270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Rectangle 387"/>
          <p:cNvSpPr>
            <a:spLocks noChangeArrowheads="1"/>
          </p:cNvSpPr>
          <p:nvPr/>
        </p:nvSpPr>
        <p:spPr bwMode="auto">
          <a:xfrm>
            <a:off x="323850" y="544514"/>
            <a:ext cx="8820150" cy="3697287"/>
          </a:xfrm>
          <a:prstGeom prst="rect">
            <a:avLst/>
          </a:prstGeom>
          <a:noFill/>
          <a:ln>
            <a:noFill/>
          </a:ln>
          <a:effectLst/>
        </p:spPr>
        <p:txBody>
          <a:bodyPr>
            <a:spAutoFit/>
          </a:bodyPr>
          <a:lstStyle>
            <a:defPPr>
              <a:defRPr lang="zh-CN"/>
            </a:defPPr>
          </a:lstStyle>
          <a:p>
            <a:pPr marL="457200" indent="-457200" eaLnBrk="1" hangingPunct="1">
              <a:lnSpc>
                <a:spcPct val="150000"/>
              </a:lnSpc>
              <a:buFont typeface="Wingdings" panose="05000000000000000000" pitchFamily="2" charset="2"/>
              <a:buChar char="u"/>
              <a:defRPr/>
            </a:pPr>
            <a:r>
              <a:rPr kumimoji="1" lang="en-US" altLang="zh-CN" sz="3200" b="1">
                <a:latin typeface="+mj-lt"/>
              </a:rPr>
              <a:t>What is Zhong Wei’s attitude towards these changes in his hometown?</a:t>
            </a:r>
          </a:p>
          <a:p>
            <a:pPr eaLnBrk="1" hangingPunct="1">
              <a:lnSpc>
                <a:spcPct val="150000"/>
              </a:lnSpc>
              <a:defRPr/>
            </a:pPr>
            <a:r>
              <a:rPr kumimoji="1" lang="en-US" altLang="zh-CN" sz="3200" b="1">
                <a:latin typeface="+mj-lt"/>
              </a:rPr>
              <a:t>     A. Unsatisfied.        </a:t>
            </a:r>
          </a:p>
          <a:p>
            <a:pPr eaLnBrk="1" hangingPunct="1">
              <a:lnSpc>
                <a:spcPct val="150000"/>
              </a:lnSpc>
              <a:defRPr/>
            </a:pPr>
            <a:r>
              <a:rPr kumimoji="1" lang="en-US" altLang="zh-CN" sz="3200" b="1">
                <a:latin typeface="+mj-lt"/>
              </a:rPr>
              <a:t>     B. Indifferent.        </a:t>
            </a:r>
          </a:p>
          <a:p>
            <a:pPr eaLnBrk="1" hangingPunct="1">
              <a:lnSpc>
                <a:spcPct val="150000"/>
              </a:lnSpc>
              <a:defRPr/>
            </a:pPr>
            <a:r>
              <a:rPr kumimoji="1" lang="en-US" altLang="zh-CN" sz="3200" b="1">
                <a:latin typeface="+mj-lt"/>
              </a:rPr>
              <a:t>     C. Supportive with the feeling of nostalgy.</a:t>
            </a:r>
          </a:p>
        </p:txBody>
      </p:sp>
      <p:pic>
        <p:nvPicPr>
          <p:cNvPr id="5" name="图片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63588" y="3579813"/>
            <a:ext cx="7270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文本框 1"/>
          <p:cNvSpPr txBox="1">
            <a:spLocks noChangeArrowheads="1"/>
          </p:cNvSpPr>
          <p:nvPr/>
        </p:nvSpPr>
        <p:spPr bwMode="auto">
          <a:xfrm>
            <a:off x="4716464" y="4241800"/>
            <a:ext cx="2736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a:r>
              <a:rPr lang="zh-CN" altLang="en-US" sz="2800" b="1"/>
              <a:t>（怀旧的感觉）</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4" name="TextBox 1"/>
          <p:cNvSpPr txBox="1">
            <a:spLocks noChangeArrowheads="1"/>
          </p:cNvSpPr>
          <p:nvPr/>
        </p:nvSpPr>
        <p:spPr bwMode="auto">
          <a:xfrm>
            <a:off x="742950" y="484188"/>
            <a:ext cx="81121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3200" b="1">
                <a:latin typeface="Times New Roman" pitchFamily="18" charset="0"/>
              </a:rPr>
              <a:t>Find expressions in the passage that have the same meanings as these words and phrases. </a:t>
            </a:r>
          </a:p>
        </p:txBody>
      </p:sp>
      <p:grpSp>
        <p:nvGrpSpPr>
          <p:cNvPr id="23555" name="组合 3"/>
          <p:cNvGrpSpPr/>
          <p:nvPr/>
        </p:nvGrpSpPr>
        <p:grpSpPr>
          <a:xfrm>
            <a:off x="26988" y="661988"/>
            <a:ext cx="785812" cy="584200"/>
            <a:chOff x="427037" y="529770"/>
            <a:chExt cx="784860" cy="584775"/>
          </a:xfrm>
        </p:grpSpPr>
        <p:sp>
          <p:nvSpPr>
            <p:cNvPr id="5" name="椭圆 4"/>
            <p:cNvSpPr/>
            <p:nvPr/>
          </p:nvSpPr>
          <p:spPr>
            <a:xfrm>
              <a:off x="514243" y="545661"/>
              <a:ext cx="610448" cy="55299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23565" name="TextBox 3"/>
            <p:cNvSpPr txBox="1">
              <a:spLocks noChangeArrowheads="1"/>
            </p:cNvSpPr>
            <p:nvPr/>
          </p:nvSpPr>
          <p:spPr bwMode="auto">
            <a:xfrm>
              <a:off x="427037" y="529770"/>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3200" b="1">
                  <a:solidFill>
                    <a:srgbClr val="0000FF"/>
                  </a:solidFill>
                  <a:latin typeface="Times New Roman" pitchFamily="18" charset="0"/>
                  <a:cs typeface="Times New Roman" panose="02020603050405020304" pitchFamily="18" charset="0"/>
                </a:rPr>
                <a:t>2b</a:t>
              </a:r>
              <a:endParaRPr lang="zh-CN" altLang="en-US" sz="3200" b="1">
                <a:solidFill>
                  <a:srgbClr val="0000FF"/>
                </a:solidFill>
                <a:latin typeface="Times New Roman" pitchFamily="18" charset="0"/>
                <a:cs typeface="Times New Roman" panose="02020603050405020304" pitchFamily="18" charset="0"/>
              </a:endParaRPr>
            </a:p>
          </p:txBody>
        </p:sp>
      </p:grpSp>
      <p:sp>
        <p:nvSpPr>
          <p:cNvPr id="23556" name="TextBox 7"/>
          <p:cNvSpPr txBox="1">
            <a:spLocks noChangeArrowheads="1"/>
          </p:cNvSpPr>
          <p:nvPr/>
        </p:nvSpPr>
        <p:spPr bwMode="auto">
          <a:xfrm>
            <a:off x="763588" y="1573212"/>
            <a:ext cx="8272462"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2800" b="1">
                <a:latin typeface="Times New Roman" pitchFamily="18" charset="0"/>
                <a:ea typeface="黑体" pitchFamily="49" charset="-122"/>
              </a:rPr>
              <a:t>1. look for _________	     5. go back ____________</a:t>
            </a:r>
          </a:p>
          <a:p>
            <a:pPr eaLnBrk="1" hangingPunct="1">
              <a:lnSpc>
                <a:spcPct val="150000"/>
              </a:lnSpc>
            </a:pPr>
            <a:r>
              <a:rPr lang="en-US" altLang="zh-CN" sz="2800" b="1">
                <a:latin typeface="Times New Roman" pitchFamily="18" charset="0"/>
                <a:ea typeface="黑体" pitchFamily="49" charset="-122"/>
              </a:rPr>
              <a:t>2. consider ________	     6. changes _____________</a:t>
            </a:r>
            <a:endParaRPr lang="zh-CN" altLang="en-US" sz="2800" b="1">
              <a:latin typeface="Times New Roman" pitchFamily="18" charset="0"/>
              <a:ea typeface="黑体" pitchFamily="49" charset="-122"/>
            </a:endParaRPr>
          </a:p>
          <a:p>
            <a:pPr eaLnBrk="1" hangingPunct="1">
              <a:lnSpc>
                <a:spcPct val="150000"/>
              </a:lnSpc>
            </a:pPr>
            <a:r>
              <a:rPr lang="en-US" altLang="zh-CN" sz="2800" b="1">
                <a:latin typeface="Times New Roman" pitchFamily="18" charset="0"/>
                <a:ea typeface="黑体" pitchFamily="49" charset="-122"/>
              </a:rPr>
              <a:t>3. across from ________	     7. area __________</a:t>
            </a:r>
            <a:endParaRPr lang="zh-CN" altLang="en-US" sz="2800" b="1">
              <a:latin typeface="Times New Roman" pitchFamily="18" charset="0"/>
              <a:ea typeface="黑体" pitchFamily="49" charset="-122"/>
            </a:endParaRPr>
          </a:p>
          <a:p>
            <a:pPr eaLnBrk="1" hangingPunct="1">
              <a:lnSpc>
                <a:spcPct val="150000"/>
              </a:lnSpc>
            </a:pPr>
            <a:r>
              <a:rPr lang="en-US" altLang="zh-CN" sz="2800" b="1">
                <a:latin typeface="Times New Roman" pitchFamily="18" charset="0"/>
                <a:ea typeface="黑体" pitchFamily="49" charset="-122"/>
              </a:rPr>
              <a:t>4. in one’s opinion _____________</a:t>
            </a:r>
            <a:endParaRPr lang="zh-CN" altLang="en-US" sz="2800" b="1">
              <a:latin typeface="Times New Roman" pitchFamily="18" charset="0"/>
              <a:ea typeface="黑体" pitchFamily="49" charset="-122"/>
            </a:endParaRPr>
          </a:p>
        </p:txBody>
      </p:sp>
      <p:sp>
        <p:nvSpPr>
          <p:cNvPr id="8" name="Text Box 4"/>
          <p:cNvSpPr txBox="1">
            <a:spLocks noChangeArrowheads="1"/>
          </p:cNvSpPr>
          <p:nvPr/>
        </p:nvSpPr>
        <p:spPr bwMode="auto">
          <a:xfrm>
            <a:off x="2444750" y="1655763"/>
            <a:ext cx="2262188"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search for</a:t>
            </a:r>
          </a:p>
        </p:txBody>
      </p:sp>
      <p:sp>
        <p:nvSpPr>
          <p:cNvPr id="9" name="Text Box 5"/>
          <p:cNvSpPr txBox="1">
            <a:spLocks noChangeArrowheads="1"/>
          </p:cNvSpPr>
          <p:nvPr/>
        </p:nvSpPr>
        <p:spPr bwMode="auto">
          <a:xfrm>
            <a:off x="2555875" y="2271713"/>
            <a:ext cx="13795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regard</a:t>
            </a:r>
          </a:p>
        </p:txBody>
      </p:sp>
      <p:sp>
        <p:nvSpPr>
          <p:cNvPr id="10" name="Text Box 6"/>
          <p:cNvSpPr txBox="1">
            <a:spLocks noChangeArrowheads="1"/>
          </p:cNvSpPr>
          <p:nvPr/>
        </p:nvSpPr>
        <p:spPr bwMode="auto">
          <a:xfrm>
            <a:off x="3030539" y="2921000"/>
            <a:ext cx="1584325"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opposite</a:t>
            </a:r>
          </a:p>
        </p:txBody>
      </p:sp>
      <p:sp>
        <p:nvSpPr>
          <p:cNvPr id="11" name="Text Box 7"/>
          <p:cNvSpPr txBox="1">
            <a:spLocks noChangeArrowheads="1"/>
          </p:cNvSpPr>
          <p:nvPr/>
        </p:nvSpPr>
        <p:spPr bwMode="auto">
          <a:xfrm>
            <a:off x="3657600" y="3568700"/>
            <a:ext cx="26860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according to sb.</a:t>
            </a:r>
          </a:p>
        </p:txBody>
      </p:sp>
      <p:sp>
        <p:nvSpPr>
          <p:cNvPr id="12" name="Text Box 8"/>
          <p:cNvSpPr txBox="1">
            <a:spLocks noChangeArrowheads="1"/>
          </p:cNvSpPr>
          <p:nvPr/>
        </p:nvSpPr>
        <p:spPr bwMode="auto">
          <a:xfrm>
            <a:off x="6943725" y="1631950"/>
            <a:ext cx="133508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return</a:t>
            </a:r>
          </a:p>
        </p:txBody>
      </p:sp>
      <p:sp>
        <p:nvSpPr>
          <p:cNvPr id="13" name="Text Box 9"/>
          <p:cNvSpPr txBox="1">
            <a:spLocks noChangeArrowheads="1"/>
          </p:cNvSpPr>
          <p:nvPr/>
        </p:nvSpPr>
        <p:spPr bwMode="auto">
          <a:xfrm>
            <a:off x="6453188" y="2322513"/>
            <a:ext cx="2447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 developments</a:t>
            </a:r>
          </a:p>
        </p:txBody>
      </p:sp>
      <p:sp>
        <p:nvSpPr>
          <p:cNvPr id="14" name="Text Box 10"/>
          <p:cNvSpPr txBox="1">
            <a:spLocks noChangeArrowheads="1"/>
          </p:cNvSpPr>
          <p:nvPr/>
        </p:nvSpPr>
        <p:spPr bwMode="auto">
          <a:xfrm>
            <a:off x="6307139" y="2928938"/>
            <a:ext cx="11160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place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4"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linds(horizontal)">
                                      <p:cBhvr>
                                        <p:cTn id="31" dur="500"/>
                                        <p:tgtEl>
                                          <p:spTgt spid="12"/>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grpId="5"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3" presetClass="entr" presetSubtype="10" fill="hold" grpId="6"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linds(horizontal)">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P spid="10" grpId="2"/>
      <p:bldP spid="11" grpId="3"/>
      <p:bldP spid="12" grpId="4"/>
      <p:bldP spid="13" grpId="5"/>
      <p:bldP spid="14" grpId="6"/>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07950" y="50800"/>
            <a:ext cx="4464050"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Read and analyze</a:t>
            </a:r>
          </a:p>
        </p:txBody>
      </p:sp>
      <p:sp>
        <p:nvSpPr>
          <p:cNvPr id="24579" name="TextBox 1"/>
          <p:cNvSpPr txBox="1">
            <a:spLocks noChangeArrowheads="1"/>
          </p:cNvSpPr>
          <p:nvPr/>
        </p:nvSpPr>
        <p:spPr bwMode="auto">
          <a:xfrm>
            <a:off x="398463" y="1460500"/>
            <a:ext cx="8345488"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ea typeface="黑体" pitchFamily="49" charset="-122"/>
              </a:rPr>
              <a:t>Some people still live in their hometown. However, others may only see it once or twice a year. Nowadays, millions of Chinese leave the countryside to search for work in the cities. </a:t>
            </a:r>
            <a:endParaRPr lang="zh-CN" altLang="en-US" sz="3200" b="1">
              <a:latin typeface="Times New Roman" pitchFamily="18" charset="0"/>
              <a:ea typeface="黑体" pitchFamily="49" charset="-122"/>
            </a:endParaRPr>
          </a:p>
        </p:txBody>
      </p:sp>
      <p:sp>
        <p:nvSpPr>
          <p:cNvPr id="24580" name="文本框 9"/>
          <p:cNvSpPr txBox="1">
            <a:spLocks noChangeArrowheads="1"/>
          </p:cNvSpPr>
          <p:nvPr/>
        </p:nvSpPr>
        <p:spPr bwMode="auto">
          <a:xfrm>
            <a:off x="2662238" y="842963"/>
            <a:ext cx="3819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a:r>
              <a:rPr lang="en-US" altLang="zh-CN" sz="3200" b="1">
                <a:solidFill>
                  <a:srgbClr val="FF0000"/>
                </a:solidFill>
                <a:latin typeface="Times New Roman" pitchFamily="18" charset="0"/>
              </a:rPr>
              <a:t>Hometown Feelings</a:t>
            </a:r>
            <a:endParaRPr lang="zh-CN" altLang="en-US" sz="3200" b="1">
              <a:solidFill>
                <a:srgbClr val="FF0000"/>
              </a:solidFill>
              <a:latin typeface="Times New Roman" pitchFamily="18" charset="0"/>
            </a:endParaRPr>
          </a:p>
        </p:txBody>
      </p:sp>
      <p:cxnSp>
        <p:nvCxnSpPr>
          <p:cNvPr id="5" name="直接连接符 4"/>
          <p:cNvCxnSpPr/>
          <p:nvPr/>
        </p:nvCxnSpPr>
        <p:spPr>
          <a:xfrm>
            <a:off x="2627314" y="4348163"/>
            <a:ext cx="5276850"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
        <p:nvSpPr>
          <p:cNvPr id="6" name="文本框 5"/>
          <p:cNvSpPr txBox="1">
            <a:spLocks noChangeArrowheads="1"/>
          </p:cNvSpPr>
          <p:nvPr/>
        </p:nvSpPr>
        <p:spPr bwMode="auto">
          <a:xfrm>
            <a:off x="3492500" y="4451350"/>
            <a:ext cx="3311525" cy="461963"/>
          </a:xfrm>
          <a:prstGeom prst="rect">
            <a:avLst/>
          </a:prstGeom>
          <a:noFill/>
          <a:ln w="28575">
            <a:solidFill>
              <a:srgbClr val="FF33CC"/>
            </a:solidFill>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zh-CN" altLang="en-US" sz="2400" b="1">
                <a:solidFill>
                  <a:srgbClr val="FF33CC"/>
                </a:solidFill>
                <a:latin typeface="+mj-lt"/>
                <a:ea typeface="楷体" panose="02010609060101010101" pitchFamily="49" charset="-122"/>
                <a:cs typeface="Times New Roman" panose="02020603050405020304" pitchFamily="18" charset="0"/>
              </a:rPr>
              <a:t>不定式短语作目的状语</a:t>
            </a:r>
            <a:endParaRPr lang="zh-CN" altLang="en-US" sz="2400">
              <a:solidFill>
                <a:srgbClr val="FF33CC"/>
              </a:solidFill>
              <a:latin typeface="+mj-lt"/>
              <a:ea typeface="楷体" panose="02010609060101010101" pitchFamily="49" charset="-122"/>
              <a:cs typeface="Times New Roman" panose="02020603050405020304" pitchFamily="18" charset="0"/>
            </a:endParaRPr>
          </a:p>
        </p:txBody>
      </p:sp>
      <p:sp>
        <p:nvSpPr>
          <p:cNvPr id="7" name="任意多边形: 形状 6"/>
          <p:cNvSpPr/>
          <p:nvPr/>
        </p:nvSpPr>
        <p:spPr>
          <a:xfrm>
            <a:off x="1417638" y="3606800"/>
            <a:ext cx="1785937"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8" name="文本框 7"/>
          <p:cNvSpPr txBox="1">
            <a:spLocks noChangeArrowheads="1"/>
          </p:cNvSpPr>
          <p:nvPr/>
        </p:nvSpPr>
        <p:spPr bwMode="auto">
          <a:xfrm>
            <a:off x="131763" y="2339975"/>
            <a:ext cx="6007100" cy="830263"/>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zh-CN" altLang="en-US" sz="2400" b="1">
                <a:latin typeface="楷体" panose="02010609060101010101" pitchFamily="49" charset="-122"/>
                <a:ea typeface="楷体" panose="02010609060101010101" pitchFamily="49" charset="-122"/>
                <a:cs typeface="Arial" panose="020b0604020202020204" pitchFamily="34" charset="0"/>
              </a:rPr>
              <a:t>现今；现在；目前。通常用于一般现在时的句子中，且多用于句首或句末作状语。</a:t>
            </a:r>
          </a:p>
        </p:txBody>
      </p:sp>
      <p:sp>
        <p:nvSpPr>
          <p:cNvPr id="9" name="任意多边形: 形状 8"/>
          <p:cNvSpPr/>
          <p:nvPr/>
        </p:nvSpPr>
        <p:spPr>
          <a:xfrm>
            <a:off x="3132139" y="4281488"/>
            <a:ext cx="1476375"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0" name="文本框 9"/>
          <p:cNvSpPr txBox="1">
            <a:spLocks noChangeArrowheads="1"/>
          </p:cNvSpPr>
          <p:nvPr/>
        </p:nvSpPr>
        <p:spPr bwMode="auto">
          <a:xfrm>
            <a:off x="2592389" y="1924050"/>
            <a:ext cx="5651500" cy="1938338"/>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en-US" altLang="zh-CN" sz="2400" b="1">
                <a:latin typeface="+mj-lt"/>
                <a:ea typeface="楷体" panose="02010609060101010101" pitchFamily="49" charset="-122"/>
                <a:cs typeface="Arial" panose="020b0604020202020204" pitchFamily="34" charset="0"/>
              </a:rPr>
              <a:t>search for</a:t>
            </a:r>
            <a:r>
              <a:rPr lang="zh-CN" altLang="en-US" sz="2400" b="1">
                <a:latin typeface="+mj-lt"/>
                <a:ea typeface="楷体" panose="02010609060101010101" pitchFamily="49" charset="-122"/>
                <a:cs typeface="Arial" panose="020b0604020202020204" pitchFamily="34" charset="0"/>
              </a:rPr>
              <a:t>意为“搜寻；寻找”。</a:t>
            </a:r>
            <a:endParaRPr lang="en-US" altLang="zh-CN" sz="2400" b="1">
              <a:latin typeface="+mj-lt"/>
              <a:ea typeface="楷体" panose="02010609060101010101" pitchFamily="49" charset="-122"/>
              <a:cs typeface="Arial" panose="020b0604020202020204" pitchFamily="34" charset="0"/>
            </a:endParaRPr>
          </a:p>
          <a:p>
            <a:pPr>
              <a:defRPr/>
            </a:pPr>
            <a:r>
              <a:rPr lang="zh-CN" altLang="en-US" sz="2400" b="1">
                <a:solidFill>
                  <a:srgbClr val="C00000"/>
                </a:solidFill>
                <a:latin typeface="+mj-lt"/>
                <a:ea typeface="楷体" panose="02010609060101010101" pitchFamily="49" charset="-122"/>
                <a:cs typeface="Arial" panose="020b0604020202020204" pitchFamily="34" charset="0"/>
              </a:rPr>
              <a:t>拓展</a:t>
            </a:r>
            <a:r>
              <a:rPr lang="zh-CN" altLang="en-US" sz="2400" b="1">
                <a:latin typeface="+mj-lt"/>
                <a:ea typeface="楷体" panose="02010609060101010101" pitchFamily="49" charset="-122"/>
                <a:cs typeface="Arial" panose="020b0604020202020204" pitchFamily="34" charset="0"/>
              </a:rPr>
              <a:t>：</a:t>
            </a:r>
            <a:r>
              <a:rPr lang="en-US" altLang="zh-CN" sz="2400" b="1">
                <a:latin typeface="+mj-lt"/>
                <a:ea typeface="楷体" panose="02010609060101010101" pitchFamily="49" charset="-122"/>
                <a:cs typeface="Arial" panose="020b0604020202020204" pitchFamily="34" charset="0"/>
              </a:rPr>
              <a:t>search sb.</a:t>
            </a:r>
            <a:r>
              <a:rPr lang="zh-CN" altLang="en-US" sz="2400" b="1">
                <a:latin typeface="+mj-lt"/>
                <a:ea typeface="楷体" panose="02010609060101010101" pitchFamily="49" charset="-122"/>
                <a:cs typeface="Arial" panose="020b0604020202020204" pitchFamily="34" charset="0"/>
              </a:rPr>
              <a:t>意为“搜某人的身”；</a:t>
            </a:r>
            <a:r>
              <a:rPr lang="en-US" altLang="zh-CN" sz="2400" b="1">
                <a:latin typeface="+mj-lt"/>
                <a:ea typeface="楷体" panose="02010609060101010101" pitchFamily="49" charset="-122"/>
                <a:cs typeface="Arial" panose="020b0604020202020204" pitchFamily="34" charset="0"/>
              </a:rPr>
              <a:t>search</a:t>
            </a:r>
            <a:r>
              <a:rPr lang="zh-CN" altLang="en-US" sz="2400" b="1">
                <a:latin typeface="+mj-lt"/>
                <a:ea typeface="楷体" panose="02010609060101010101" pitchFamily="49" charset="-122"/>
                <a:cs typeface="Arial" panose="020b0604020202020204" pitchFamily="34" charset="0"/>
              </a:rPr>
              <a:t>＋地点 意为“搜查某地”；</a:t>
            </a:r>
            <a:endParaRPr lang="en-US" altLang="zh-CN" sz="2400" b="1">
              <a:latin typeface="+mj-lt"/>
              <a:ea typeface="楷体" panose="02010609060101010101" pitchFamily="49" charset="-122"/>
              <a:cs typeface="Arial" panose="020b0604020202020204" pitchFamily="34" charset="0"/>
            </a:endParaRPr>
          </a:p>
          <a:p>
            <a:pPr>
              <a:defRPr/>
            </a:pPr>
            <a:r>
              <a:rPr lang="en-US" altLang="zh-CN" sz="2400" b="1">
                <a:latin typeface="+mj-lt"/>
                <a:ea typeface="楷体" panose="02010609060101010101" pitchFamily="49" charset="-122"/>
                <a:cs typeface="Arial" panose="020b0604020202020204" pitchFamily="34" charset="0"/>
              </a:rPr>
              <a:t>search… for…</a:t>
            </a:r>
            <a:r>
              <a:rPr lang="zh-CN" altLang="en-US" sz="2400" b="1">
                <a:latin typeface="+mj-lt"/>
                <a:ea typeface="楷体" panose="02010609060101010101" pitchFamily="49" charset="-122"/>
                <a:cs typeface="Arial" panose="020b0604020202020204" pitchFamily="34" charset="0"/>
              </a:rPr>
              <a:t>意为“搜查</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zh-CN" altLang="en-US" sz="2400" b="1">
                <a:latin typeface="+mj-lt"/>
                <a:ea typeface="楷体" panose="02010609060101010101" pitchFamily="49" charset="-122"/>
                <a:cs typeface="Arial" panose="020b0604020202020204" pitchFamily="34" charset="0"/>
              </a:rPr>
              <a:t>找</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en-US" altLang="zh-CN" sz="2400" b="1">
                <a:latin typeface="+mj-lt"/>
                <a:ea typeface="楷体" panose="02010609060101010101" pitchFamily="49" charset="-122"/>
                <a:cs typeface="Arial" panose="020b0604020202020204" pitchFamily="34" charset="0"/>
              </a:rPr>
              <a:t>”</a:t>
            </a:r>
            <a:r>
              <a:rPr lang="zh-CN" altLang="en-US" sz="2400" b="1">
                <a:latin typeface="+mj-lt"/>
                <a:ea typeface="楷体" panose="02010609060101010101" pitchFamily="49" charset="-122"/>
                <a:cs typeface="Arial" panose="020b0604020202020204" pitchFamily="34" charset="0"/>
              </a:rPr>
              <a:t>；</a:t>
            </a:r>
            <a:endParaRPr lang="en-US" altLang="zh-CN" sz="2400" b="1">
              <a:latin typeface="+mj-lt"/>
              <a:ea typeface="楷体" panose="02010609060101010101" pitchFamily="49" charset="-122"/>
              <a:cs typeface="Arial" panose="020b0604020202020204" pitchFamily="34" charset="0"/>
            </a:endParaRPr>
          </a:p>
          <a:p>
            <a:pPr>
              <a:defRPr/>
            </a:pPr>
            <a:r>
              <a:rPr lang="en-US" altLang="zh-CN" sz="2400" b="1">
                <a:latin typeface="+mj-lt"/>
                <a:ea typeface="楷体" panose="02010609060101010101" pitchFamily="49" charset="-122"/>
                <a:cs typeface="Arial" panose="020b0604020202020204" pitchFamily="34" charset="0"/>
              </a:rPr>
              <a:t>in search of</a:t>
            </a:r>
            <a:r>
              <a:rPr lang="zh-CN" altLang="en-US" sz="2400" b="1">
                <a:latin typeface="+mj-lt"/>
                <a:ea typeface="楷体" panose="02010609060101010101" pitchFamily="49" charset="-122"/>
                <a:cs typeface="Arial" panose="020b0604020202020204" pitchFamily="34" charset="0"/>
              </a:rPr>
              <a:t>意为“寻找</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en-US" altLang="zh-CN" sz="2400" b="1">
                <a:latin typeface="+mj-lt"/>
                <a:ea typeface="楷体" panose="02010609060101010101" pitchFamily="49" charset="-122"/>
                <a:cs typeface="Arial" panose="020b0604020202020204" pitchFamily="34" charset="0"/>
              </a:rPr>
              <a:t>”</a:t>
            </a:r>
            <a:r>
              <a:rPr lang="zh-CN" altLang="en-US" sz="2400" b="1">
                <a:latin typeface="+mj-lt"/>
                <a:ea typeface="楷体" panose="02010609060101010101" pitchFamily="49" charset="-122"/>
                <a:cs typeface="Arial" panose="020b0604020202020204" pitchFamily="34" charset="0"/>
              </a:rPr>
              <a:t>。</a:t>
            </a:r>
          </a:p>
        </p:txBody>
      </p:sp>
      <p:pic>
        <p:nvPicPr>
          <p:cNvPr id="4" name="U10B2a.mp3">
            <a:hlinkClick action="ppaction://media"/>
          </p:cNvPr>
          <p:cNvPicPr>
            <a:picLocks noRot="1" noChangeAspect="1" noChangeArrowheads="1"/>
          </p:cNvPicPr>
          <p:nvPr>
            <a:audioFile r:link="rId3"/>
            <p:extLst/>
          </p:nvPr>
        </p:nvPicPr>
        <p:blipFill>
          <a:blip r:embed="rId2">
            <a:extLst>
              <a:ext uri="{28A0092B-C50C-407E-A947-70E740481C1C}">
                <a14:useLocalDpi xmlns:a14="http://schemas.microsoft.com/office/drawing/2010/main" val="0"/>
              </a:ext>
            </a:extLst>
          </a:blip>
          <a:stretch>
            <a:fillRect/>
          </a:stretch>
        </p:blipFill>
        <p:spPr bwMode="auto">
          <a:xfrm>
            <a:off x="6443662" y="904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 presetClass="exit" presetSubtype="0" fill="hold" grpId="2" nodeType="clickEffect">
                                  <p:stCondLst>
                                    <p:cond delay="0"/>
                                  </p:stCondLst>
                                  <p:childTnLst>
                                    <p:set>
                                      <p:cBhvr>
                                        <p:cTn id="17" dur="1" fill="hold">
                                          <p:stCondLst>
                                            <p:cond delay="0"/>
                                          </p:stCondLst>
                                        </p:cTn>
                                        <p:tgtEl>
                                          <p:spTgt spid="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indefinite"/>
                            </p:stCondLst>
                          </p:cTn>
                        </p:par>
                        <p:par>
                          <p:cTn id="27" fill="hold" nodeType="after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42" presetClass="entr" presetSubtype="0" fill="hold" grpId="3"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nodeType="clickPar">
                      <p:stCondLst>
                        <p:cond delay="indefinite"/>
                      </p:stCondLst>
                      <p:childTnLst>
                        <p:par>
                          <p:cTn id="38" fill="hold" nodeType="afterGroup">
                            <p:stCondLst>
                              <p:cond delay="0"/>
                            </p:stCondLst>
                            <p:childTnLst>
                              <p:par>
                                <p:cTn id="39" presetID="1" presetClass="mediacall" presetSubtype="0" fill="hold" nodeType="clickEffect">
                                  <p:stCondLst>
                                    <p:cond delay="0"/>
                                  </p:stCondLst>
                                  <p:childTnLst>
                                    <p:cmd type="call" cmd="playFrom(0.0)">
                                      <p:cBhvr>
                                        <p:cTn id="40" dur="1" fill="hold"/>
                                        <p:tgtEl>
                                          <p:spTgt spid="4"/>
                                        </p:tgtEl>
                                      </p:cBhvr>
                                    </p:cmd>
                                  </p:childTnLst>
                                </p:cTn>
                              </p:par>
                            </p:childTnLst>
                          </p:cTn>
                        </p:par>
                      </p:childTnLst>
                    </p:cTn>
                  </p:par>
                </p:childTnLst>
              </p:cTn>
              <p:nextCondLst>
                <p:cond evt="onClick" delay="0">
                  <p:tgtEl>
                    <p:spTgt spid="4"/>
                  </p:tgtEl>
                </p:cond>
              </p:nextCondLst>
            </p:seq>
            <p:audio>
              <p:cMediaNode vol="80000">
                <p:cTn id="41" fill="hold" display="0">
                  <p:stCondLst>
                    <p:cond delay="indefinite"/>
                  </p:stCondLst>
                  <p:endCondLst>
                    <p:cond evt="onPrev" delay="0">
                      <p:tgtEl>
                        <p:sldTgt/>
                      </p:tgtEl>
                    </p:cond>
                    <p:cond evt="onStopAudio" delay="0">
                      <p:tgtEl>
                        <p:sldTgt/>
                      </p:tgtEl>
                    </p:cond>
                  </p:endCondLst>
                </p:cTn>
                <p:tgtEl>
                  <p:spTgt spid="4"/>
                </p:tgtEl>
              </p:cMediaNode>
            </p:audio>
          </p:childTnLst>
        </p:cTn>
      </p:par>
    </p:tnLst>
    <p:bldLst>
      <p:bldP spid="6" grpId="0"/>
      <p:bldP spid="8" grpId="1"/>
      <p:bldP spid="8" grpId="2"/>
      <p:bldP spid="10" grpId="3"/>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2" name="TextBox 1"/>
          <p:cNvSpPr txBox="1">
            <a:spLocks noChangeArrowheads="1"/>
          </p:cNvSpPr>
          <p:nvPr/>
        </p:nvSpPr>
        <p:spPr bwMode="auto">
          <a:xfrm>
            <a:off x="611188" y="723900"/>
            <a:ext cx="834548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ea typeface="黑体" pitchFamily="49" charset="-122"/>
              </a:rPr>
              <a:t>Among these is Zhong Wei, a 46-year-old husband and father. He has lived in Wenzhou for the last 13 years. With a hard job in a crayon factory, he doesn’t find much time to visit his hometown. </a:t>
            </a:r>
            <a:r>
              <a:rPr lang="en-US" altLang="zh-CN" sz="3200" b="1">
                <a:solidFill>
                  <a:srgbClr val="000000"/>
                </a:solidFill>
                <a:latin typeface="Times New Roman" pitchFamily="18" charset="0"/>
                <a:ea typeface="黑体" pitchFamily="49" charset="-122"/>
              </a:rPr>
              <a:t>“I used to return home </a:t>
            </a:r>
            <a:endParaRPr lang="zh-CN" altLang="en-US" sz="3200" b="1">
              <a:latin typeface="Times New Roman" pitchFamily="18" charset="0"/>
              <a:ea typeface="黑体" pitchFamily="49" charset="-122"/>
            </a:endParaRPr>
          </a:p>
        </p:txBody>
      </p:sp>
      <p:cxnSp>
        <p:nvCxnSpPr>
          <p:cNvPr id="3" name="直接连接符 2"/>
          <p:cNvCxnSpPr/>
          <p:nvPr/>
        </p:nvCxnSpPr>
        <p:spPr>
          <a:xfrm>
            <a:off x="717550" y="1492250"/>
            <a:ext cx="7165975"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
        <p:nvSpPr>
          <p:cNvPr id="4" name="文本框 3"/>
          <p:cNvSpPr txBox="1">
            <a:spLocks noChangeArrowheads="1"/>
          </p:cNvSpPr>
          <p:nvPr/>
        </p:nvSpPr>
        <p:spPr bwMode="auto">
          <a:xfrm>
            <a:off x="107950" y="414338"/>
            <a:ext cx="4867275" cy="461962"/>
          </a:xfrm>
          <a:prstGeom prst="rect">
            <a:avLst/>
          </a:prstGeom>
          <a:noFill/>
          <a:ln w="28575">
            <a:solidFill>
              <a:srgbClr val="FF33CC"/>
            </a:solidFill>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zh-CN" altLang="en-US" sz="2400" b="1">
                <a:solidFill>
                  <a:srgbClr val="FF33CC"/>
                </a:solidFill>
                <a:latin typeface="+mj-lt"/>
                <a:ea typeface="楷体" panose="02010609060101010101" pitchFamily="49" charset="-122"/>
                <a:cs typeface="Times New Roman" panose="02020603050405020304" pitchFamily="18" charset="0"/>
              </a:rPr>
              <a:t>介词短语放在句首，句子完全倒装</a:t>
            </a:r>
            <a:endParaRPr lang="zh-CN" altLang="en-US" sz="2400">
              <a:solidFill>
                <a:srgbClr val="FF33CC"/>
              </a:solidFill>
              <a:latin typeface="+mj-lt"/>
              <a:ea typeface="楷体" panose="02010609060101010101" pitchFamily="49" charset="-122"/>
              <a:cs typeface="Times New Roman" panose="02020603050405020304" pitchFamily="18" charset="0"/>
            </a:endParaRPr>
          </a:p>
        </p:txBody>
      </p:sp>
      <p:cxnSp>
        <p:nvCxnSpPr>
          <p:cNvPr id="5" name="直接连接符 4"/>
          <p:cNvCxnSpPr/>
          <p:nvPr/>
        </p:nvCxnSpPr>
        <p:spPr>
          <a:xfrm>
            <a:off x="704850" y="2139950"/>
            <a:ext cx="3429000"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568950" y="1563688"/>
            <a:ext cx="2301875" cy="0"/>
          </a:xfrm>
          <a:prstGeom prst="line">
            <a:avLst/>
          </a:prstGeom>
        </p:spPr>
        <p:style>
          <a:lnRef idx="2">
            <a:schemeClr val="accent6"/>
          </a:lnRef>
          <a:fillRef idx="1">
            <a:schemeClr val="lt1"/>
          </a:fillRef>
          <a:effectRef idx="0">
            <a:schemeClr val="accent6"/>
          </a:effectRef>
          <a:fontRef idx="minor">
            <a:schemeClr val="dk1"/>
          </a:fontRef>
        </p:style>
      </p:cxnSp>
      <p:sp>
        <p:nvSpPr>
          <p:cNvPr id="7" name="文本框 6"/>
          <p:cNvSpPr txBox="1">
            <a:spLocks noChangeArrowheads="1"/>
          </p:cNvSpPr>
          <p:nvPr/>
        </p:nvSpPr>
        <p:spPr bwMode="auto">
          <a:xfrm>
            <a:off x="5599113" y="127000"/>
            <a:ext cx="2663825" cy="830263"/>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zh-CN" altLang="en-US" sz="2400" b="1">
                <a:solidFill>
                  <a:schemeClr val="accent6">
                    <a:lumMod val="75000"/>
                  </a:schemeClr>
                </a:solidFill>
                <a:latin typeface="+mj-lt"/>
                <a:ea typeface="楷体" panose="02010609060101010101" pitchFamily="49" charset="-122"/>
                <a:cs typeface="Times New Roman" panose="02020603050405020304" pitchFamily="18" charset="0"/>
              </a:rPr>
              <a:t>“一人两身份”，做主语的同位语</a:t>
            </a:r>
            <a:endParaRPr lang="zh-CN" altLang="en-US" sz="2400">
              <a:solidFill>
                <a:schemeClr val="accent6">
                  <a:lumMod val="75000"/>
                </a:schemeClr>
              </a:solidFill>
              <a:latin typeface="+mj-lt"/>
              <a:ea typeface="楷体" panose="02010609060101010101" pitchFamily="49" charset="-122"/>
              <a:cs typeface="Times New Roman" panose="02020603050405020304" pitchFamily="18" charset="0"/>
            </a:endParaRPr>
          </a:p>
        </p:txBody>
      </p:sp>
      <p:cxnSp>
        <p:nvCxnSpPr>
          <p:cNvPr id="8" name="直接连接符 7"/>
          <p:cNvCxnSpPr/>
          <p:nvPr/>
        </p:nvCxnSpPr>
        <p:spPr>
          <a:xfrm>
            <a:off x="706439" y="2211389"/>
            <a:ext cx="3370262" cy="0"/>
          </a:xfrm>
          <a:prstGeom prst="line">
            <a:avLst/>
          </a:prstGeom>
        </p:spPr>
        <p:style>
          <a:lnRef idx="2">
            <a:schemeClr val="accent6"/>
          </a:lnRef>
          <a:fillRef idx="1">
            <a:schemeClr val="lt1"/>
          </a:fillRef>
          <a:effectRef idx="0">
            <a:schemeClr val="accent6"/>
          </a:effectRef>
          <a:fontRef idx="minor">
            <a:schemeClr val="dk1"/>
          </a:fontRef>
        </p:style>
      </p:cxnSp>
      <p:sp>
        <p:nvSpPr>
          <p:cNvPr id="9" name="任意多边形: 形状 8"/>
          <p:cNvSpPr/>
          <p:nvPr/>
        </p:nvSpPr>
        <p:spPr>
          <a:xfrm>
            <a:off x="755650" y="1412875"/>
            <a:ext cx="1108075"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0" name="文本框 9"/>
          <p:cNvSpPr txBox="1">
            <a:spLocks noChangeArrowheads="1"/>
          </p:cNvSpPr>
          <p:nvPr/>
        </p:nvSpPr>
        <p:spPr bwMode="auto">
          <a:xfrm>
            <a:off x="112713" y="1490663"/>
            <a:ext cx="3944937" cy="460375"/>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zh-CN" altLang="en-US" sz="2400" b="1">
                <a:latin typeface="楷体" panose="02010609060101010101" pitchFamily="49" charset="-122"/>
                <a:ea typeface="楷体" panose="02010609060101010101" pitchFamily="49" charset="-122"/>
                <a:cs typeface="Arial" panose="020b0604020202020204" pitchFamily="34" charset="0"/>
              </a:rPr>
              <a:t>在（三者或三者以上）之间</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42" presetClass="entr" presetSubtype="0" fill="hold" grpId="2"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indefinite"/>
                            </p:stCondLst>
                          </p:cTn>
                        </p:par>
                        <p:par>
                          <p:cTn id="33" fill="hold" nodeType="afterGroup">
                            <p:stCondLst>
                              <p:cond delay="0"/>
                            </p:stCondLst>
                            <p:childTnLst>
                              <p:par>
                                <p:cTn id="34" presetID="1" presetClass="exit" presetSubtype="0" fill="hold" grpId="3" nodeType="clickEffect">
                                  <p:stCondLst>
                                    <p:cond delay="0"/>
                                  </p:stCondLst>
                                  <p:childTnLst>
                                    <p:set>
                                      <p:cBhvr>
                                        <p:cTn id="35"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1"/>
      <p:bldP spid="10" grpId="2"/>
      <p:bldP spid="10" grpId="3"/>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6626" name="TextBox 1"/>
          <p:cNvSpPr txBox="1">
            <a:spLocks noChangeArrowheads="1"/>
          </p:cNvSpPr>
          <p:nvPr/>
        </p:nvSpPr>
        <p:spPr bwMode="auto">
          <a:xfrm>
            <a:off x="611188" y="842963"/>
            <a:ext cx="815022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ea typeface="黑体" pitchFamily="49" charset="-122"/>
              </a:rPr>
              <a:t>at least once a year, but I haven’t been back for almost three years now. It’s a shame, but I just don’t have the time,”</a:t>
            </a:r>
            <a:r>
              <a:rPr lang="zh-CN" altLang="en-US" sz="3200" b="1">
                <a:latin typeface="Times New Roman" pitchFamily="18" charset="0"/>
                <a:ea typeface="黑体" pitchFamily="49" charset="-122"/>
              </a:rPr>
              <a:t> </a:t>
            </a:r>
            <a:r>
              <a:rPr lang="en-US" altLang="zh-CN" sz="3200" b="1">
                <a:latin typeface="Times New Roman" pitchFamily="18" charset="0"/>
                <a:ea typeface="黑体" pitchFamily="49" charset="-122"/>
              </a:rPr>
              <a:t>he says.</a:t>
            </a:r>
          </a:p>
        </p:txBody>
      </p:sp>
      <p:sp>
        <p:nvSpPr>
          <p:cNvPr id="3" name="任意多边形: 形状 2"/>
          <p:cNvSpPr/>
          <p:nvPr/>
        </p:nvSpPr>
        <p:spPr>
          <a:xfrm>
            <a:off x="6516688" y="2284413"/>
            <a:ext cx="1109662"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4" name="文本框 3"/>
          <p:cNvSpPr txBox="1">
            <a:spLocks noChangeArrowheads="1"/>
          </p:cNvSpPr>
          <p:nvPr/>
        </p:nvSpPr>
        <p:spPr bwMode="auto">
          <a:xfrm>
            <a:off x="3348038" y="3062288"/>
            <a:ext cx="5530850" cy="1200150"/>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zh-CN" altLang="en-US" sz="2400" b="1">
                <a:latin typeface="楷体" panose="02010609060101010101" pitchFamily="49" charset="-122"/>
                <a:ea typeface="楷体" panose="02010609060101010101" pitchFamily="49" charset="-122"/>
                <a:cs typeface="Arial" panose="020b0604020202020204" pitchFamily="34" charset="0"/>
              </a:rPr>
              <a:t>可数名词，羞耻；羞愧；惭愧</a:t>
            </a:r>
            <a:endParaRPr lang="en-US" altLang="zh-CN" sz="2400" b="1">
              <a:latin typeface="楷体" panose="02010609060101010101" pitchFamily="49" charset="-122"/>
              <a:ea typeface="楷体" panose="02010609060101010101" pitchFamily="49" charset="-122"/>
              <a:cs typeface="Arial" panose="020b0604020202020204" pitchFamily="34" charset="0"/>
            </a:endParaRPr>
          </a:p>
          <a:p>
            <a:pPr>
              <a:defRPr/>
            </a:pPr>
            <a:r>
              <a:rPr lang="en-US" altLang="zh-CN" sz="2400" b="1">
                <a:latin typeface="+mj-lt"/>
                <a:ea typeface="楷体" panose="02010609060101010101" pitchFamily="49" charset="-122"/>
                <a:cs typeface="Arial" panose="020b0604020202020204" pitchFamily="34" charset="0"/>
              </a:rPr>
              <a:t>it’s a shame </a:t>
            </a:r>
            <a:r>
              <a:rPr lang="zh-CN" altLang="en-US" sz="2400" b="1">
                <a:latin typeface="楷体" panose="02010609060101010101" pitchFamily="49" charset="-122"/>
                <a:ea typeface="楷体" panose="02010609060101010101" pitchFamily="49" charset="-122"/>
                <a:cs typeface="Arial" panose="020b0604020202020204" pitchFamily="34" charset="0"/>
              </a:rPr>
              <a:t>真遗憾；多可惜啊，可单独使用，也可接动词不定式或</a:t>
            </a:r>
            <a:r>
              <a:rPr lang="en-US" altLang="zh-CN" sz="2400" b="1">
                <a:latin typeface="+mj-lt"/>
                <a:ea typeface="楷体" panose="02010609060101010101" pitchFamily="49" charset="-122"/>
                <a:cs typeface="Arial" panose="020b0604020202020204" pitchFamily="34" charset="0"/>
              </a:rPr>
              <a:t>that</a:t>
            </a:r>
            <a:r>
              <a:rPr lang="zh-CN" altLang="en-US" sz="2400" b="1">
                <a:latin typeface="楷体" panose="02010609060101010101" pitchFamily="49" charset="-122"/>
                <a:ea typeface="楷体" panose="02010609060101010101" pitchFamily="49" charset="-122"/>
                <a:cs typeface="Arial" panose="020b0604020202020204" pitchFamily="34" charset="0"/>
              </a:rPr>
              <a:t>从句。</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0" name="TextBox 1"/>
          <p:cNvSpPr txBox="1">
            <a:spLocks noChangeArrowheads="1"/>
          </p:cNvSpPr>
          <p:nvPr/>
        </p:nvSpPr>
        <p:spPr bwMode="auto">
          <a:xfrm>
            <a:off x="611188" y="354014"/>
            <a:ext cx="8150225"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ea typeface="黑体" pitchFamily="49" charset="-122"/>
              </a:rPr>
              <a:t>Many people like Zhong Wei regard with great interest how their hometowns have changed. Perhaps large hospitals and new roads have appeared. In many places, the government has also built new schools and sent teachers from the cities to help.</a:t>
            </a:r>
          </a:p>
        </p:txBody>
      </p:sp>
      <p:cxnSp>
        <p:nvCxnSpPr>
          <p:cNvPr id="3" name="直接连接符 2"/>
          <p:cNvCxnSpPr/>
          <p:nvPr/>
        </p:nvCxnSpPr>
        <p:spPr>
          <a:xfrm>
            <a:off x="3082925" y="1779588"/>
            <a:ext cx="4749800"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
        <p:nvSpPr>
          <p:cNvPr id="4" name="文本框 3"/>
          <p:cNvSpPr txBox="1">
            <a:spLocks noChangeArrowheads="1"/>
          </p:cNvSpPr>
          <p:nvPr/>
        </p:nvSpPr>
        <p:spPr bwMode="auto">
          <a:xfrm>
            <a:off x="3132138" y="836613"/>
            <a:ext cx="5327650" cy="460375"/>
          </a:xfrm>
          <a:prstGeom prst="rect">
            <a:avLst/>
          </a:prstGeom>
          <a:solidFill>
            <a:schemeClr val="bg1"/>
          </a:solidFill>
          <a:ln w="28575">
            <a:solidFill>
              <a:srgbClr val="FF33CC"/>
            </a:solidFill>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en-US" altLang="zh-CN" sz="2400" b="1">
                <a:solidFill>
                  <a:srgbClr val="FF33CC"/>
                </a:solidFill>
                <a:latin typeface="+mj-lt"/>
                <a:ea typeface="楷体" panose="02010609060101010101" pitchFamily="49" charset="-122"/>
                <a:cs typeface="Times New Roman" panose="02020603050405020304" pitchFamily="18" charset="0"/>
              </a:rPr>
              <a:t>how</a:t>
            </a:r>
            <a:r>
              <a:rPr lang="zh-CN" altLang="en-US" sz="2400" b="1">
                <a:solidFill>
                  <a:srgbClr val="FF33CC"/>
                </a:solidFill>
                <a:latin typeface="+mj-lt"/>
                <a:ea typeface="楷体" panose="02010609060101010101" pitchFamily="49" charset="-122"/>
                <a:cs typeface="Times New Roman" panose="02020603050405020304" pitchFamily="18" charset="0"/>
              </a:rPr>
              <a:t>引导的宾语从句，作</a:t>
            </a:r>
            <a:r>
              <a:rPr lang="en-US" altLang="zh-CN" sz="2400" b="1">
                <a:solidFill>
                  <a:srgbClr val="FF33CC"/>
                </a:solidFill>
                <a:latin typeface="+mj-lt"/>
                <a:ea typeface="楷体" panose="02010609060101010101" pitchFamily="49" charset="-122"/>
                <a:cs typeface="Times New Roman" panose="02020603050405020304" pitchFamily="18" charset="0"/>
              </a:rPr>
              <a:t>regard</a:t>
            </a:r>
            <a:r>
              <a:rPr lang="zh-CN" altLang="en-US" sz="2400" b="1">
                <a:solidFill>
                  <a:srgbClr val="FF33CC"/>
                </a:solidFill>
                <a:latin typeface="+mj-lt"/>
                <a:ea typeface="楷体" panose="02010609060101010101" pitchFamily="49" charset="-122"/>
                <a:cs typeface="Times New Roman" panose="02020603050405020304" pitchFamily="18" charset="0"/>
              </a:rPr>
              <a:t>的宾语</a:t>
            </a:r>
            <a:endParaRPr lang="zh-CN" altLang="en-US" sz="2400">
              <a:solidFill>
                <a:srgbClr val="FF33CC"/>
              </a:solidFill>
              <a:latin typeface="+mj-lt"/>
              <a:ea typeface="楷体" panose="02010609060101010101" pitchFamily="49" charset="-122"/>
              <a:cs typeface="Times New Roman" panose="02020603050405020304" pitchFamily="18" charset="0"/>
            </a:endParaRPr>
          </a:p>
        </p:txBody>
      </p:sp>
      <p:cxnSp>
        <p:nvCxnSpPr>
          <p:cNvPr id="5" name="直接连接符 4"/>
          <p:cNvCxnSpPr/>
          <p:nvPr/>
        </p:nvCxnSpPr>
        <p:spPr>
          <a:xfrm>
            <a:off x="682625" y="2560638"/>
            <a:ext cx="1512888"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4" name="TextBox 1"/>
          <p:cNvSpPr txBox="1">
            <a:spLocks noChangeArrowheads="1"/>
          </p:cNvSpPr>
          <p:nvPr/>
        </p:nvSpPr>
        <p:spPr bwMode="auto">
          <a:xfrm>
            <a:off x="468313" y="187325"/>
            <a:ext cx="83693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20000"/>
              </a:lnSpc>
            </a:pPr>
            <a:r>
              <a:rPr lang="en-US" altLang="zh-CN" sz="3200" b="1">
                <a:latin typeface="Times New Roman" pitchFamily="18" charset="0"/>
                <a:ea typeface="黑体" pitchFamily="49" charset="-122"/>
              </a:rPr>
              <a:t>“I noticed that’s true of my hometown,”</a:t>
            </a:r>
            <a:r>
              <a:rPr lang="zh-CN" altLang="en-US" sz="3200" b="1">
                <a:latin typeface="Times New Roman" pitchFamily="18" charset="0"/>
                <a:ea typeface="黑体" pitchFamily="49" charset="-122"/>
              </a:rPr>
              <a:t> </a:t>
            </a:r>
            <a:r>
              <a:rPr lang="en-US" altLang="zh-CN" sz="3200" b="1">
                <a:latin typeface="Times New Roman" pitchFamily="18" charset="0"/>
                <a:ea typeface="黑体" pitchFamily="49" charset="-122"/>
              </a:rPr>
              <a:t>adds Zhong Wei.  “Children have learned to read and count at my old primary school since the mid-20th century. But now the buildings are really old. I hear they’re going to build a new school there.”  Zhong Wei thinks such developments are good, and he also knows that his hometown cannot always stay the same.</a:t>
            </a:r>
            <a:endParaRPr lang="zh-CN" altLang="en-US" sz="3200" b="1">
              <a:latin typeface="Times New Roman" pitchFamily="18" charset="0"/>
              <a:ea typeface="黑体" pitchFamily="49" charset="-122"/>
            </a:endParaRPr>
          </a:p>
        </p:txBody>
      </p:sp>
      <p:sp>
        <p:nvSpPr>
          <p:cNvPr id="3" name="任意多边形: 形状 2"/>
          <p:cNvSpPr/>
          <p:nvPr/>
        </p:nvSpPr>
        <p:spPr>
          <a:xfrm>
            <a:off x="1331913" y="1924050"/>
            <a:ext cx="1008062"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4" name="文本框 3"/>
          <p:cNvSpPr txBox="1">
            <a:spLocks noChangeArrowheads="1"/>
          </p:cNvSpPr>
          <p:nvPr/>
        </p:nvSpPr>
        <p:spPr bwMode="auto">
          <a:xfrm>
            <a:off x="107950" y="339725"/>
            <a:ext cx="5759450" cy="1200150"/>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zh-CN" altLang="en-US" sz="2400" b="1">
                <a:latin typeface="楷体" panose="02010609060101010101" pitchFamily="49" charset="-122"/>
                <a:ea typeface="楷体" panose="02010609060101010101" pitchFamily="49" charset="-122"/>
                <a:cs typeface="Arial" panose="020b0604020202020204" pitchFamily="34" charset="0"/>
              </a:rPr>
              <a:t>拓展：</a:t>
            </a:r>
            <a:r>
              <a:rPr lang="en-US" altLang="zh-CN" sz="2400" b="1">
                <a:latin typeface="+mj-lt"/>
                <a:ea typeface="楷体" panose="02010609060101010101" pitchFamily="49" charset="-122"/>
                <a:cs typeface="Arial" panose="020b0604020202020204" pitchFamily="34" charset="0"/>
              </a:rPr>
              <a:t>count from… to… </a:t>
            </a:r>
            <a:r>
              <a:rPr lang="zh-CN" altLang="en-US" sz="2400" b="1">
                <a:latin typeface="+mj-lt"/>
                <a:ea typeface="楷体" panose="02010609060101010101" pitchFamily="49" charset="-122"/>
                <a:cs typeface="Arial" panose="020b0604020202020204" pitchFamily="34" charset="0"/>
              </a:rPr>
              <a:t>从</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zh-CN" altLang="en-US" sz="2400" b="1">
                <a:latin typeface="+mj-lt"/>
                <a:ea typeface="楷体" panose="02010609060101010101" pitchFamily="49" charset="-122"/>
                <a:cs typeface="Arial" panose="020b0604020202020204" pitchFamily="34" charset="0"/>
              </a:rPr>
              <a:t>数到</a:t>
            </a:r>
            <a:r>
              <a:rPr lang="en-US" altLang="zh-CN" sz="2400" b="1">
                <a:latin typeface="楷体" panose="02010609060101010101" pitchFamily="49" charset="-122"/>
                <a:ea typeface="楷体" panose="02010609060101010101" pitchFamily="49" charset="-122"/>
                <a:cs typeface="Arial" panose="020b0604020202020204" pitchFamily="34" charset="0"/>
              </a:rPr>
              <a:t>……</a:t>
            </a:r>
          </a:p>
          <a:p>
            <a:pPr>
              <a:defRPr/>
            </a:pPr>
            <a:r>
              <a:rPr lang="en-US" altLang="zh-CN" sz="2400" b="1">
                <a:latin typeface="+mj-lt"/>
                <a:ea typeface="楷体" panose="02010609060101010101" pitchFamily="49" charset="-122"/>
                <a:cs typeface="Arial" panose="020b0604020202020204" pitchFamily="34" charset="0"/>
              </a:rPr>
              <a:t>            count up to </a:t>
            </a:r>
            <a:r>
              <a:rPr lang="zh-CN" altLang="en-US" sz="2400" b="1">
                <a:latin typeface="+mj-lt"/>
                <a:ea typeface="楷体" panose="02010609060101010101" pitchFamily="49" charset="-122"/>
                <a:cs typeface="Arial" panose="020b0604020202020204" pitchFamily="34" charset="0"/>
              </a:rPr>
              <a:t>数到</a:t>
            </a:r>
            <a:r>
              <a:rPr lang="en-US" altLang="zh-CN" sz="2400" b="1">
                <a:latin typeface="楷体" panose="02010609060101010101" pitchFamily="49" charset="-122"/>
                <a:ea typeface="楷体" panose="02010609060101010101" pitchFamily="49" charset="-122"/>
                <a:cs typeface="Arial" panose="020b0604020202020204" pitchFamily="34" charset="0"/>
              </a:rPr>
              <a:t>……</a:t>
            </a:r>
          </a:p>
          <a:p>
            <a:pPr>
              <a:defRPr/>
            </a:pPr>
            <a:r>
              <a:rPr lang="en-US" altLang="zh-CN" sz="2400" b="1">
                <a:latin typeface="+mj-lt"/>
                <a:ea typeface="楷体" panose="02010609060101010101" pitchFamily="49" charset="-122"/>
                <a:cs typeface="Arial" panose="020b0604020202020204" pitchFamily="34" charset="0"/>
              </a:rPr>
              <a:t>            count down </a:t>
            </a:r>
            <a:r>
              <a:rPr lang="zh-CN" altLang="en-US" sz="2400" b="1">
                <a:latin typeface="+mj-lt"/>
                <a:ea typeface="楷体" panose="02010609060101010101" pitchFamily="49" charset="-122"/>
                <a:cs typeface="Arial" panose="020b0604020202020204" pitchFamily="34" charset="0"/>
              </a:rPr>
              <a:t>倒数</a:t>
            </a:r>
            <a:endParaRPr lang="zh-CN" altLang="en-US" sz="2400" b="1">
              <a:latin typeface="楷体" panose="02010609060101010101" pitchFamily="49" charset="-122"/>
              <a:ea typeface="楷体" panose="02010609060101010101" pitchFamily="49" charset="-122"/>
              <a:cs typeface="Arial" panose="020b0604020202020204" pitchFamily="34" charset="0"/>
            </a:endParaRPr>
          </a:p>
        </p:txBody>
      </p:sp>
      <p:sp>
        <p:nvSpPr>
          <p:cNvPr id="5" name="任意多边形: 形状 4"/>
          <p:cNvSpPr/>
          <p:nvPr/>
        </p:nvSpPr>
        <p:spPr>
          <a:xfrm>
            <a:off x="7740650" y="1938338"/>
            <a:ext cx="625475"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6" name="文本框 5"/>
          <p:cNvSpPr txBox="1">
            <a:spLocks noChangeArrowheads="1"/>
          </p:cNvSpPr>
          <p:nvPr/>
        </p:nvSpPr>
        <p:spPr bwMode="auto">
          <a:xfrm>
            <a:off x="3617912" y="1995488"/>
            <a:ext cx="5418138" cy="1570037"/>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en-US" altLang="zh-CN" sz="2400" b="1">
                <a:latin typeface="+mj-lt"/>
                <a:ea typeface="楷体" panose="02010609060101010101" pitchFamily="49" charset="-122"/>
                <a:cs typeface="Arial" panose="020b0604020202020204" pitchFamily="34" charset="0"/>
              </a:rPr>
              <a:t>20</a:t>
            </a:r>
            <a:r>
              <a:rPr lang="zh-CN" altLang="en-US" sz="2400" b="1">
                <a:latin typeface="+mj-lt"/>
                <a:ea typeface="楷体" panose="02010609060101010101" pitchFamily="49" charset="-122"/>
                <a:cs typeface="Arial" panose="020b0604020202020204" pitchFamily="34" charset="0"/>
              </a:rPr>
              <a:t>世纪</a:t>
            </a:r>
            <a:r>
              <a:rPr lang="zh-CN" altLang="en-US" sz="2400" b="1">
                <a:latin typeface="楷体" panose="02010609060101010101" pitchFamily="49" charset="-122"/>
                <a:ea typeface="楷体" panose="02010609060101010101" pitchFamily="49" charset="-122"/>
                <a:cs typeface="Arial" panose="020b0604020202020204" pitchFamily="34" charset="0"/>
              </a:rPr>
              <a:t>中期</a:t>
            </a:r>
            <a:endParaRPr lang="en-US" altLang="zh-CN" sz="2400" b="1">
              <a:latin typeface="楷体" panose="02010609060101010101" pitchFamily="49" charset="-122"/>
              <a:ea typeface="楷体" panose="02010609060101010101" pitchFamily="49" charset="-122"/>
              <a:cs typeface="Arial" panose="020b0604020202020204" pitchFamily="34" charset="0"/>
            </a:endParaRPr>
          </a:p>
          <a:p>
            <a:pPr>
              <a:defRPr/>
            </a:pPr>
            <a:r>
              <a:rPr lang="zh-CN" altLang="en-US" sz="2400" b="1">
                <a:latin typeface="楷体" panose="02010609060101010101" pitchFamily="49" charset="-122"/>
                <a:ea typeface="楷体" panose="02010609060101010101" pitchFamily="49" charset="-122"/>
                <a:cs typeface="Arial" panose="020b0604020202020204" pitchFamily="34" charset="0"/>
              </a:rPr>
              <a:t>拓展</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en-US" altLang="zh-CN" sz="2400" b="1">
                <a:latin typeface="+mj-lt"/>
                <a:ea typeface="楷体" panose="02010609060101010101" pitchFamily="49" charset="-122"/>
                <a:cs typeface="Arial" panose="020b0604020202020204" pitchFamily="34" charset="0"/>
              </a:rPr>
              <a:t>in the</a:t>
            </a:r>
            <a:r>
              <a:rPr lang="zh-CN" altLang="en-US" sz="2400" b="1">
                <a:latin typeface="楷体" panose="02010609060101010101" pitchFamily="49" charset="-122"/>
                <a:ea typeface="楷体" panose="02010609060101010101" pitchFamily="49" charset="-122"/>
                <a:cs typeface="Arial" panose="020b0604020202020204" pitchFamily="34" charset="0"/>
              </a:rPr>
              <a:t>＋整十年份的复数形式”或“</a:t>
            </a:r>
            <a:r>
              <a:rPr lang="en-US" altLang="zh-CN" sz="2400" b="1">
                <a:latin typeface="+mj-lt"/>
                <a:ea typeface="楷体" panose="02010609060101010101" pitchFamily="49" charset="-122"/>
                <a:cs typeface="Arial" panose="020b0604020202020204" pitchFamily="34" charset="0"/>
              </a:rPr>
              <a:t>in the</a:t>
            </a:r>
            <a:r>
              <a:rPr lang="zh-CN" altLang="en-US" sz="2400" b="1">
                <a:latin typeface="楷体" panose="02010609060101010101" pitchFamily="49" charset="-122"/>
                <a:ea typeface="楷体" panose="02010609060101010101" pitchFamily="49" charset="-122"/>
                <a:cs typeface="Arial" panose="020b0604020202020204" pitchFamily="34" charset="0"/>
              </a:rPr>
              <a:t>＋整十年份＋</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en-US" altLang="zh-CN" sz="2400" b="1">
                <a:latin typeface="+mj-lt"/>
                <a:ea typeface="楷体" panose="02010609060101010101" pitchFamily="49" charset="-122"/>
                <a:cs typeface="Arial" panose="020b0604020202020204" pitchFamily="34" charset="0"/>
              </a:rPr>
              <a:t>’s</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zh-CN" altLang="en-US" sz="2400" b="1">
                <a:latin typeface="楷体" panose="02010609060101010101" pitchFamily="49" charset="-122"/>
                <a:ea typeface="楷体" panose="02010609060101010101" pitchFamily="49" charset="-122"/>
                <a:cs typeface="Arial" panose="020b0604020202020204" pitchFamily="34" charset="0"/>
              </a:rPr>
              <a:t>意为“在</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zh-CN" altLang="en-US" sz="2400" b="1">
                <a:latin typeface="楷体" panose="02010609060101010101" pitchFamily="49" charset="-122"/>
                <a:ea typeface="楷体" panose="02010609060101010101" pitchFamily="49" charset="-122"/>
                <a:cs typeface="Arial" panose="020b0604020202020204" pitchFamily="34" charset="0"/>
              </a:rPr>
              <a:t>世纪</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zh-CN" altLang="en-US" sz="2400" b="1">
                <a:latin typeface="楷体" panose="02010609060101010101" pitchFamily="49" charset="-122"/>
                <a:ea typeface="楷体" panose="02010609060101010101" pitchFamily="49" charset="-122"/>
                <a:cs typeface="Arial" panose="020b0604020202020204" pitchFamily="34" charset="0"/>
              </a:rPr>
              <a:t>年代”。</a:t>
            </a:r>
          </a:p>
        </p:txBody>
      </p:sp>
      <p:sp>
        <p:nvSpPr>
          <p:cNvPr id="7" name="任意多边形: 形状 6"/>
          <p:cNvSpPr/>
          <p:nvPr/>
        </p:nvSpPr>
        <p:spPr>
          <a:xfrm>
            <a:off x="611188" y="2527300"/>
            <a:ext cx="2876550"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8"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par>
                                <p:cTn id="27" presetID="42" presetClass="entr" presetSubtype="0" fill="hold" grpId="2"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 presetClass="exit" presetSubtype="0" fill="hold" grpId="3" nodeType="click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2"/>
      <p:bldP spid="6" grpId="3"/>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9698" name="TextBox 1"/>
          <p:cNvSpPr txBox="1">
            <a:spLocks noChangeArrowheads="1"/>
          </p:cNvSpPr>
          <p:nvPr/>
        </p:nvSpPr>
        <p:spPr bwMode="auto">
          <a:xfrm>
            <a:off x="395288" y="215900"/>
            <a:ext cx="8351837"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10000"/>
              </a:lnSpc>
            </a:pPr>
            <a:r>
              <a:rPr lang="en-US" altLang="zh-CN" sz="3200" b="1">
                <a:latin typeface="Times New Roman" pitchFamily="18" charset="0"/>
                <a:ea typeface="黑体" pitchFamily="49" charset="-122"/>
              </a:rPr>
              <a:t>According to Zhong Wei, however, some things will never change. “In my hometown, there was a big old tree opposite the school. It is still there and has become quite a symbol of the place. Most of the children in my time liked to play together under that big tree, especially during the summer holidays. It was such a happy childhood. Our hometown has left many soft and sweet memories in our hearts.”</a:t>
            </a:r>
            <a:endParaRPr lang="zh-CN" altLang="en-US" sz="3200" b="1">
              <a:latin typeface="Times New Roman" pitchFamily="18" charset="0"/>
              <a:ea typeface="黑体" pitchFamily="49" charset="-122"/>
            </a:endParaRPr>
          </a:p>
        </p:txBody>
      </p:sp>
      <p:sp>
        <p:nvSpPr>
          <p:cNvPr id="3" name="任意多边形: 形状 2"/>
          <p:cNvSpPr/>
          <p:nvPr/>
        </p:nvSpPr>
        <p:spPr>
          <a:xfrm>
            <a:off x="474663" y="788988"/>
            <a:ext cx="2217737"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4" name="文本框 3"/>
          <p:cNvSpPr txBox="1">
            <a:spLocks noChangeArrowheads="1"/>
          </p:cNvSpPr>
          <p:nvPr/>
        </p:nvSpPr>
        <p:spPr bwMode="auto">
          <a:xfrm>
            <a:off x="2738439" y="123825"/>
            <a:ext cx="5761038" cy="1570038"/>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en-US" altLang="zh-CN" sz="2400" b="1">
                <a:latin typeface="+mj-lt"/>
                <a:ea typeface="楷体" panose="02010609060101010101" pitchFamily="49" charset="-122"/>
                <a:cs typeface="Arial" panose="020b0604020202020204" pitchFamily="34" charset="0"/>
              </a:rPr>
              <a:t>according to</a:t>
            </a:r>
            <a:r>
              <a:rPr lang="zh-CN" altLang="en-US" sz="2400" b="1">
                <a:latin typeface="楷体" panose="02010609060101010101" pitchFamily="49" charset="-122"/>
                <a:ea typeface="楷体" panose="02010609060101010101" pitchFamily="49" charset="-122"/>
                <a:cs typeface="Arial" panose="020b0604020202020204" pitchFamily="34" charset="0"/>
              </a:rPr>
              <a:t>意为“依据；按照”，其中</a:t>
            </a:r>
            <a:r>
              <a:rPr lang="en-US" altLang="zh-CN" sz="2400" b="1">
                <a:latin typeface="+mj-lt"/>
                <a:ea typeface="楷体" panose="02010609060101010101" pitchFamily="49" charset="-122"/>
                <a:cs typeface="Arial" panose="020b0604020202020204" pitchFamily="34" charset="0"/>
              </a:rPr>
              <a:t>to</a:t>
            </a:r>
            <a:r>
              <a:rPr lang="zh-CN" altLang="en-US" sz="2400" b="1">
                <a:latin typeface="楷体" panose="02010609060101010101" pitchFamily="49" charset="-122"/>
                <a:ea typeface="楷体" panose="02010609060101010101" pitchFamily="49" charset="-122"/>
                <a:cs typeface="Arial" panose="020b0604020202020204" pitchFamily="34" charset="0"/>
              </a:rPr>
              <a:t>是介词，其后可接名词、代词或从句。</a:t>
            </a:r>
            <a:r>
              <a:rPr lang="en-US" altLang="zh-CN" sz="2400" b="1">
                <a:latin typeface="+mj-lt"/>
                <a:ea typeface="楷体" panose="02010609060101010101" pitchFamily="49" charset="-122"/>
                <a:cs typeface="Arial" panose="020b0604020202020204" pitchFamily="34" charset="0"/>
              </a:rPr>
              <a:t>according to sb.</a:t>
            </a:r>
            <a:r>
              <a:rPr lang="zh-CN" altLang="en-US" sz="2400" b="1">
                <a:latin typeface="楷体" panose="02010609060101010101" pitchFamily="49" charset="-122"/>
                <a:ea typeface="楷体" panose="02010609060101010101" pitchFamily="49" charset="-122"/>
                <a:cs typeface="Arial" panose="020b0604020202020204" pitchFamily="34" charset="0"/>
              </a:rPr>
              <a:t>意为“在某人看来；依某人之见”。</a:t>
            </a:r>
          </a:p>
        </p:txBody>
      </p:sp>
      <p:sp>
        <p:nvSpPr>
          <p:cNvPr id="5" name="任意多边形: 形状 4"/>
          <p:cNvSpPr/>
          <p:nvPr/>
        </p:nvSpPr>
        <p:spPr>
          <a:xfrm>
            <a:off x="3600450" y="1851025"/>
            <a:ext cx="1441450"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a:solidFill>
              <a:srgbClr val="6AC3B7"/>
            </a:solidFill>
          </a:ln>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6" name="文本框 5"/>
          <p:cNvSpPr txBox="1">
            <a:spLocks noChangeArrowheads="1"/>
          </p:cNvSpPr>
          <p:nvPr/>
        </p:nvSpPr>
        <p:spPr bwMode="auto">
          <a:xfrm>
            <a:off x="2339975" y="1971675"/>
            <a:ext cx="5761038" cy="1200150"/>
          </a:xfrm>
          <a:prstGeom prst="rect">
            <a:avLst/>
          </a:prstGeom>
          <a:solidFill>
            <a:srgbClr val="C9E9E4"/>
          </a:solidFill>
          <a:ln>
            <a:noFill/>
          </a:ln>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a:defRPr/>
            </a:pPr>
            <a:r>
              <a:rPr lang="en-US" altLang="zh-CN" sz="2400" b="1">
                <a:latin typeface="+mj-lt"/>
                <a:ea typeface="楷体" panose="02010609060101010101" pitchFamily="49" charset="-122"/>
                <a:cs typeface="Arial" panose="020b0604020202020204" pitchFamily="34" charset="0"/>
              </a:rPr>
              <a:t>opposite</a:t>
            </a:r>
            <a:r>
              <a:rPr lang="zh-CN" altLang="en-US" sz="2400" b="1">
                <a:latin typeface="+mj-lt"/>
                <a:ea typeface="楷体" panose="02010609060101010101" pitchFamily="49" charset="-122"/>
                <a:cs typeface="Arial" panose="020b0604020202020204" pitchFamily="34" charset="0"/>
              </a:rPr>
              <a:t>作介词，意为“与</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zh-CN" altLang="en-US" sz="2400" b="1">
                <a:latin typeface="+mj-lt"/>
                <a:ea typeface="楷体" panose="02010609060101010101" pitchFamily="49" charset="-122"/>
                <a:cs typeface="Arial" panose="020b0604020202020204" pitchFamily="34" charset="0"/>
              </a:rPr>
              <a:t>相对；在</a:t>
            </a:r>
            <a:r>
              <a:rPr lang="en-US" altLang="zh-CN" sz="2400" b="1">
                <a:latin typeface="楷体" panose="02010609060101010101" pitchFamily="49" charset="-122"/>
                <a:ea typeface="楷体" panose="02010609060101010101" pitchFamily="49" charset="-122"/>
                <a:cs typeface="Arial" panose="020b0604020202020204" pitchFamily="34" charset="0"/>
              </a:rPr>
              <a:t>……</a:t>
            </a:r>
            <a:r>
              <a:rPr lang="zh-CN" altLang="en-US" sz="2400" b="1">
                <a:latin typeface="+mj-lt"/>
                <a:ea typeface="楷体" panose="02010609060101010101" pitchFamily="49" charset="-122"/>
                <a:cs typeface="Arial" panose="020b0604020202020204" pitchFamily="34" charset="0"/>
              </a:rPr>
              <a:t>对面”，相当于</a:t>
            </a:r>
            <a:r>
              <a:rPr lang="en-US" altLang="zh-CN" sz="2400" b="1">
                <a:latin typeface="+mj-lt"/>
                <a:ea typeface="楷体" panose="02010609060101010101" pitchFamily="49" charset="-122"/>
                <a:cs typeface="Arial" panose="020b0604020202020204" pitchFamily="34" charset="0"/>
              </a:rPr>
              <a:t>across from</a:t>
            </a:r>
            <a:r>
              <a:rPr lang="zh-CN" altLang="en-US" sz="2400" b="1">
                <a:latin typeface="+mj-lt"/>
                <a:ea typeface="楷体" panose="02010609060101010101" pitchFamily="49" charset="-122"/>
                <a:cs typeface="Arial" panose="020b0604020202020204" pitchFamily="34" charset="0"/>
              </a:rPr>
              <a:t>，常与名词一起构成介词短语，表方位。</a:t>
            </a:r>
            <a:endParaRPr lang="zh-CN" altLang="en-US" sz="2400" b="1">
              <a:latin typeface="楷体" panose="02010609060101010101" pitchFamily="49" charset="-122"/>
              <a:ea typeface="楷体" panose="02010609060101010101" pitchFamily="49"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42" presetClass="entr" presetSubtype="0" fill="hold" grpId="2"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 presetClass="exit" presetSubtype="0" fill="hold" grpId="3" nodeType="clickEffect">
                                  <p:stCondLst>
                                    <p:cond delay="0"/>
                                  </p:stCondLst>
                                  <p:childTnLst>
                                    <p:set>
                                      <p:cBhvr>
                                        <p:cTn id="33"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2"/>
      <p:bldP spid="6" grpId="3"/>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TextBox 1"/>
          <p:cNvSpPr txBox="1">
            <a:spLocks noChangeArrowheads="1"/>
          </p:cNvSpPr>
          <p:nvPr/>
        </p:nvSpPr>
        <p:spPr bwMode="auto">
          <a:xfrm>
            <a:off x="1092200" y="79375"/>
            <a:ext cx="7224714"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3000" b="1">
                <a:latin typeface="Times New Roman" pitchFamily="18" charset="0"/>
              </a:rPr>
              <a:t>Complete the summary with words from the passage. You may need to change the forms of the words. </a:t>
            </a:r>
          </a:p>
        </p:txBody>
      </p:sp>
      <p:grpSp>
        <p:nvGrpSpPr>
          <p:cNvPr id="30723" name="组合 2"/>
          <p:cNvGrpSpPr/>
          <p:nvPr/>
        </p:nvGrpSpPr>
        <p:grpSpPr>
          <a:xfrm>
            <a:off x="190500" y="214312"/>
            <a:ext cx="785813" cy="593725"/>
            <a:chOff x="427037" y="504345"/>
            <a:chExt cx="784860" cy="594310"/>
          </a:xfrm>
        </p:grpSpPr>
        <p:sp>
          <p:nvSpPr>
            <p:cNvPr id="4" name="椭圆 3"/>
            <p:cNvSpPr/>
            <p:nvPr/>
          </p:nvSpPr>
          <p:spPr>
            <a:xfrm>
              <a:off x="514244" y="545661"/>
              <a:ext cx="610446" cy="55299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30733" name="TextBox 3"/>
            <p:cNvSpPr txBox="1">
              <a:spLocks noChangeArrowheads="1"/>
            </p:cNvSpPr>
            <p:nvPr/>
          </p:nvSpPr>
          <p:spPr bwMode="auto">
            <a:xfrm>
              <a:off x="427037" y="504345"/>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3200" b="1">
                  <a:solidFill>
                    <a:srgbClr val="0000FF"/>
                  </a:solidFill>
                  <a:latin typeface="Times New Roman" pitchFamily="18" charset="0"/>
                  <a:cs typeface="Times New Roman" panose="02020603050405020304" pitchFamily="18" charset="0"/>
                </a:rPr>
                <a:t>2c</a:t>
              </a:r>
              <a:endParaRPr lang="zh-CN" altLang="en-US" sz="3200" b="1">
                <a:solidFill>
                  <a:srgbClr val="0000FF"/>
                </a:solidFill>
                <a:latin typeface="Times New Roman" pitchFamily="18" charset="0"/>
                <a:cs typeface="Times New Roman" panose="02020603050405020304" pitchFamily="18" charset="0"/>
              </a:endParaRPr>
            </a:p>
          </p:txBody>
        </p:sp>
      </p:grpSp>
      <p:sp>
        <p:nvSpPr>
          <p:cNvPr id="30724" name="Rectangle 3"/>
          <p:cNvSpPr txBox="1">
            <a:spLocks noChangeArrowheads="1"/>
          </p:cNvSpPr>
          <p:nvPr/>
        </p:nvSpPr>
        <p:spPr bwMode="auto">
          <a:xfrm>
            <a:off x="1068388" y="1512888"/>
            <a:ext cx="7756525" cy="350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2800" b="1">
                <a:latin typeface="Times New Roman" pitchFamily="18" charset="0"/>
              </a:rPr>
              <a:t>Many Chinese people these days leave their __________ to work in the ______. They usually ______ to their hometowns one or two times a _____. Zhong Wei hasn’t been back in close to three years. He has been working in a _______ factory in Wenzhou for the past 13 years.</a:t>
            </a:r>
          </a:p>
        </p:txBody>
      </p:sp>
      <p:sp>
        <p:nvSpPr>
          <p:cNvPr id="7" name="Text Box 4"/>
          <p:cNvSpPr txBox="1">
            <a:spLocks noChangeArrowheads="1"/>
          </p:cNvSpPr>
          <p:nvPr/>
        </p:nvSpPr>
        <p:spPr bwMode="auto">
          <a:xfrm>
            <a:off x="1104900" y="2120900"/>
            <a:ext cx="19208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hometowns</a:t>
            </a:r>
          </a:p>
        </p:txBody>
      </p:sp>
      <p:sp>
        <p:nvSpPr>
          <p:cNvPr id="8" name="Text Box 5"/>
          <p:cNvSpPr txBox="1">
            <a:spLocks noChangeArrowheads="1"/>
          </p:cNvSpPr>
          <p:nvPr/>
        </p:nvSpPr>
        <p:spPr bwMode="auto">
          <a:xfrm>
            <a:off x="5267325" y="2127250"/>
            <a:ext cx="9604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cities</a:t>
            </a:r>
          </a:p>
        </p:txBody>
      </p:sp>
      <p:sp>
        <p:nvSpPr>
          <p:cNvPr id="9" name="Text Box 6"/>
          <p:cNvSpPr txBox="1">
            <a:spLocks noChangeArrowheads="1"/>
          </p:cNvSpPr>
          <p:nvPr/>
        </p:nvSpPr>
        <p:spPr bwMode="auto">
          <a:xfrm>
            <a:off x="1116013" y="2687639"/>
            <a:ext cx="11747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return</a:t>
            </a:r>
          </a:p>
        </p:txBody>
      </p:sp>
      <p:sp>
        <p:nvSpPr>
          <p:cNvPr id="10" name="Text Box 7"/>
          <p:cNvSpPr txBox="1">
            <a:spLocks noChangeArrowheads="1"/>
          </p:cNvSpPr>
          <p:nvPr/>
        </p:nvSpPr>
        <p:spPr bwMode="auto">
          <a:xfrm>
            <a:off x="1116013" y="3179763"/>
            <a:ext cx="86042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year</a:t>
            </a:r>
          </a:p>
        </p:txBody>
      </p:sp>
      <p:sp>
        <p:nvSpPr>
          <p:cNvPr id="11" name="Text Box 8"/>
          <p:cNvSpPr txBox="1">
            <a:spLocks noChangeArrowheads="1"/>
          </p:cNvSpPr>
          <p:nvPr/>
        </p:nvSpPr>
        <p:spPr bwMode="auto">
          <a:xfrm>
            <a:off x="6915150" y="3763962"/>
            <a:ext cx="124142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FF"/>
                </a:solidFill>
                <a:latin typeface="Times New Roman" pitchFamily="18" charset="0"/>
              </a:rPr>
              <a:t>crayon</a:t>
            </a:r>
          </a:p>
        </p:txBody>
      </p:sp>
      <p:cxnSp>
        <p:nvCxnSpPr>
          <p:cNvPr id="12" name="直接连接符 11"/>
          <p:cNvCxnSpPr/>
          <p:nvPr/>
        </p:nvCxnSpPr>
        <p:spPr>
          <a:xfrm>
            <a:off x="7011988" y="3725862"/>
            <a:ext cx="1158875" cy="0"/>
          </a:xfrm>
          <a:prstGeom prst="line">
            <a:avLst/>
          </a:prstGeom>
          <a:ln w="25400">
            <a:solidFill>
              <a:srgbClr val="FF0000"/>
            </a:solidFill>
            <a:bevel/>
          </a:ln>
        </p:spPr>
        <p:style>
          <a:lnRef idx="1">
            <a:schemeClr val="accent1"/>
          </a:lnRef>
          <a:fillRef idx="0">
            <a:schemeClr val="accent1"/>
          </a:fillRef>
          <a:effectRef idx="0">
            <a:schemeClr val="accent1"/>
          </a:effectRef>
          <a:fontRef idx="minor">
            <a:schemeClr val="tx1"/>
          </a:fontRef>
        </p:style>
      </p:cxnSp>
      <p:sp>
        <p:nvSpPr>
          <p:cNvPr id="13" name="圆角矩形 12"/>
          <p:cNvSpPr/>
          <p:nvPr/>
        </p:nvSpPr>
        <p:spPr>
          <a:xfrm>
            <a:off x="6443662" y="2736850"/>
            <a:ext cx="2022475" cy="5461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9pPr>
          </a:lstStyle>
          <a:p>
            <a:pPr algn="ctr" eaLnBrk="1" hangingPunct="1">
              <a:buFont typeface="Arial"/>
              <a:buNone/>
              <a:defRPr/>
            </a:pPr>
            <a:r>
              <a:rPr lang="zh-CN" altLang="en-US" sz="2800" b="1">
                <a:solidFill>
                  <a:srgbClr val="0000FF"/>
                </a:solidFill>
                <a:latin typeface="楷体" panose="02010609060101010101" pitchFamily="49" charset="-122"/>
                <a:ea typeface="楷体" panose="02010609060101010101" pitchFamily="49" charset="-122"/>
              </a:rPr>
              <a:t>靠近；接近</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4"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53"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par>
                    <p:cTn id="40" fill="hold" nodeType="clickPar">
                      <p:stCondLst>
                        <p:cond delay="indefinite"/>
                      </p:stCondLst>
                      <p:childTnLst>
                        <p:par>
                          <p:cTn id="41" fill="hold" nodeType="withGroup">
                            <p:stCondLst>
                              <p:cond delay="indefinite"/>
                            </p:stCondLst>
                          </p:cTn>
                        </p:par>
                        <p:par>
                          <p:cTn id="42" fill="hold" nodeType="afterGroup">
                            <p:stCondLst>
                              <p:cond delay="0"/>
                            </p:stCondLst>
                            <p:childTnLst>
                              <p:par>
                                <p:cTn id="43" presetID="14" presetClass="entr" presetSubtype="10" fill="hold" grpId="5"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randombar(horizontal)">
                                      <p:cBhvr>
                                        <p:cTn id="45" dur="500"/>
                                        <p:tgtEl>
                                          <p:spTgt spid="13"/>
                                        </p:tgtEl>
                                      </p:cBhvr>
                                    </p:animEffect>
                                  </p:childTnLst>
                                </p:cTn>
                              </p:par>
                            </p:childTnLst>
                          </p:cTn>
                        </p:par>
                      </p:childTnLst>
                    </p:cTn>
                  </p:par>
                  <p:par>
                    <p:cTn id="46" fill="hold" nodeType="clickPar">
                      <p:stCondLst>
                        <p:cond delay="indefinite"/>
                      </p:stCondLst>
                      <p:childTnLst>
                        <p:par>
                          <p:cTn id="47" fill="hold" nodeType="withGroup">
                            <p:stCondLst>
                              <p:cond delay="indefinite"/>
                            </p:stCondLst>
                          </p:cTn>
                        </p:par>
                        <p:par>
                          <p:cTn id="48" fill="hold" nodeType="afterGroup">
                            <p:stCondLst>
                              <p:cond delay="0"/>
                            </p:stCondLst>
                            <p:childTnLst>
                              <p:par>
                                <p:cTn id="49" presetID="1" presetClass="exit" presetSubtype="0" fill="hold" grpId="6" nodeType="clickEffect">
                                  <p:stCondLst>
                                    <p:cond delay="0"/>
                                  </p:stCondLst>
                                  <p:childTnLst>
                                    <p:set>
                                      <p:cBhvr>
                                        <p:cTn id="5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9" grpId="2"/>
      <p:bldP spid="10" grpId="3"/>
      <p:bldP spid="11" grpId="4"/>
      <p:bldP spid="13" grpId="5"/>
      <p:bldP spid="13" grpId="6"/>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1746" name="Rectangle 3"/>
          <p:cNvSpPr txBox="1">
            <a:spLocks noChangeArrowheads="1"/>
          </p:cNvSpPr>
          <p:nvPr/>
        </p:nvSpPr>
        <p:spPr bwMode="auto">
          <a:xfrm>
            <a:off x="684213" y="627063"/>
            <a:ext cx="8064500" cy="366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en-US" altLang="zh-CN" sz="2800" b="1">
                <a:latin typeface="Times New Roman" pitchFamily="18" charset="0"/>
              </a:rPr>
              <a:t>People like him are _________ in how their hometowns are changing. New buildings are often built by the ___________. Zhong Wei thinks these changes are _____ because things need to change in order to become better. But he also thinks some things _________ change, and his hometown is still the place that holds all his childhood _________.</a:t>
            </a:r>
          </a:p>
        </p:txBody>
      </p:sp>
      <p:sp>
        <p:nvSpPr>
          <p:cNvPr id="3" name="Text Box 4"/>
          <p:cNvSpPr txBox="1">
            <a:spLocks noChangeArrowheads="1"/>
          </p:cNvSpPr>
          <p:nvPr/>
        </p:nvSpPr>
        <p:spPr bwMode="auto">
          <a:xfrm>
            <a:off x="3752850" y="682625"/>
            <a:ext cx="1693863"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FF00FF"/>
                </a:solidFill>
                <a:latin typeface="Times New Roman" pitchFamily="18" charset="0"/>
              </a:rPr>
              <a:t>interested</a:t>
            </a:r>
          </a:p>
        </p:txBody>
      </p:sp>
      <p:sp>
        <p:nvSpPr>
          <p:cNvPr id="4" name="Text Box 5"/>
          <p:cNvSpPr txBox="1">
            <a:spLocks noChangeArrowheads="1"/>
          </p:cNvSpPr>
          <p:nvPr/>
        </p:nvSpPr>
        <p:spPr bwMode="auto">
          <a:xfrm>
            <a:off x="2579689" y="1779588"/>
            <a:ext cx="20193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FF00FF"/>
                </a:solidFill>
                <a:latin typeface="Times New Roman" pitchFamily="18" charset="0"/>
              </a:rPr>
              <a:t>government</a:t>
            </a:r>
          </a:p>
        </p:txBody>
      </p:sp>
      <p:sp>
        <p:nvSpPr>
          <p:cNvPr id="5" name="Text Box 6"/>
          <p:cNvSpPr txBox="1">
            <a:spLocks noChangeArrowheads="1"/>
          </p:cNvSpPr>
          <p:nvPr/>
        </p:nvSpPr>
        <p:spPr bwMode="auto">
          <a:xfrm>
            <a:off x="2624138" y="2303463"/>
            <a:ext cx="922337"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FF00FF"/>
                </a:solidFill>
                <a:latin typeface="Times New Roman" pitchFamily="18" charset="0"/>
              </a:rPr>
              <a:t>good</a:t>
            </a:r>
          </a:p>
        </p:txBody>
      </p:sp>
      <p:sp>
        <p:nvSpPr>
          <p:cNvPr id="6" name="Text Box 7"/>
          <p:cNvSpPr txBox="1">
            <a:spLocks noChangeArrowheads="1"/>
          </p:cNvSpPr>
          <p:nvPr/>
        </p:nvSpPr>
        <p:spPr bwMode="auto">
          <a:xfrm>
            <a:off x="1763714" y="3454400"/>
            <a:ext cx="1687512"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FF00FF"/>
                </a:solidFill>
                <a:latin typeface="Times New Roman" pitchFamily="18" charset="0"/>
              </a:rPr>
              <a:t>will never</a:t>
            </a:r>
          </a:p>
        </p:txBody>
      </p:sp>
      <p:sp>
        <p:nvSpPr>
          <p:cNvPr id="7" name="Text Box 8"/>
          <p:cNvSpPr txBox="1">
            <a:spLocks noChangeArrowheads="1"/>
          </p:cNvSpPr>
          <p:nvPr/>
        </p:nvSpPr>
        <p:spPr bwMode="auto">
          <a:xfrm>
            <a:off x="6372225" y="4022725"/>
            <a:ext cx="1677989"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FF00FF"/>
                </a:solidFill>
                <a:latin typeface="Times New Roman" pitchFamily="18" charset="0"/>
              </a:rPr>
              <a:t>memories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linds(horizontal)">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4"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linds(horizont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a:spLocks noChangeArrowheads="1"/>
          </p:cNvSpPr>
          <p:nvPr/>
        </p:nvSpPr>
        <p:spPr bwMode="auto">
          <a:xfrm>
            <a:off x="107950" y="511175"/>
            <a:ext cx="1800225" cy="923925"/>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eaLnBrk="1" hangingPunct="1">
              <a:defRPr/>
            </a:pPr>
            <a:r>
              <a:rPr lang="en-US" altLang="zh-CN" sz="1800" b="1">
                <a:latin typeface="Times New Roman" pitchFamily="18" charset="0"/>
                <a:ea typeface="黑体" pitchFamily="49" charset="-122"/>
              </a:rPr>
              <a:t>Para. 1: The people who leave hometown</a:t>
            </a:r>
          </a:p>
        </p:txBody>
      </p:sp>
      <p:sp>
        <p:nvSpPr>
          <p:cNvPr id="5" name="矩形 4"/>
          <p:cNvSpPr>
            <a:spLocks noChangeArrowheads="1"/>
          </p:cNvSpPr>
          <p:nvPr/>
        </p:nvSpPr>
        <p:spPr bwMode="auto">
          <a:xfrm>
            <a:off x="2390775" y="533400"/>
            <a:ext cx="6573838" cy="923925"/>
          </a:xfrm>
          <a:prstGeom prst="rect">
            <a:avLst/>
          </a:prstGeom>
          <a:ln w="28575">
            <a:solidFill>
              <a:schemeClr val="accent5">
                <a:lumMod val="40000"/>
                <a:lumOff val="60000"/>
              </a:schemeClr>
            </a:solidFill>
            <a:prstDash val="dashDot"/>
            <a:miter lim="800000"/>
          </a:ln>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eaLnBrk="1" hangingPunct="1">
              <a:defRPr/>
            </a:pPr>
            <a:r>
              <a:rPr lang="en-US" altLang="zh-CN" sz="1800" b="1">
                <a:latin typeface="Times New Roman" pitchFamily="18" charset="0"/>
                <a:ea typeface="黑体" pitchFamily="49" charset="-122"/>
              </a:rPr>
              <a:t>leave the countryside to search for work</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live in Wenzhou for the last 13 years</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doesn’t find much time</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used to return home</a:t>
            </a:r>
          </a:p>
          <a:p>
            <a:pPr eaLnBrk="1" hangingPunct="1">
              <a:defRPr/>
            </a:pP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haven’t been back for almost three years</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don’t have the time</a:t>
            </a:r>
          </a:p>
        </p:txBody>
      </p:sp>
      <p:cxnSp>
        <p:nvCxnSpPr>
          <p:cNvPr id="7" name="直接箭头连接符 6"/>
          <p:cNvCxnSpPr/>
          <p:nvPr/>
        </p:nvCxnSpPr>
        <p:spPr>
          <a:xfrm>
            <a:off x="1908175" y="1019175"/>
            <a:ext cx="4699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矩形 8"/>
          <p:cNvSpPr>
            <a:spLocks noChangeArrowheads="1"/>
          </p:cNvSpPr>
          <p:nvPr/>
        </p:nvSpPr>
        <p:spPr bwMode="auto">
          <a:xfrm>
            <a:off x="107950" y="2290763"/>
            <a:ext cx="1800225" cy="1136650"/>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eaLnBrk="1" hangingPunct="1">
              <a:lnSpc>
                <a:spcPct val="130000"/>
              </a:lnSpc>
              <a:defRPr/>
            </a:pPr>
            <a:r>
              <a:rPr lang="en-US" altLang="zh-CN" sz="1800" b="1">
                <a:latin typeface="Times New Roman" pitchFamily="18" charset="0"/>
                <a:ea typeface="黑体" pitchFamily="49" charset="-122"/>
              </a:rPr>
              <a:t>Para. 2~3: The changes of hometown</a:t>
            </a:r>
          </a:p>
        </p:txBody>
      </p:sp>
      <p:sp>
        <p:nvSpPr>
          <p:cNvPr id="10" name="左中括号 9"/>
          <p:cNvSpPr/>
          <p:nvPr/>
        </p:nvSpPr>
        <p:spPr>
          <a:xfrm>
            <a:off x="2185988" y="2266950"/>
            <a:ext cx="144462" cy="1223963"/>
          </a:xfrm>
          <a:prstGeom prst="leftBracket">
            <a:avLst/>
          </a:prstGeom>
          <a:ln w="38100">
            <a:solidFill>
              <a:srgbClr val="5E88C6"/>
            </a:solidFill>
          </a:ln>
        </p:spPr>
        <p:style>
          <a:lnRef idx="1">
            <a:schemeClr val="dk1"/>
          </a:lnRef>
          <a:fillRef idx="0">
            <a:schemeClr val="dk1"/>
          </a:fillRef>
          <a:effectRef idx="0">
            <a:schemeClr val="dk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cxnSp>
        <p:nvCxnSpPr>
          <p:cNvPr id="11" name="直接连接符 10"/>
          <p:cNvCxnSpPr/>
          <p:nvPr/>
        </p:nvCxnSpPr>
        <p:spPr>
          <a:xfrm>
            <a:off x="1917700" y="2878139"/>
            <a:ext cx="268288" cy="0"/>
          </a:xfrm>
          <a:prstGeom prst="line">
            <a:avLst/>
          </a:prstGeom>
          <a:ln w="38100">
            <a:solidFill>
              <a:srgbClr val="5E88C6"/>
            </a:solidFill>
          </a:ln>
        </p:spPr>
        <p:style>
          <a:lnRef idx="1">
            <a:schemeClr val="dk1"/>
          </a:lnRef>
          <a:fillRef idx="0">
            <a:schemeClr val="dk1"/>
          </a:fillRef>
          <a:effectRef idx="0">
            <a:schemeClr val="dk1"/>
          </a:effectRef>
          <a:fontRef idx="minor">
            <a:schemeClr val="tx1"/>
          </a:fontRef>
        </p:style>
      </p:cxnSp>
      <p:sp>
        <p:nvSpPr>
          <p:cNvPr id="12" name="Rectangle 387"/>
          <p:cNvSpPr>
            <a:spLocks noChangeArrowheads="1"/>
          </p:cNvSpPr>
          <p:nvPr/>
        </p:nvSpPr>
        <p:spPr bwMode="auto">
          <a:xfrm>
            <a:off x="2328863" y="1563688"/>
            <a:ext cx="4071938" cy="369887"/>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000" b="1">
                <a:latin typeface="+mj-lt"/>
              </a:rPr>
              <a:t>how their hometowns have changes</a:t>
            </a:r>
          </a:p>
        </p:txBody>
      </p:sp>
      <p:sp>
        <p:nvSpPr>
          <p:cNvPr id="13" name="Rectangle 387"/>
          <p:cNvSpPr>
            <a:spLocks noChangeArrowheads="1"/>
          </p:cNvSpPr>
          <p:nvPr/>
        </p:nvSpPr>
        <p:spPr bwMode="auto">
          <a:xfrm>
            <a:off x="2347913" y="2730500"/>
            <a:ext cx="4386262" cy="341313"/>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1350" b="1">
                <a:latin typeface="+mj-lt"/>
              </a:rPr>
              <a:t>the changes of Zhong Wei’s hometown</a:t>
            </a:r>
          </a:p>
        </p:txBody>
      </p:sp>
      <p:sp>
        <p:nvSpPr>
          <p:cNvPr id="16" name="Rectangle 387"/>
          <p:cNvSpPr>
            <a:spLocks noChangeArrowheads="1"/>
          </p:cNvSpPr>
          <p:nvPr/>
        </p:nvSpPr>
        <p:spPr bwMode="auto">
          <a:xfrm>
            <a:off x="7226300" y="4256088"/>
            <a:ext cx="1954214"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1350" b="1">
                <a:latin typeface="+mj-lt"/>
              </a:rPr>
              <a:t>left many soft and sweet memories</a:t>
            </a:r>
          </a:p>
        </p:txBody>
      </p:sp>
      <p:sp>
        <p:nvSpPr>
          <p:cNvPr id="18" name="矩形 17"/>
          <p:cNvSpPr>
            <a:spLocks noChangeArrowheads="1"/>
          </p:cNvSpPr>
          <p:nvPr/>
        </p:nvSpPr>
        <p:spPr bwMode="auto">
          <a:xfrm>
            <a:off x="2414589" y="1954214"/>
            <a:ext cx="6418262" cy="646112"/>
          </a:xfrm>
          <a:prstGeom prst="rect">
            <a:avLst/>
          </a:prstGeom>
          <a:ln w="28575">
            <a:solidFill>
              <a:schemeClr val="accent5">
                <a:lumMod val="40000"/>
                <a:lumOff val="60000"/>
              </a:schemeClr>
            </a:solidFill>
            <a:prstDash val="dashDot"/>
            <a:miter lim="800000"/>
          </a:ln>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eaLnBrk="1" hangingPunct="1">
              <a:defRPr/>
            </a:pPr>
            <a:r>
              <a:rPr lang="en-US" altLang="zh-CN" sz="1800" b="1">
                <a:latin typeface="Times New Roman" pitchFamily="18" charset="0"/>
                <a:ea typeface="黑体" pitchFamily="49" charset="-122"/>
              </a:rPr>
              <a:t>large hospitals and new roads have appeared</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built new school</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sent teachers from the cities to help</a:t>
            </a:r>
          </a:p>
        </p:txBody>
      </p:sp>
      <p:sp>
        <p:nvSpPr>
          <p:cNvPr id="22" name="Rectangle 387"/>
          <p:cNvSpPr>
            <a:spLocks noChangeArrowheads="1"/>
          </p:cNvSpPr>
          <p:nvPr/>
        </p:nvSpPr>
        <p:spPr bwMode="auto">
          <a:xfrm>
            <a:off x="2941638" y="115888"/>
            <a:ext cx="5264150" cy="368300"/>
          </a:xfrm>
          <a:prstGeom prst="rect">
            <a:avLst/>
          </a:prstGeom>
          <a:noFill/>
          <a:ln>
            <a:noFill/>
          </a:ln>
          <a:effectLst/>
        </p:spPr>
        <p:txBody>
          <a:bodyPr>
            <a:spAutoFit/>
          </a:bodyPr>
          <a:lstStyle>
            <a:defPPr>
              <a:defRPr lang="zh-CN"/>
            </a:defPPr>
          </a:lstStyle>
          <a:p>
            <a:pPr eaLnBrk="1" hangingPunct="1">
              <a:defRPr/>
            </a:pPr>
            <a:r>
              <a:rPr kumimoji="1" lang="en-US" altLang="zh-CN" sz="1350" b="1">
                <a:latin typeface="+mj-lt"/>
              </a:rPr>
              <a:t>others may see hometown once or twice a year</a:t>
            </a:r>
          </a:p>
        </p:txBody>
      </p:sp>
      <p:sp>
        <p:nvSpPr>
          <p:cNvPr id="23" name="矩形 22"/>
          <p:cNvSpPr>
            <a:spLocks noChangeArrowheads="1"/>
          </p:cNvSpPr>
          <p:nvPr/>
        </p:nvSpPr>
        <p:spPr bwMode="auto">
          <a:xfrm>
            <a:off x="2470150" y="3105150"/>
            <a:ext cx="6418263" cy="646113"/>
          </a:xfrm>
          <a:prstGeom prst="rect">
            <a:avLst/>
          </a:prstGeom>
          <a:ln w="28575">
            <a:solidFill>
              <a:schemeClr val="accent5">
                <a:lumMod val="40000"/>
                <a:lumOff val="60000"/>
              </a:schemeClr>
            </a:solidFill>
            <a:prstDash val="dashDot"/>
            <a:miter lim="800000"/>
          </a:ln>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eaLnBrk="1" hangingPunct="1">
              <a:defRPr/>
            </a:pPr>
            <a:r>
              <a:rPr lang="en-US" altLang="zh-CN" sz="1800" b="1">
                <a:latin typeface="Times New Roman" pitchFamily="18" charset="0"/>
                <a:ea typeface="黑体" pitchFamily="49" charset="-122"/>
              </a:rPr>
              <a:t>buildings are really old</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going to build a new school</a:t>
            </a:r>
            <a:r>
              <a:rPr lang="zh-CN" altLang="en-US" sz="1800" b="1">
                <a:latin typeface="Times New Roman" pitchFamily="18" charset="0"/>
                <a:ea typeface="黑体" pitchFamily="49" charset="-122"/>
              </a:rPr>
              <a:t>→</a:t>
            </a:r>
            <a:endParaRPr lang="en-US" altLang="zh-CN" sz="1800" b="1">
              <a:latin typeface="Times New Roman" pitchFamily="18" charset="0"/>
              <a:ea typeface="黑体" pitchFamily="49" charset="-122"/>
            </a:endParaRPr>
          </a:p>
          <a:p>
            <a:pPr eaLnBrk="1" hangingPunct="1">
              <a:defRPr/>
            </a:pPr>
            <a:r>
              <a:rPr lang="en-US" altLang="zh-CN" sz="1800" b="1">
                <a:latin typeface="Times New Roman" pitchFamily="18" charset="0"/>
                <a:ea typeface="黑体" pitchFamily="49" charset="-122"/>
              </a:rPr>
              <a:t>developments are good</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cannot always stay the same</a:t>
            </a:r>
          </a:p>
        </p:txBody>
      </p:sp>
      <p:sp>
        <p:nvSpPr>
          <p:cNvPr id="24" name="矩形 23"/>
          <p:cNvSpPr>
            <a:spLocks noChangeArrowheads="1"/>
          </p:cNvSpPr>
          <p:nvPr/>
        </p:nvSpPr>
        <p:spPr bwMode="auto">
          <a:xfrm>
            <a:off x="107950" y="3998913"/>
            <a:ext cx="1800225" cy="923925"/>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eaLnBrk="1" hangingPunct="1">
              <a:defRPr/>
            </a:pPr>
            <a:r>
              <a:rPr lang="en-US" altLang="zh-CN" sz="1800" b="1">
                <a:latin typeface="Times New Roman" pitchFamily="18" charset="0"/>
                <a:ea typeface="黑体" pitchFamily="49" charset="-122"/>
              </a:rPr>
              <a:t>Para. 4: Hometown feelings </a:t>
            </a:r>
          </a:p>
        </p:txBody>
      </p:sp>
      <p:cxnSp>
        <p:nvCxnSpPr>
          <p:cNvPr id="25" name="直接箭头连接符 24"/>
          <p:cNvCxnSpPr/>
          <p:nvPr/>
        </p:nvCxnSpPr>
        <p:spPr>
          <a:xfrm>
            <a:off x="1917700" y="4484688"/>
            <a:ext cx="4699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Rectangle 387"/>
          <p:cNvSpPr>
            <a:spLocks noChangeArrowheads="1"/>
          </p:cNvSpPr>
          <p:nvPr/>
        </p:nvSpPr>
        <p:spPr bwMode="auto">
          <a:xfrm>
            <a:off x="2368550" y="3730625"/>
            <a:ext cx="4387850" cy="341313"/>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1350" b="1">
                <a:latin typeface="+mj-lt"/>
              </a:rPr>
              <a:t>some things will never change</a:t>
            </a:r>
          </a:p>
        </p:txBody>
      </p:sp>
      <p:sp>
        <p:nvSpPr>
          <p:cNvPr id="27" name="矩形 26"/>
          <p:cNvSpPr>
            <a:spLocks noChangeArrowheads="1"/>
          </p:cNvSpPr>
          <p:nvPr/>
        </p:nvSpPr>
        <p:spPr bwMode="auto">
          <a:xfrm>
            <a:off x="2492375" y="4105275"/>
            <a:ext cx="4386263" cy="923925"/>
          </a:xfrm>
          <a:prstGeom prst="rect">
            <a:avLst/>
          </a:prstGeom>
          <a:ln w="28575">
            <a:solidFill>
              <a:schemeClr val="accent5">
                <a:lumMod val="40000"/>
                <a:lumOff val="60000"/>
              </a:schemeClr>
            </a:solidFill>
            <a:prstDash val="dashDot"/>
            <a:miter lim="800000"/>
          </a:ln>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Arial"/>
                <a:sym typeface="Wingdings"/>
              </a:defRPr>
            </a:lvl9pPr>
          </a:lstStyle>
          <a:p>
            <a:pPr eaLnBrk="1" hangingPunct="1">
              <a:defRPr/>
            </a:pPr>
            <a:r>
              <a:rPr lang="en-US" altLang="zh-CN" sz="1800" b="1">
                <a:latin typeface="Times New Roman" pitchFamily="18" charset="0"/>
                <a:ea typeface="黑体" pitchFamily="49" charset="-122"/>
              </a:rPr>
              <a:t>there was a big old tree</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become quite a symbol of the place</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liked to play together</a:t>
            </a:r>
            <a:r>
              <a:rPr lang="zh-CN" altLang="en-US" sz="1800" b="1">
                <a:latin typeface="Times New Roman" pitchFamily="18" charset="0"/>
                <a:ea typeface="黑体" pitchFamily="49" charset="-122"/>
              </a:rPr>
              <a:t>→</a:t>
            </a:r>
            <a:r>
              <a:rPr lang="en-US" altLang="zh-CN" sz="1800" b="1">
                <a:latin typeface="Times New Roman" pitchFamily="18" charset="0"/>
                <a:ea typeface="黑体" pitchFamily="49" charset="-122"/>
              </a:rPr>
              <a:t>such a happy childhood</a:t>
            </a:r>
          </a:p>
        </p:txBody>
      </p:sp>
      <p:cxnSp>
        <p:nvCxnSpPr>
          <p:cNvPr id="28" name="直接箭头连接符 27"/>
          <p:cNvCxnSpPr/>
          <p:nvPr/>
        </p:nvCxnSpPr>
        <p:spPr>
          <a:xfrm>
            <a:off x="6940550" y="4567238"/>
            <a:ext cx="38893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787" name="Text Box 4"/>
          <p:cNvSpPr txBox="1">
            <a:spLocks noChangeArrowheads="1"/>
          </p:cNvSpPr>
          <p:nvPr/>
        </p:nvSpPr>
        <p:spPr bwMode="auto">
          <a:xfrm>
            <a:off x="0" y="-14288"/>
            <a:ext cx="2879725" cy="523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FF0000"/>
                </a:solidFill>
                <a:latin typeface="Times New Roman" pitchFamily="18" charset="0"/>
              </a:rPr>
              <a:t>Passage structure</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3794" name="TextBox 1"/>
          <p:cNvSpPr txBox="1">
            <a:spLocks noChangeArrowheads="1"/>
          </p:cNvSpPr>
          <p:nvPr/>
        </p:nvSpPr>
        <p:spPr bwMode="auto">
          <a:xfrm>
            <a:off x="1116013" y="1347788"/>
            <a:ext cx="7789862"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buFont typeface="Arial" panose="020b0604020202020204" pitchFamily="34" charset="0"/>
              <a:buNone/>
            </a:pPr>
            <a:r>
              <a:rPr lang="en-US" altLang="zh-CN" sz="3200" b="1">
                <a:latin typeface="Times New Roman" pitchFamily="18" charset="0"/>
              </a:rPr>
              <a:t>Think of changes that are happening in your town or city today. Which changes are generally good? Which changes could be seen as bad? </a:t>
            </a:r>
          </a:p>
        </p:txBody>
      </p:sp>
      <p:grpSp>
        <p:nvGrpSpPr>
          <p:cNvPr id="33795" name="组合 2"/>
          <p:cNvGrpSpPr/>
          <p:nvPr/>
        </p:nvGrpSpPr>
        <p:grpSpPr>
          <a:xfrm>
            <a:off x="338137" y="1455738"/>
            <a:ext cx="785812" cy="584200"/>
            <a:chOff x="432824" y="529769"/>
            <a:chExt cx="784860" cy="584775"/>
          </a:xfrm>
        </p:grpSpPr>
        <p:sp>
          <p:nvSpPr>
            <p:cNvPr id="4" name="椭圆 3"/>
            <p:cNvSpPr/>
            <p:nvPr/>
          </p:nvSpPr>
          <p:spPr>
            <a:xfrm>
              <a:off x="513688" y="545660"/>
              <a:ext cx="610448" cy="55299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33797" name="TextBox 3"/>
            <p:cNvSpPr txBox="1">
              <a:spLocks noChangeArrowheads="1"/>
            </p:cNvSpPr>
            <p:nvPr/>
          </p:nvSpPr>
          <p:spPr bwMode="auto">
            <a:xfrm>
              <a:off x="432824" y="529769"/>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3200" b="1">
                  <a:solidFill>
                    <a:srgbClr val="0000FF"/>
                  </a:solidFill>
                  <a:latin typeface="Times New Roman" pitchFamily="18" charset="0"/>
                  <a:cs typeface="Times New Roman" panose="02020603050405020304" pitchFamily="18" charset="0"/>
                </a:rPr>
                <a:t>2d</a:t>
              </a:r>
              <a:endParaRPr lang="zh-CN" altLang="en-US" sz="3200" b="1">
                <a:solidFill>
                  <a:srgbClr val="0000FF"/>
                </a:solidFill>
                <a:latin typeface="Times New Roman" pitchFamily="18" charset="0"/>
                <a:cs typeface="Times New Roman" panose="02020603050405020304" pitchFamily="18" charset="0"/>
              </a:endParaRPr>
            </a:p>
          </p:txBody>
        </p:sp>
      </p:grpSp>
    </p:spTree>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4818" name="图片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5288" y="814388"/>
            <a:ext cx="3513138"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a:off x="4211638" y="1635125"/>
            <a:ext cx="410527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rPr>
              <a:t>Houses become more beautiful and more convenient.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5842" name="图片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0825" y="1058863"/>
            <a:ext cx="4138613" cy="310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4500562" y="1347788"/>
            <a:ext cx="4551362"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rPr>
              <a:t>Roads become flatter</a:t>
            </a:r>
            <a:r>
              <a:rPr lang="zh-CN" altLang="en-US" sz="3200" b="1">
                <a:latin typeface="Times New Roman" pitchFamily="18" charset="0"/>
              </a:rPr>
              <a:t>（平坦的）</a:t>
            </a:r>
            <a:r>
              <a:rPr lang="en-US" altLang="zh-CN" sz="3200" b="1">
                <a:latin typeface="Times New Roman" pitchFamily="18" charset="0"/>
              </a:rPr>
              <a:t>, clearer and wider.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6866" name="组合 3"/>
          <p:cNvGrpSpPr/>
          <p:nvPr/>
        </p:nvGrpSpPr>
        <p:grpSpPr>
          <a:xfrm>
            <a:off x="674687" y="1058862"/>
            <a:ext cx="3811588" cy="3181351"/>
            <a:chOff x="486602" y="861356"/>
            <a:chExt cx="3811571" cy="3500407"/>
          </a:xfrm>
        </p:grpSpPr>
        <p:pic>
          <p:nvPicPr>
            <p:cNvPr id="36868"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86602" y="861356"/>
              <a:ext cx="3811570" cy="1782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86603" y="2643759"/>
              <a:ext cx="3811570" cy="171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 Box 3"/>
          <p:cNvSpPr txBox="1">
            <a:spLocks noChangeArrowheads="1"/>
          </p:cNvSpPr>
          <p:nvPr/>
        </p:nvSpPr>
        <p:spPr bwMode="auto">
          <a:xfrm>
            <a:off x="4760912" y="1492250"/>
            <a:ext cx="4365625"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rPr>
              <a:t>Schools become more beautiful and bigger.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a:spLocks noChangeArrowheads="1"/>
          </p:cNvSpPr>
          <p:nvPr/>
        </p:nvSpPr>
        <p:spPr bwMode="auto">
          <a:xfrm>
            <a:off x="476250" y="987425"/>
            <a:ext cx="8191500" cy="3870325"/>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nSpc>
                <a:spcPct val="130000"/>
              </a:lnSpc>
              <a:defRPr/>
            </a:pPr>
            <a:r>
              <a:rPr lang="en-US" altLang="zh-CN" sz="3200" b="1">
                <a:solidFill>
                  <a:srgbClr val="FF0000"/>
                </a:solidFill>
                <a:latin typeface="+mj-lt"/>
                <a:cs typeface="Arial" panose="020b0604020202020204" pitchFamily="34" charset="0"/>
              </a:rPr>
              <a:t>Words and phrases: </a:t>
            </a:r>
          </a:p>
          <a:p>
            <a:pPr>
              <a:lnSpc>
                <a:spcPct val="130000"/>
              </a:lnSpc>
              <a:defRPr/>
            </a:pPr>
            <a:r>
              <a:rPr lang="en-US" altLang="zh-CN" sz="3200" b="1">
                <a:latin typeface="+mj-lt"/>
                <a:cs typeface="Arial" panose="020b0604020202020204" pitchFamily="34" charset="0"/>
              </a:rPr>
              <a:t>nowadays 		search	among	crayon</a:t>
            </a:r>
          </a:p>
          <a:p>
            <a:pPr>
              <a:lnSpc>
                <a:spcPct val="130000"/>
              </a:lnSpc>
              <a:defRPr/>
            </a:pPr>
            <a:r>
              <a:rPr lang="en-US" altLang="zh-CN" sz="3200" b="1">
                <a:latin typeface="+mj-lt"/>
                <a:cs typeface="Arial" panose="020b0604020202020204" pitchFamily="34" charset="0"/>
              </a:rPr>
              <a:t>shame		regard	count	century</a:t>
            </a:r>
          </a:p>
          <a:p>
            <a:pPr>
              <a:lnSpc>
                <a:spcPct val="130000"/>
              </a:lnSpc>
              <a:defRPr/>
            </a:pPr>
            <a:r>
              <a:rPr lang="en-US" altLang="zh-CN" sz="3200" b="1">
                <a:latin typeface="+mj-lt"/>
                <a:cs typeface="Arial" panose="020b0604020202020204" pitchFamily="34" charset="0"/>
              </a:rPr>
              <a:t>opposite		especially		childhood	</a:t>
            </a:r>
          </a:p>
          <a:p>
            <a:pPr>
              <a:lnSpc>
                <a:spcPct val="130000"/>
              </a:lnSpc>
              <a:defRPr/>
            </a:pPr>
            <a:r>
              <a:rPr lang="en-US" altLang="zh-CN" sz="3200" b="1">
                <a:latin typeface="+mj-lt"/>
                <a:cs typeface="Arial" panose="020b0604020202020204" pitchFamily="34" charset="0"/>
              </a:rPr>
              <a:t>consider		hold		search for		</a:t>
            </a:r>
          </a:p>
          <a:p>
            <a:pPr>
              <a:lnSpc>
                <a:spcPct val="130000"/>
              </a:lnSpc>
              <a:defRPr/>
            </a:pPr>
            <a:r>
              <a:rPr lang="en-US" altLang="zh-CN" sz="3200" b="1">
                <a:latin typeface="+mj-lt"/>
                <a:cs typeface="Arial" panose="020b0604020202020204" pitchFamily="34" charset="0"/>
              </a:rPr>
              <a:t>according to	close to	</a:t>
            </a:r>
          </a:p>
        </p:txBody>
      </p:sp>
      <p:sp>
        <p:nvSpPr>
          <p:cNvPr id="3" name="Rectangle 387"/>
          <p:cNvSpPr>
            <a:spLocks noChangeArrowheads="1"/>
          </p:cNvSpPr>
          <p:nvPr/>
        </p:nvSpPr>
        <p:spPr bwMode="auto">
          <a:xfrm>
            <a:off x="3563939" y="396875"/>
            <a:ext cx="2160587"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Summary</a:t>
            </a: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a:spLocks noChangeArrowheads="1"/>
          </p:cNvSpPr>
          <p:nvPr/>
        </p:nvSpPr>
        <p:spPr bwMode="auto">
          <a:xfrm>
            <a:off x="187325" y="195263"/>
            <a:ext cx="8929689" cy="4510088"/>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nSpc>
                <a:spcPct val="130000"/>
              </a:lnSpc>
              <a:defRPr/>
            </a:pPr>
            <a:r>
              <a:rPr lang="en-US" altLang="zh-CN" sz="3200" b="1">
                <a:solidFill>
                  <a:srgbClr val="FF0000"/>
                </a:solidFill>
                <a:latin typeface="+mj-lt"/>
                <a:cs typeface="Arial" panose="020b0604020202020204" pitchFamily="34" charset="0"/>
              </a:rPr>
              <a:t>Sentences: </a:t>
            </a:r>
          </a:p>
          <a:p>
            <a:pPr marL="457200" indent="-457200">
              <a:lnSpc>
                <a:spcPct val="130000"/>
              </a:lnSpc>
              <a:buFont typeface="Wingdings" panose="05000000000000000000" pitchFamily="2" charset="2"/>
              <a:buChar char="u"/>
              <a:defRPr/>
            </a:pPr>
            <a:r>
              <a:rPr lang="en-US" altLang="zh-CN" sz="3200" b="1">
                <a:latin typeface="+mj-lt"/>
                <a:cs typeface="Arial" panose="020b0604020202020204" pitchFamily="34" charset="0"/>
              </a:rPr>
              <a:t>Nowadays, million of Chinese leave the countryside to search for work in the cities.</a:t>
            </a:r>
          </a:p>
          <a:p>
            <a:pPr marL="457200" indent="-457200">
              <a:lnSpc>
                <a:spcPct val="130000"/>
              </a:lnSpc>
              <a:buFont typeface="Wingdings" panose="05000000000000000000" pitchFamily="2" charset="2"/>
              <a:buChar char="u"/>
              <a:defRPr/>
            </a:pPr>
            <a:r>
              <a:rPr lang="en-US" altLang="zh-CN" sz="3200" b="1">
                <a:latin typeface="+mj-lt"/>
                <a:cs typeface="Arial" panose="020b0604020202020204" pitchFamily="34" charset="0"/>
              </a:rPr>
              <a:t>Among these is Zhong Wei, a 46-year-old husband and father.</a:t>
            </a:r>
          </a:p>
          <a:p>
            <a:pPr marL="457200" indent="-457200">
              <a:lnSpc>
                <a:spcPct val="130000"/>
              </a:lnSpc>
              <a:buFont typeface="Wingdings" panose="05000000000000000000" pitchFamily="2" charset="2"/>
              <a:buChar char="u"/>
              <a:defRPr/>
            </a:pPr>
            <a:r>
              <a:rPr lang="en-US" altLang="zh-CN" sz="3200" b="1">
                <a:latin typeface="+mj-lt"/>
                <a:cs typeface="Arial" panose="020b0604020202020204" pitchFamily="34" charset="0"/>
              </a:rPr>
              <a:t>Children have learned to read and count at my old primary school since the mid-20th century.</a:t>
            </a: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a:spLocks noChangeArrowheads="1"/>
          </p:cNvSpPr>
          <p:nvPr/>
        </p:nvSpPr>
        <p:spPr bwMode="auto">
          <a:xfrm>
            <a:off x="107950" y="1277938"/>
            <a:ext cx="8928100" cy="2587625"/>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marL="457200" indent="-457200">
              <a:lnSpc>
                <a:spcPct val="130000"/>
              </a:lnSpc>
              <a:buFont typeface="Wingdings" panose="05000000000000000000" pitchFamily="2" charset="2"/>
              <a:buChar char="u"/>
              <a:defRPr/>
            </a:pPr>
            <a:r>
              <a:rPr lang="en-US" altLang="zh-CN" sz="3200" b="1">
                <a:latin typeface="+mj-lt"/>
                <a:cs typeface="Arial" panose="020b0604020202020204" pitchFamily="34" charset="0"/>
              </a:rPr>
              <a:t>According to Zhong Wei, however, some things will never change.</a:t>
            </a:r>
          </a:p>
          <a:p>
            <a:pPr marL="457200" indent="-457200">
              <a:lnSpc>
                <a:spcPct val="130000"/>
              </a:lnSpc>
              <a:buFont typeface="Wingdings" panose="05000000000000000000" pitchFamily="2" charset="2"/>
              <a:buChar char="u"/>
              <a:defRPr/>
            </a:pPr>
            <a:r>
              <a:rPr lang="en-US" altLang="zh-CN" sz="3200" b="1">
                <a:latin typeface="+mj-lt"/>
                <a:cs typeface="Arial" panose="020b0604020202020204" pitchFamily="34" charset="0"/>
              </a:rPr>
              <a:t>In my hometown, there was a big old tree opposite the school.</a:t>
            </a: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5"/>
          <p:cNvSpPr txBox="1">
            <a:spLocks noChangeArrowheads="1"/>
          </p:cNvSpPr>
          <p:nvPr/>
        </p:nvSpPr>
        <p:spPr bwMode="auto">
          <a:xfrm>
            <a:off x="287338" y="1298575"/>
            <a:ext cx="8569325" cy="3224213"/>
          </a:xfrm>
          <a:prstGeom prst="rect">
            <a:avLst/>
          </a:prstGeom>
          <a:noFill/>
          <a:ln>
            <a:noFill/>
          </a:ln>
        </p:spPr>
        <p:txBody>
          <a:bodyPr>
            <a:spAutoFit/>
          </a:bodyPr>
          <a:lstStyle>
            <a:defPPr>
              <a:defRPr lang="zh-CN"/>
            </a:defPPr>
            <a:lvl1pPr marL="514350" indent="-5143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buFont typeface="+mj-lt"/>
              <a:buAutoNum type="arabicPeriod"/>
              <a:defRPr/>
            </a:pPr>
            <a:r>
              <a:rPr lang="en-US" altLang="zh-CN" sz="3200" b="1">
                <a:latin typeface="+mj-lt"/>
                <a:ea typeface="黑体" pitchFamily="49" charset="-122"/>
                <a:cs typeface="Arial" panose="020b0604020202020204" pitchFamily="34" charset="0"/>
              </a:rPr>
              <a:t>Recite the words, phrases and sentences in this part.</a:t>
            </a:r>
          </a:p>
          <a:p>
            <a:pPr eaLnBrk="1" hangingPunct="1">
              <a:lnSpc>
                <a:spcPct val="130000"/>
              </a:lnSpc>
              <a:buFont typeface="+mj-lt"/>
              <a:buAutoNum type="arabicPeriod"/>
              <a:defRPr/>
            </a:pPr>
            <a:r>
              <a:rPr lang="en-US" altLang="zh-CN" sz="3200" b="1">
                <a:latin typeface="+mj-lt"/>
                <a:ea typeface="黑体" pitchFamily="49" charset="-122"/>
                <a:cs typeface="Arial" panose="020b0604020202020204" pitchFamily="34" charset="0"/>
              </a:rPr>
              <a:t>Read the passage again and retell it. </a:t>
            </a:r>
          </a:p>
          <a:p>
            <a:pPr eaLnBrk="1" hangingPunct="1">
              <a:lnSpc>
                <a:spcPct val="130000"/>
              </a:lnSpc>
              <a:buFont typeface="+mj-lt"/>
              <a:buAutoNum type="arabicPeriod"/>
              <a:defRPr/>
            </a:pPr>
            <a:r>
              <a:rPr lang="en-US" altLang="zh-CN" sz="3200" b="1">
                <a:latin typeface="+mj-lt"/>
                <a:ea typeface="黑体" pitchFamily="49" charset="-122"/>
                <a:cs typeface="Arial" panose="020b0604020202020204" pitchFamily="34" charset="0"/>
              </a:rPr>
              <a:t>Do the exercises.</a:t>
            </a:r>
            <a:r>
              <a:rPr lang="zh-CN" altLang="en-US" sz="3200" b="1">
                <a:latin typeface="+mj-lt"/>
                <a:ea typeface="+mj-ea"/>
                <a:cs typeface="Arial" panose="020b0604020202020204" pitchFamily="34" charset="0"/>
              </a:rPr>
              <a:t>（见“状元成才路”系列丛书</a:t>
            </a:r>
            <a:r>
              <a:rPr lang="en-US" altLang="zh-CN" sz="3200" b="1">
                <a:latin typeface="+mj-lt"/>
                <a:ea typeface="+mj-ea"/>
                <a:cs typeface="Arial" panose="020b0604020202020204" pitchFamily="34" charset="0"/>
              </a:rPr>
              <a:t>《</a:t>
            </a:r>
            <a:r>
              <a:rPr lang="zh-CN" altLang="en-US" sz="3200" b="1">
                <a:latin typeface="+mj-lt"/>
                <a:ea typeface="+mj-ea"/>
                <a:cs typeface="Arial" panose="020b0604020202020204" pitchFamily="34" charset="0"/>
              </a:rPr>
              <a:t>创优作业</a:t>
            </a:r>
            <a:r>
              <a:rPr lang="en-US" altLang="zh-CN" sz="3200" b="1">
                <a:latin typeface="+mj-lt"/>
                <a:ea typeface="+mj-ea"/>
                <a:cs typeface="Arial" panose="020b0604020202020204" pitchFamily="34" charset="0"/>
              </a:rPr>
              <a:t>》</a:t>
            </a:r>
            <a:r>
              <a:rPr lang="zh-CN" altLang="en-US" sz="3200" b="1">
                <a:latin typeface="+mj-lt"/>
                <a:ea typeface="+mj-ea"/>
                <a:cs typeface="Arial" panose="020b0604020202020204" pitchFamily="34" charset="0"/>
              </a:rPr>
              <a:t>对应课时作业） </a:t>
            </a:r>
          </a:p>
        </p:txBody>
      </p:sp>
      <p:sp>
        <p:nvSpPr>
          <p:cNvPr id="3" name="Rectangle 387"/>
          <p:cNvSpPr>
            <a:spLocks noChangeArrowheads="1"/>
          </p:cNvSpPr>
          <p:nvPr/>
        </p:nvSpPr>
        <p:spPr bwMode="auto">
          <a:xfrm>
            <a:off x="3492500" y="627063"/>
            <a:ext cx="2447925"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10A39A"/>
                </a:solidFill>
                <a:latin typeface="+mj-lt"/>
              </a:rPr>
              <a:t>Homework</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主题​​">
      <a:dk1>
        <a:srgbClr val="000000"/>
      </a:dk1>
      <a:lt1>
        <a:srgbClr val="FFFFFF"/>
      </a:lt1>
      <a:dk2>
        <a:srgbClr val="778495"/>
      </a:dk2>
      <a:lt2>
        <a:srgbClr val="F0F0F0"/>
      </a:lt2>
      <a:accent1>
        <a:srgbClr val="BD374A"/>
      </a:accent1>
      <a:accent2>
        <a:srgbClr val="6A868F"/>
      </a:accent2>
      <a:accent3>
        <a:srgbClr val="31778E"/>
      </a:accent3>
      <a:accent4>
        <a:srgbClr val="D6C88B"/>
      </a:accent4>
      <a:accent5>
        <a:srgbClr val="D66E49"/>
      </a:accent5>
      <a:accent6>
        <a:srgbClr val="649EB2"/>
      </a:accent6>
      <a:hlink>
        <a:srgbClr val="BD374A"/>
      </a:hlink>
      <a:folHlink>
        <a:srgbClr val="BFBFBF"/>
      </a:folHlink>
    </a:clrScheme>
    <a:fontScheme name="yw5it0v2">
      <a:majorFont>
        <a:latin typeface="Times New Roman"/>
        <a:ea typeface="微软雅黑"/>
        <a:cs typeface="Arial"/>
      </a:majorFont>
      <a:minorFont>
        <a:latin typeface="Times New Roman"/>
        <a:ea typeface="微软雅黑"/>
        <a:cs typeface="Arial"/>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Company/>
  <PresentationFormat>On-screen Show (16:9)</PresentationFormat>
  <Paragraphs>198</Paragraphs>
  <Slides>32</Slides>
  <Notes>3</Notes>
  <TotalTime>0</TotalTime>
  <HiddenSlides>0</HiddenSlides>
  <MMClips>0</MMClips>
  <ScaleCrop>0</ScaleCrop>
  <HeadingPairs>
    <vt:vector baseType="variant" size="4">
      <vt:variant>
        <vt:lpstr>Theme</vt:lpstr>
      </vt:variant>
      <vt:variant>
        <vt:i4>1</vt:i4>
      </vt:variant>
      <vt:variant>
        <vt:lpstr>Slide Titles</vt:lpstr>
      </vt:variant>
      <vt:variant>
        <vt:i4>32</vt:i4>
      </vt:variant>
    </vt:vector>
  </HeadingPairs>
  <TitlesOfParts>
    <vt:vector baseType="lpstr" size="33">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Administrator</dc:creator>
  <cp:lastModifiedBy>天天向上</cp:lastModifiedBy>
  <cp:revision>50</cp:revision>
  <dcterms:created xsi:type="dcterms:W3CDTF">2020-05-09T08:40:00Z</dcterms:created>
  <dcterms:modified xsi:type="dcterms:W3CDTF">2023-01-30T06:42:18Z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DB089B498CD1489FBC17383B618F4276</vt:lpwstr>
  </property>
  <property fmtid="{D5CDD505-2E9C-101B-9397-08002B2CF9AE}" pid="3" name="KSOProductBuildVer">
    <vt:lpwstr>2052-11.1.0.11365</vt:lpwstr>
  </property>
  <property fmtid="{D5CDD505-2E9C-101B-9397-08002B2CF9AE}" pid="4" name="KSOTemplateUUID">
    <vt:lpwstr>v1.0_mb_pps8h10wVaP7FF4Du29Y7Q==</vt:lpwstr>
  </property>
</Properties>
</file>