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74" r:id="rId1"/>
    <p:sldMasterId id="2147484611" r:id="rId2"/>
  </p:sldMasterIdLst>
  <p:notesMasterIdLst>
    <p:notesMasterId r:id="rId3"/>
  </p:notesMasterIdLst>
  <p:sldIdLst>
    <p:sldId id="680" r:id="rId4"/>
    <p:sldId id="685" r:id="rId5"/>
    <p:sldId id="689" r:id="rId6"/>
    <p:sldId id="692" r:id="rId7"/>
    <p:sldId id="698" r:id="rId9"/>
    <p:sldId id="701" r:id="rId10"/>
    <p:sldId id="704" r:id="rId11"/>
    <p:sldId id="707" r:id="rId12"/>
    <p:sldId id="713" r:id="rId14"/>
    <p:sldId id="716" r:id="rId15"/>
    <p:sldId id="719" r:id="rId16"/>
    <p:sldId id="722" r:id="rId17"/>
    <p:sldId id="725" r:id="rId18"/>
    <p:sldId id="731" r:id="rId20"/>
    <p:sldId id="734" r:id="rId21"/>
    <p:sldId id="737" r:id="rId22"/>
    <p:sldId id="740" r:id="rId23"/>
    <p:sldId id="743" r:id="rId24"/>
    <p:sldId id="749" r:id="rId26"/>
    <p:sldId id="752" r:id="rId27"/>
    <p:sldId id="755" r:id="rId28"/>
    <p:sldId id="758" r:id="rId29"/>
    <p:sldId id="761" r:id="rId30"/>
    <p:sldId id="767" r:id="rId32"/>
    <p:sldId id="770" r:id="rId33"/>
    <p:sldId id="773" r:id="rId34"/>
    <p:sldId id="776" r:id="rId35"/>
    <p:sldId id="779"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75" r:id="rId1"/>
    <p:sldLayoutId id="2147484576" r:id="rId2"/>
    <p:sldLayoutId id="2147484577" r:id="rId3"/>
    <p:sldLayoutId id="2147484578" r:id="rId4"/>
    <p:sldLayoutId id="2147484579" r:id="rId5"/>
    <p:sldLayoutId id="2147484580" r:id="rId6"/>
    <p:sldLayoutId id="2147484581" r:id="rId7"/>
    <p:sldLayoutId id="2147484582" r:id="rId8"/>
    <p:sldLayoutId id="2147484583" r:id="rId9"/>
    <p:sldLayoutId id="2147484584" r:id="rId10"/>
    <p:sldLayoutId id="214748458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612" r:id="rId1"/>
    <p:sldLayoutId id="2147484613" r:id="rId2"/>
    <p:sldLayoutId id="2147484614" r:id="rId3"/>
    <p:sldLayoutId id="2147484615" r:id="rId4"/>
    <p:sldLayoutId id="2147484616" r:id="rId5"/>
    <p:sldLayoutId id="2147484617" r:id="rId6"/>
    <p:sldLayoutId id="2147484618" r:id="rId7"/>
    <p:sldLayoutId id="2147484619" r:id="rId8"/>
    <p:sldLayoutId id="2147484620" r:id="rId9"/>
    <p:sldLayoutId id="2147484621" r:id="rId10"/>
    <p:sldLayoutId id="21474846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6.xml"/><Relationship Id="rId2" Type="http://schemas.openxmlformats.org/officeDocument/2006/relationships/tags" Target="../tags/tag737.xml"/><Relationship Id="rId3" Type="http://schemas.openxmlformats.org/officeDocument/2006/relationships/tags" Target="../tags/tag738.xml"/><Relationship Id="rId4" Type="http://schemas.openxmlformats.org/officeDocument/2006/relationships/tags" Target="../tags/tag739.xml"/><Relationship Id="rId5" Type="http://schemas.openxmlformats.org/officeDocument/2006/relationships/tags" Target="../tags/tag740.xml"/><Relationship Id="rId6" Type="http://schemas.openxmlformats.org/officeDocument/2006/relationships/tags" Target="../tags/tag741.xml"/><Relationship Id="rId7" Type="http://schemas.openxmlformats.org/officeDocument/2006/relationships/tags" Target="../tags/tag742.xml"/><Relationship Id="rId8" Type="http://schemas.openxmlformats.org/officeDocument/2006/relationships/tags" Target="../tags/tag743.xml"/><Relationship Id="rId9" Type="http://schemas.openxmlformats.org/officeDocument/2006/relationships/tags" Target="../tags/tag744.xml"/><Relationship Id="rId10" Type="http://schemas.openxmlformats.org/officeDocument/2006/relationships/tags" Target="../tags/tag745.xml"/><Relationship Id="rId11" Type="http://schemas.openxmlformats.org/officeDocument/2006/relationships/tags" Target="../tags/tag746.xml"/><Relationship Id="rId12" Type="http://schemas.openxmlformats.org/officeDocument/2006/relationships/tags" Target="../tags/tag747.xml"/><Relationship Id="rId13" Type="http://schemas.openxmlformats.org/officeDocument/2006/relationships/tags" Target="../tags/tag748.xml"/><Relationship Id="rId14" Type="http://schemas.openxmlformats.org/officeDocument/2006/relationships/tags" Target="../tags/tag749.xml"/><Relationship Id="rId15" Type="http://schemas.openxmlformats.org/officeDocument/2006/relationships/tags" Target="../tags/tag750.xml"/><Relationship Id="rId16" Type="http://schemas.openxmlformats.org/officeDocument/2006/relationships/tags" Target="../tags/tag751.xml"/><Relationship Id="rId17" Type="http://schemas.openxmlformats.org/officeDocument/2006/relationships/tags" Target="../tags/tag752.xml"/><Relationship Id="rId18" Type="http://schemas.openxmlformats.org/officeDocument/2006/relationships/tags" Target="../tags/tag753.xml"/><Relationship Id="rId19" Type="http://schemas.openxmlformats.org/officeDocument/2006/relationships/tags" Target="../tags/tag754.xml"/><Relationship Id="rId20" Type="http://schemas.openxmlformats.org/officeDocument/2006/relationships/tags" Target="../tags/tag755.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6.xml"/><Relationship Id="rId2" Type="http://schemas.openxmlformats.org/officeDocument/2006/relationships/tags" Target="../tags/tag757.xml"/><Relationship Id="rId3" Type="http://schemas.openxmlformats.org/officeDocument/2006/relationships/tags" Target="../tags/tag758.xml"/><Relationship Id="rId4" Type="http://schemas.openxmlformats.org/officeDocument/2006/relationships/tags" Target="../tags/tag759.xml"/><Relationship Id="rId5" Type="http://schemas.openxmlformats.org/officeDocument/2006/relationships/tags" Target="../tags/tag760.xml"/><Relationship Id="rId6" Type="http://schemas.openxmlformats.org/officeDocument/2006/relationships/tags" Target="../tags/tag761.xml"/><Relationship Id="rId7" Type="http://schemas.openxmlformats.org/officeDocument/2006/relationships/tags" Target="../tags/tag762.xml"/><Relationship Id="rId8" Type="http://schemas.openxmlformats.org/officeDocument/2006/relationships/tags" Target="../tags/tag763.xml"/><Relationship Id="rId9" Type="http://schemas.openxmlformats.org/officeDocument/2006/relationships/tags" Target="../tags/tag764.xml"/><Relationship Id="rId10" Type="http://schemas.openxmlformats.org/officeDocument/2006/relationships/tags" Target="../tags/tag765.xml"/><Relationship Id="rId11" Type="http://schemas.openxmlformats.org/officeDocument/2006/relationships/tags" Target="../tags/tag766.xml"/><Relationship Id="rId12" Type="http://schemas.openxmlformats.org/officeDocument/2006/relationships/tags" Target="../tags/tag76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68.xml"/><Relationship Id="rId2" Type="http://schemas.openxmlformats.org/officeDocument/2006/relationships/tags" Target="../tags/tag769.xml"/><Relationship Id="rId3" Type="http://schemas.openxmlformats.org/officeDocument/2006/relationships/tags" Target="../tags/tag77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1.xml"/><Relationship Id="rId2" Type="http://schemas.openxmlformats.org/officeDocument/2006/relationships/tags" Target="../tags/tag772.xml"/><Relationship Id="rId3" Type="http://schemas.openxmlformats.org/officeDocument/2006/relationships/tags" Target="../tags/tag773.xml"/><Relationship Id="rId4" Type="http://schemas.openxmlformats.org/officeDocument/2006/relationships/tags" Target="../tags/tag774.xml"/><Relationship Id="rId5" Type="http://schemas.openxmlformats.org/officeDocument/2006/relationships/tags" Target="../tags/tag775.xml"/><Relationship Id="rId6" Type="http://schemas.openxmlformats.org/officeDocument/2006/relationships/tags" Target="../tags/tag776.xml"/><Relationship Id="rId7" Type="http://schemas.openxmlformats.org/officeDocument/2006/relationships/tags" Target="../tags/tag777.xml"/><Relationship Id="rId8" Type="http://schemas.openxmlformats.org/officeDocument/2006/relationships/tags" Target="../tags/tag778.xml"/><Relationship Id="rId9" Type="http://schemas.openxmlformats.org/officeDocument/2006/relationships/tags" Target="../tags/tag779.xml"/><Relationship Id="rId10" Type="http://schemas.openxmlformats.org/officeDocument/2006/relationships/tags" Target="../tags/tag780.xml"/><Relationship Id="rId11" Type="http://schemas.openxmlformats.org/officeDocument/2006/relationships/tags" Target="../tags/tag781.xml"/><Relationship Id="rId12" Type="http://schemas.openxmlformats.org/officeDocument/2006/relationships/tags" Target="../tags/tag7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3.xml"/><Relationship Id="rId2" Type="http://schemas.openxmlformats.org/officeDocument/2006/relationships/tags" Target="../tags/tag784.xml"/><Relationship Id="rId3" Type="http://schemas.openxmlformats.org/officeDocument/2006/relationships/tags" Target="../tags/tag785.xml"/><Relationship Id="rId4" Type="http://schemas.openxmlformats.org/officeDocument/2006/relationships/tags" Target="../tags/tag786.xml"/><Relationship Id="rId5" Type="http://schemas.openxmlformats.org/officeDocument/2006/relationships/tags" Target="../tags/tag787.xml"/><Relationship Id="rId6" Type="http://schemas.openxmlformats.org/officeDocument/2006/relationships/tags" Target="../tags/tag788.xml"/><Relationship Id="rId7" Type="http://schemas.openxmlformats.org/officeDocument/2006/relationships/tags" Target="../tags/tag789.xml"/><Relationship Id="rId8" Type="http://schemas.openxmlformats.org/officeDocument/2006/relationships/tags" Target="../tags/tag790.xml"/><Relationship Id="rId9" Type="http://schemas.openxmlformats.org/officeDocument/2006/relationships/tags" Target="../tags/tag791.xml"/><Relationship Id="rId10" Type="http://schemas.openxmlformats.org/officeDocument/2006/relationships/tags" Target="../tags/tag792.xml"/><Relationship Id="rId11" Type="http://schemas.openxmlformats.org/officeDocument/2006/relationships/tags" Target="../tags/tag793.xml"/><Relationship Id="rId12" Type="http://schemas.openxmlformats.org/officeDocument/2006/relationships/tags" Target="../tags/tag79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5.xml"/><Relationship Id="rId2" Type="http://schemas.openxmlformats.org/officeDocument/2006/relationships/tags" Target="../tags/tag796.xml"/><Relationship Id="rId3" Type="http://schemas.openxmlformats.org/officeDocument/2006/relationships/tags" Target="../tags/tag797.xml"/><Relationship Id="rId4" Type="http://schemas.openxmlformats.org/officeDocument/2006/relationships/tags" Target="../tags/tag798.xml"/><Relationship Id="rId5" Type="http://schemas.openxmlformats.org/officeDocument/2006/relationships/tags" Target="../tags/tag799.xml"/><Relationship Id="rId6" Type="http://schemas.openxmlformats.org/officeDocument/2006/relationships/tags" Target="../tags/tag800.xml"/><Relationship Id="rId7" Type="http://schemas.openxmlformats.org/officeDocument/2006/relationships/tags" Target="../tags/tag801.xml"/><Relationship Id="rId8" Type="http://schemas.openxmlformats.org/officeDocument/2006/relationships/tags" Target="../tags/tag802.xml"/><Relationship Id="rId9" Type="http://schemas.openxmlformats.org/officeDocument/2006/relationships/tags" Target="../tags/tag803.xml"/><Relationship Id="rId10" Type="http://schemas.openxmlformats.org/officeDocument/2006/relationships/tags" Target="../tags/tag804.xml"/><Relationship Id="rId11" Type="http://schemas.openxmlformats.org/officeDocument/2006/relationships/tags" Target="../tags/tag805.xml"/><Relationship Id="rId12" Type="http://schemas.openxmlformats.org/officeDocument/2006/relationships/tags" Target="../tags/tag80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5.xml"/><Relationship Id="rId2" Type="http://schemas.openxmlformats.org/officeDocument/2006/relationships/tags" Target="../tags/tag816.xml"/><Relationship Id="rId3" Type="http://schemas.openxmlformats.org/officeDocument/2006/relationships/tags" Target="../tags/tag81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18.xml"/><Relationship Id="rId2" Type="http://schemas.openxmlformats.org/officeDocument/2006/relationships/tags" Target="../tags/tag819.xml"/><Relationship Id="rId3" Type="http://schemas.openxmlformats.org/officeDocument/2006/relationships/tags" Target="../tags/tag820.xml"/><Relationship Id="rId4" Type="http://schemas.openxmlformats.org/officeDocument/2006/relationships/tags" Target="../tags/tag821.xml"/><Relationship Id="rId5" Type="http://schemas.openxmlformats.org/officeDocument/2006/relationships/tags" Target="../tags/tag822.xml"/><Relationship Id="rId6" Type="http://schemas.openxmlformats.org/officeDocument/2006/relationships/tags" Target="../tags/tag823.xml"/><Relationship Id="rId7" Type="http://schemas.openxmlformats.org/officeDocument/2006/relationships/tags" Target="../tags/tag824.xml"/><Relationship Id="rId8" Type="http://schemas.openxmlformats.org/officeDocument/2006/relationships/tags" Target="../tags/tag825.xml"/><Relationship Id="rId9" Type="http://schemas.openxmlformats.org/officeDocument/2006/relationships/tags" Target="../tags/tag826.xml"/><Relationship Id="rId10" Type="http://schemas.openxmlformats.org/officeDocument/2006/relationships/tags" Target="../tags/tag827.xml"/><Relationship Id="rId11" Type="http://schemas.openxmlformats.org/officeDocument/2006/relationships/tags" Target="../tags/tag828.xml"/><Relationship Id="rId12" Type="http://schemas.openxmlformats.org/officeDocument/2006/relationships/tags" Target="../tags/tag82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0.xml"/><Relationship Id="rId2" Type="http://schemas.openxmlformats.org/officeDocument/2006/relationships/tags" Target="../tags/tag831.xml"/><Relationship Id="rId3" Type="http://schemas.openxmlformats.org/officeDocument/2006/relationships/tags" Target="../tags/tag832.xml"/><Relationship Id="rId4" Type="http://schemas.openxmlformats.org/officeDocument/2006/relationships/tags" Target="../tags/tag833.xml"/><Relationship Id="rId5" Type="http://schemas.openxmlformats.org/officeDocument/2006/relationships/tags" Target="../tags/tag834.xml"/><Relationship Id="rId6" Type="http://schemas.openxmlformats.org/officeDocument/2006/relationships/tags" Target="../tags/tag835.xml"/><Relationship Id="rId7" Type="http://schemas.openxmlformats.org/officeDocument/2006/relationships/tags" Target="../tags/tag836.xml"/><Relationship Id="rId8" Type="http://schemas.openxmlformats.org/officeDocument/2006/relationships/tags" Target="../tags/tag837.xml"/><Relationship Id="rId9" Type="http://schemas.openxmlformats.org/officeDocument/2006/relationships/tags" Target="../tags/tag838.xml"/><Relationship Id="rId10" Type="http://schemas.openxmlformats.org/officeDocument/2006/relationships/tags" Target="../tags/tag839.xml"/><Relationship Id="rId11" Type="http://schemas.openxmlformats.org/officeDocument/2006/relationships/tags" Target="../tags/tag840.xml"/><Relationship Id="rId12" Type="http://schemas.openxmlformats.org/officeDocument/2006/relationships/tags" Target="../tags/tag84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2.xml"/><Relationship Id="rId2" Type="http://schemas.openxmlformats.org/officeDocument/2006/relationships/tags" Target="../tags/tag843.xml"/><Relationship Id="rId3" Type="http://schemas.openxmlformats.org/officeDocument/2006/relationships/tags" Target="../tags/tag844.xml"/><Relationship Id="rId4" Type="http://schemas.openxmlformats.org/officeDocument/2006/relationships/tags" Target="../tags/tag845.xml"/><Relationship Id="rId5" Type="http://schemas.openxmlformats.org/officeDocument/2006/relationships/tags" Target="../tags/tag846.xml"/><Relationship Id="rId6" Type="http://schemas.openxmlformats.org/officeDocument/2006/relationships/tags" Target="../tags/tag847.xml"/><Relationship Id="rId7" Type="http://schemas.openxmlformats.org/officeDocument/2006/relationships/tags" Target="../tags/tag848.xml"/><Relationship Id="rId8" Type="http://schemas.openxmlformats.org/officeDocument/2006/relationships/tags" Target="../tags/tag849.xml"/><Relationship Id="rId9" Type="http://schemas.openxmlformats.org/officeDocument/2006/relationships/tags" Target="../tags/tag850.xml"/><Relationship Id="rId10" Type="http://schemas.openxmlformats.org/officeDocument/2006/relationships/tags" Target="../tags/tag851.xml"/><Relationship Id="rId11" Type="http://schemas.openxmlformats.org/officeDocument/2006/relationships/tags" Target="../tags/tag852.xml"/><Relationship Id="rId12" Type="http://schemas.openxmlformats.org/officeDocument/2006/relationships/tags" Target="../tags/tag85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tags" Target="../tags/tag857.xml"/><Relationship Id="rId5" Type="http://schemas.openxmlformats.org/officeDocument/2006/relationships/tags" Target="../tags/tag858.xml"/><Relationship Id="rId6" Type="http://schemas.openxmlformats.org/officeDocument/2006/relationships/tags" Target="../tags/tag859.xml"/><Relationship Id="rId7" Type="http://schemas.openxmlformats.org/officeDocument/2006/relationships/tags" Target="../tags/tag860.xml"/><Relationship Id="rId8" Type="http://schemas.openxmlformats.org/officeDocument/2006/relationships/tags" Target="../tags/tag861.xml"/><Relationship Id="rId9" Type="http://schemas.openxmlformats.org/officeDocument/2006/relationships/tags" Target="../tags/tag862.xml"/><Relationship Id="rId10" Type="http://schemas.openxmlformats.org/officeDocument/2006/relationships/tags" Target="../tags/tag863.xml"/><Relationship Id="rId11" Type="http://schemas.openxmlformats.org/officeDocument/2006/relationships/tags" Target="../tags/tag864.xml"/><Relationship Id="rId12" Type="http://schemas.openxmlformats.org/officeDocument/2006/relationships/tags" Target="../tags/tag86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66.xml"/><Relationship Id="rId2" Type="http://schemas.openxmlformats.org/officeDocument/2006/relationships/tags" Target="../tags/tag867.xml"/><Relationship Id="rId3" Type="http://schemas.openxmlformats.org/officeDocument/2006/relationships/tags" Target="../tags/tag86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869.xml"/><Relationship Id="rId2" Type="http://schemas.openxmlformats.org/officeDocument/2006/relationships/tags" Target="../tags/tag870.xml"/><Relationship Id="rId3" Type="http://schemas.openxmlformats.org/officeDocument/2006/relationships/tags" Target="../tags/tag871.xml"/><Relationship Id="rId4" Type="http://schemas.openxmlformats.org/officeDocument/2006/relationships/tags" Target="../tags/tag872.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73.xml"/><Relationship Id="rId2" Type="http://schemas.openxmlformats.org/officeDocument/2006/relationships/tags" Target="../tags/tag874.xml"/><Relationship Id="rId3" Type="http://schemas.openxmlformats.org/officeDocument/2006/relationships/tags" Target="../tags/tag875.xml"/><Relationship Id="rId4" Type="http://schemas.openxmlformats.org/officeDocument/2006/relationships/tags" Target="../tags/tag876.xml"/><Relationship Id="rId5" Type="http://schemas.openxmlformats.org/officeDocument/2006/relationships/tags" Target="../tags/tag877.xml"/><Relationship Id="rId6" Type="http://schemas.openxmlformats.org/officeDocument/2006/relationships/tags" Target="../tags/tag878.xml"/><Relationship Id="rId7" Type="http://schemas.openxmlformats.org/officeDocument/2006/relationships/tags" Target="../tags/tag879.xml"/><Relationship Id="rId8" Type="http://schemas.openxmlformats.org/officeDocument/2006/relationships/tags" Target="../tags/tag880.xml"/><Relationship Id="rId9" Type="http://schemas.openxmlformats.org/officeDocument/2006/relationships/tags" Target="../tags/tag881.xml"/><Relationship Id="rId10" Type="http://schemas.openxmlformats.org/officeDocument/2006/relationships/tags" Target="../tags/tag882.xml"/><Relationship Id="rId11" Type="http://schemas.openxmlformats.org/officeDocument/2006/relationships/tags" Target="../tags/tag883.xml"/><Relationship Id="rId12" Type="http://schemas.openxmlformats.org/officeDocument/2006/relationships/tags" Target="../tags/tag88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tags" Target="../tags/tag889.xml"/><Relationship Id="rId6" Type="http://schemas.openxmlformats.org/officeDocument/2006/relationships/tags" Target="../tags/tag890.xml"/><Relationship Id="rId7" Type="http://schemas.openxmlformats.org/officeDocument/2006/relationships/tags" Target="../tags/tag891.xml"/><Relationship Id="rId8" Type="http://schemas.openxmlformats.org/officeDocument/2006/relationships/tags" Target="../tags/tag892.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93.xml"/><Relationship Id="rId2" Type="http://schemas.openxmlformats.org/officeDocument/2006/relationships/tags" Target="../tags/tag894.xml"/><Relationship Id="rId3" Type="http://schemas.openxmlformats.org/officeDocument/2006/relationships/tags" Target="../tags/tag895.xml"/><Relationship Id="rId4" Type="http://schemas.openxmlformats.org/officeDocument/2006/relationships/tags" Target="../tags/tag896.xml"/><Relationship Id="rId5" Type="http://schemas.openxmlformats.org/officeDocument/2006/relationships/tags" Target="../tags/tag897.xml"/><Relationship Id="rId6" Type="http://schemas.openxmlformats.org/officeDocument/2006/relationships/tags" Target="../tags/tag898.xml"/><Relationship Id="rId7" Type="http://schemas.openxmlformats.org/officeDocument/2006/relationships/tags" Target="../tags/tag899.xml"/><Relationship Id="rId8" Type="http://schemas.openxmlformats.org/officeDocument/2006/relationships/tags" Target="../tags/tag900.xml"/><Relationship Id="rId9" Type="http://schemas.openxmlformats.org/officeDocument/2006/relationships/tags" Target="../tags/tag901.xml"/><Relationship Id="rId10" Type="http://schemas.openxmlformats.org/officeDocument/2006/relationships/tags" Target="../tags/tag902.xml"/><Relationship Id="rId11" Type="http://schemas.openxmlformats.org/officeDocument/2006/relationships/tags" Target="../tags/tag903.xml"/><Relationship Id="rId12" Type="http://schemas.openxmlformats.org/officeDocument/2006/relationships/tags" Target="../tags/tag904.xml"/><Relationship Id="rId13" Type="http://schemas.openxmlformats.org/officeDocument/2006/relationships/tags" Target="../tags/tag905.xml"/><Relationship Id="rId14" Type="http://schemas.openxmlformats.org/officeDocument/2006/relationships/tags" Target="../tags/tag906.xml"/><Relationship Id="rId15" Type="http://schemas.openxmlformats.org/officeDocument/2006/relationships/tags" Target="../tags/tag907.xml"/><Relationship Id="rId16" Type="http://schemas.openxmlformats.org/officeDocument/2006/relationships/tags" Target="../tags/tag908.xml"/><Relationship Id="rId17" Type="http://schemas.openxmlformats.org/officeDocument/2006/relationships/tags" Target="../tags/tag909.xml"/><Relationship Id="rId18" Type="http://schemas.openxmlformats.org/officeDocument/2006/relationships/tags" Target="../tags/tag910.xml"/><Relationship Id="rId19" Type="http://schemas.openxmlformats.org/officeDocument/2006/relationships/tags" Target="../tags/tag911.xml"/><Relationship Id="rId20" Type="http://schemas.openxmlformats.org/officeDocument/2006/relationships/tags" Target="../tags/tag912.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13.xml"/><Relationship Id="rId2" Type="http://schemas.openxmlformats.org/officeDocument/2006/relationships/tags" Target="../tags/tag914.xml"/><Relationship Id="rId3" Type="http://schemas.openxmlformats.org/officeDocument/2006/relationships/tags" Target="../tags/tag91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16.xml"/><Relationship Id="rId2" Type="http://schemas.openxmlformats.org/officeDocument/2006/relationships/tags" Target="../tags/tag917.xml"/><Relationship Id="rId3" Type="http://schemas.openxmlformats.org/officeDocument/2006/relationships/tags" Target="../tags/tag918.xml"/><Relationship Id="rId4" Type="http://schemas.openxmlformats.org/officeDocument/2006/relationships/tags" Target="../tags/tag919.xml"/><Relationship Id="rId5" Type="http://schemas.openxmlformats.org/officeDocument/2006/relationships/tags" Target="../tags/tag920.xml"/><Relationship Id="rId6" Type="http://schemas.openxmlformats.org/officeDocument/2006/relationships/tags" Target="../tags/tag921.xml"/><Relationship Id="rId7" Type="http://schemas.openxmlformats.org/officeDocument/2006/relationships/tags" Target="../tags/tag922.xml"/><Relationship Id="rId8" Type="http://schemas.openxmlformats.org/officeDocument/2006/relationships/tags" Target="../tags/tag923.xml"/><Relationship Id="rId9" Type="http://schemas.openxmlformats.org/officeDocument/2006/relationships/tags" Target="../tags/tag924.xml"/><Relationship Id="rId10" Type="http://schemas.openxmlformats.org/officeDocument/2006/relationships/tags" Target="../tags/tag925.xml"/><Relationship Id="rId11" Type="http://schemas.openxmlformats.org/officeDocument/2006/relationships/tags" Target="../tags/tag926.xml"/><Relationship Id="rId12" Type="http://schemas.openxmlformats.org/officeDocument/2006/relationships/tags" Target="../tags/tag92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tags" Target="../tags/tag931.xml"/><Relationship Id="rId5" Type="http://schemas.openxmlformats.org/officeDocument/2006/relationships/tags" Target="../tags/tag932.xml"/><Relationship Id="rId6" Type="http://schemas.openxmlformats.org/officeDocument/2006/relationships/tags" Target="../tags/tag933.xml"/><Relationship Id="rId7" Type="http://schemas.openxmlformats.org/officeDocument/2006/relationships/tags" Target="../tags/tag934.xml"/><Relationship Id="rId8" Type="http://schemas.openxmlformats.org/officeDocument/2006/relationships/tags" Target="../tags/tag935.xml"/><Relationship Id="rId9" Type="http://schemas.openxmlformats.org/officeDocument/2006/relationships/tags" Target="../tags/tag936.xml"/><Relationship Id="rId10" Type="http://schemas.openxmlformats.org/officeDocument/2006/relationships/tags" Target="../tags/tag937.xml"/><Relationship Id="rId11" Type="http://schemas.openxmlformats.org/officeDocument/2006/relationships/tags" Target="../tags/tag938.xml"/><Relationship Id="rId12" Type="http://schemas.openxmlformats.org/officeDocument/2006/relationships/tags" Target="../tags/tag93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40.xml"/><Relationship Id="rId2" Type="http://schemas.openxmlformats.org/officeDocument/2006/relationships/tags" Target="../tags/tag941.xml"/><Relationship Id="rId3" Type="http://schemas.openxmlformats.org/officeDocument/2006/relationships/tags" Target="../tags/tag942.xml"/><Relationship Id="rId4" Type="http://schemas.openxmlformats.org/officeDocument/2006/relationships/tags" Target="../tags/tag943.xml"/><Relationship Id="rId5" Type="http://schemas.openxmlformats.org/officeDocument/2006/relationships/tags" Target="../tags/tag944.xml"/><Relationship Id="rId6" Type="http://schemas.openxmlformats.org/officeDocument/2006/relationships/tags" Target="../tags/tag945.xml"/><Relationship Id="rId7" Type="http://schemas.openxmlformats.org/officeDocument/2006/relationships/tags" Target="../tags/tag946.xml"/><Relationship Id="rId8" Type="http://schemas.openxmlformats.org/officeDocument/2006/relationships/tags" Target="../tags/tag947.xml"/><Relationship Id="rId9" Type="http://schemas.openxmlformats.org/officeDocument/2006/relationships/tags" Target="../tags/tag948.xml"/><Relationship Id="rId10" Type="http://schemas.openxmlformats.org/officeDocument/2006/relationships/tags" Target="../tags/tag949.xml"/><Relationship Id="rId11" Type="http://schemas.openxmlformats.org/officeDocument/2006/relationships/tags" Target="../tags/tag950.xml"/><Relationship Id="rId12"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51.xml"/><Relationship Id="rId2" Type="http://schemas.openxmlformats.org/officeDocument/2006/relationships/tags" Target="../tags/tag952.xml"/><Relationship Id="rId3" Type="http://schemas.openxmlformats.org/officeDocument/2006/relationships/tags" Target="../tags/tag953.xml"/><Relationship Id="rId4" Type="http://schemas.openxmlformats.org/officeDocument/2006/relationships/tags" Target="../tags/tag954.xml"/><Relationship Id="rId5" Type="http://schemas.openxmlformats.org/officeDocument/2006/relationships/tags" Target="../tags/tag955.xml"/><Relationship Id="rId6" Type="http://schemas.openxmlformats.org/officeDocument/2006/relationships/tags" Target="../tags/tag956.xml"/><Relationship Id="rId7" Type="http://schemas.openxmlformats.org/officeDocument/2006/relationships/tags" Target="../tags/tag957.xml"/><Relationship Id="rId8" Type="http://schemas.openxmlformats.org/officeDocument/2006/relationships/tags" Target="../tags/tag958.xml"/><Relationship Id="rId9" Type="http://schemas.openxmlformats.org/officeDocument/2006/relationships/tags" Target="../tags/tag959.xml"/><Relationship Id="rId10" Type="http://schemas.openxmlformats.org/officeDocument/2006/relationships/tags" Target="../tags/tag960.xml"/><Relationship Id="rId11" Type="http://schemas.openxmlformats.org/officeDocument/2006/relationships/tags" Target="../tags/tag961.xml"/><Relationship Id="rId12" Type="http://schemas.openxmlformats.org/officeDocument/2006/relationships/tags" Target="../tags/tag962.xml"/><Relationship Id="rId13" Type="http://schemas.openxmlformats.org/officeDocument/2006/relationships/tags" Target="../tags/tag963.xml"/><Relationship Id="rId14" Type="http://schemas.openxmlformats.org/officeDocument/2006/relationships/tags" Target="../tags/tag964.xml"/><Relationship Id="rId15" Type="http://schemas.openxmlformats.org/officeDocument/2006/relationships/tags" Target="../tags/tag965.xml"/><Relationship Id="rId16" Type="http://schemas.openxmlformats.org/officeDocument/2006/relationships/tags" Target="../tags/tag966.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67.xml"/><Relationship Id="rId2" Type="http://schemas.openxmlformats.org/officeDocument/2006/relationships/tags" Target="../tags/tag968.xml"/><Relationship Id="rId3" Type="http://schemas.openxmlformats.org/officeDocument/2006/relationships/tags" Target="../tags/tag9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数字校园中的智慧教育与教学创新</a:t>
            </a:r>
            <a:endParaRPr altLang="en-US" lang="zh-CN"/>
          </a:p>
        </p:txBody>
      </p:sp>
      <p:sp>
        <p:nvSpPr>
          <p:cNvPr id="1048650" name="文本占位符 2"/>
          <p:cNvSpPr>
            <a:spLocks noGrp="1"/>
          </p:cNvSpPr>
          <p:nvPr>
            <p:ph type="body" idx="2"/>
            <p:custDataLst>
              <p:tags r:id="rId2"/>
            </p:custDataLst>
          </p:nvPr>
        </p:nvSpPr>
        <p:spPr/>
        <p:txBody>
          <a:bodyPr/>
          <a:p>
            <a:r>
              <a:rPr altLang="en-US" lang="zh-CN"/>
              <a:t>,a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数字校园的发展与智慧教育</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智慧教育在数字校园中的应用</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教学创新在数字校园中的实践</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数字校园中智慧教育与教学创新的挑战与对策</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未来数字校园中智慧教育与教学创新的发展趋势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数字校园的发展与智慧教育</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数字校园的定义与特点</a:t>
            </a:r>
            <a:endParaRPr altLang="en-US" lang="zh-CN"/>
          </a:p>
        </p:txBody>
      </p:sp>
      <p:sp>
        <p:nvSpPr>
          <p:cNvPr id="1051752"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数字校园的定义：数字校园是一种基于互联网和信息技术，将学校的教学、管理、服务等方面进行数字化整合的虚拟校园。</a:t>
            </a:r>
            <a:endParaRPr altLang="en-US" dirty="0" sz="1200" lang="zh-CN" spc="150">
              <a:solidFill>
                <a:schemeClr val="tx1">
                  <a:lumMod val="65000"/>
                  <a:lumOff val="35000"/>
                </a:schemeClr>
              </a:solidFill>
              <a:latin typeface="+mn-ea"/>
              <a:sym typeface="+mn-ea"/>
            </a:endParaRPr>
          </a:p>
        </p:txBody>
      </p:sp>
      <p:sp>
        <p:nvSpPr>
          <p:cNvPr id="1051754"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数字校园的特点：数字化、网络化、智能化、个性化。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40" name="标题 2"/>
          <p:cNvSpPr>
            <a:spLocks noGrp="1"/>
          </p:cNvSpPr>
          <p:nvPr>
            <p:ph type="title" idx="44"/>
          </p:nvPr>
        </p:nvSpPr>
        <p:spPr/>
        <p:txBody>
          <a:bodyPr/>
          <a:p>
            <a:r>
              <a:rPr altLang="en-US" lang="zh-CN"/>
              <a:t>智慧教育的概念与内涵</a:t>
            </a:r>
            <a:endParaRPr altLang="en-US" lang="zh-CN"/>
          </a:p>
        </p:txBody>
      </p:sp>
      <p:sp>
        <p:nvSpPr>
          <p:cNvPr id="1052042"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44"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46"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智慧教育的定义：智慧教育是一种基于信息技术的新型教育形态，旨在提高教育质量和效率，促进教育公平和创新。</a:t>
            </a:r>
            <a:endParaRPr altLang="en-US" dirty="0" lang="zh-CN">
              <a:solidFill>
                <a:schemeClr val="tx1">
                  <a:lumMod val="65000"/>
                  <a:lumOff val="35000"/>
                </a:schemeClr>
              </a:solidFill>
              <a:latin typeface="+中文正文" charset="0"/>
            </a:endParaRPr>
          </a:p>
        </p:txBody>
      </p:sp>
      <p:sp>
        <p:nvSpPr>
          <p:cNvPr id="1052048"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50"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52"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54"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智慧教育的内涵：智慧教育强调个性化、智能化、互动性和创新性，通过运用先进的信息技术手段，实现教育资源的优化配置和高效利用，促进学生的全面发展。</a:t>
            </a:r>
            <a:endParaRPr altLang="en-US" dirty="0" lang="zh-CN">
              <a:solidFill>
                <a:schemeClr val="tx1">
                  <a:lumMod val="65000"/>
                  <a:lumOff val="35000"/>
                </a:schemeClr>
              </a:solidFill>
              <a:latin typeface="+中文正文" charset="0"/>
            </a:endParaRPr>
          </a:p>
        </p:txBody>
      </p:sp>
      <p:sp>
        <p:nvSpPr>
          <p:cNvPr id="1052056"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58"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60"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62"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智慧教育的特点：智慧教育具有智能化、个性化、互动性和创新性等特点，能够实现教育资源的共享和优化配置，提高教育质量和效率。</a:t>
            </a:r>
            <a:endParaRPr altLang="en-US" dirty="0" lang="zh-CN">
              <a:solidFill>
                <a:schemeClr val="tx1">
                  <a:lumMod val="65000"/>
                  <a:lumOff val="35000"/>
                </a:schemeClr>
              </a:solidFill>
              <a:latin typeface="+中文正文" charset="0"/>
            </a:endParaRPr>
          </a:p>
        </p:txBody>
      </p:sp>
      <p:sp>
        <p:nvSpPr>
          <p:cNvPr id="1052064"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66"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68"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70"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智慧教育的发展趋势：随着信息技术的不断发展和普及，智慧教育将成为未来教育发展的重要趋势，将为教育改革和创新提供新的思路和方向。</a:t>
            </a:r>
            <a:endParaRPr altLang="en-US" dirty="0" lang="zh-CN">
              <a:solidFill>
                <a:schemeClr val="tx1">
                  <a:lumMod val="65000"/>
                  <a:lumOff val="35000"/>
                </a:schemeClr>
              </a:solidFill>
              <a:latin typeface="+中文正文" charset="0"/>
            </a:endParaRPr>
          </a:p>
        </p:txBody>
      </p:sp>
      <p:sp>
        <p:nvSpPr>
          <p:cNvPr id="1052072"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58" name="标题 2"/>
          <p:cNvSpPr>
            <a:spLocks noGrp="1"/>
          </p:cNvSpPr>
          <p:nvPr>
            <p:ph type="title" idx="44"/>
          </p:nvPr>
        </p:nvSpPr>
        <p:spPr/>
        <p:txBody>
          <a:bodyPr/>
          <a:p>
            <a:r>
              <a:rPr altLang="en-US" lang="zh-CN"/>
              <a:t>数字校园与智慧教育的关系</a:t>
            </a:r>
            <a:endParaRPr altLang="en-US" lang="zh-CN"/>
          </a:p>
        </p:txBody>
      </p:sp>
      <p:sp>
        <p:nvSpPr>
          <p:cNvPr id="105236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6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6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6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6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7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7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数字校园与智慧教育相互促进、共同发展</a:t>
            </a:r>
            <a:endParaRPr altLang="en-US" dirty="0" sz="2400" lang="zh-CN">
              <a:latin typeface="+mn-ea"/>
              <a:ea typeface="+mn-ea"/>
            </a:endParaRPr>
          </a:p>
        </p:txBody>
      </p:sp>
      <p:sp>
        <p:nvSpPr>
          <p:cNvPr id="105237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数字校园为智慧教育提供更加便捷、高效的教学环境</a:t>
            </a:r>
            <a:endParaRPr altLang="en-US" dirty="0" sz="2400" lang="zh-CN">
              <a:latin typeface="+mn-ea"/>
              <a:ea typeface="+mn-ea"/>
            </a:endParaRPr>
          </a:p>
        </p:txBody>
      </p:sp>
      <p:sp>
        <p:nvSpPr>
          <p:cNvPr id="105238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数字校园是智慧教育的基础设施</a:t>
            </a:r>
            <a:endParaRPr altLang="en-US" dirty="0" sz="2400" lang="zh-CN">
              <a:latin typeface="+mn-ea"/>
              <a:ea typeface="+mn-ea"/>
            </a:endParaRPr>
          </a:p>
        </p:txBody>
      </p:sp>
      <p:sp>
        <p:nvSpPr>
          <p:cNvPr id="105238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智慧教育是数字校园的核心应用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68" name="标题 1"/>
          <p:cNvSpPr>
            <a:spLocks noGrp="1"/>
          </p:cNvSpPr>
          <p:nvPr>
            <p:ph type="title" idx="2"/>
            <p:custDataLst>
              <p:tags r:id="rId1"/>
            </p:custDataLst>
          </p:nvPr>
        </p:nvSpPr>
        <p:spPr/>
        <p:txBody>
          <a:bodyPr/>
          <a:p>
            <a:r>
              <a:rPr altLang="en-US" lang="zh-CN"/>
              <a:t>智慧教育在数字校园中的应用</a:t>
            </a:r>
            <a:endParaRPr altLang="en-US" lang="zh-CN"/>
          </a:p>
        </p:txBody>
      </p:sp>
      <p:sp>
        <p:nvSpPr>
          <p:cNvPr id="105267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08" name="标题 2"/>
          <p:cNvSpPr>
            <a:spLocks noGrp="1"/>
          </p:cNvSpPr>
          <p:nvPr>
            <p:ph type="title" idx="44"/>
          </p:nvPr>
        </p:nvSpPr>
        <p:spPr/>
        <p:txBody>
          <a:bodyPr/>
          <a:p>
            <a:r>
              <a:rPr altLang="en-US" lang="zh-CN"/>
              <a:t>智能教学系统</a:t>
            </a:r>
            <a:endParaRPr altLang="en-US" lang="zh-CN"/>
          </a:p>
        </p:txBody>
      </p:sp>
      <p:sp>
        <p:nvSpPr>
          <p:cNvPr id="10534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定义：智能教学系统是一种基于人工智能技术的教育系统，能够实现个性化教学和智能化评估</a:t>
            </a:r>
            <a:endParaRPr altLang="en-US" dirty="0" sz="2000" lang="zh-CN" spc="150">
              <a:solidFill>
                <a:schemeClr val="tx1">
                  <a:lumMod val="85000"/>
                  <a:lumOff val="15000"/>
                </a:schemeClr>
              </a:solidFill>
              <a:latin typeface="+mn-ea"/>
              <a:sym typeface="+mn-ea"/>
            </a:endParaRPr>
          </a:p>
        </p:txBody>
      </p:sp>
      <p:sp>
        <p:nvSpPr>
          <p:cNvPr id="10534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应用场景：数字校园中的教室、实验室、图书馆等场所，为学生提供更加便捷、高效的学习体验</a:t>
            </a:r>
            <a:endParaRPr altLang="en-US" dirty="0" sz="2000" lang="zh-CN" spc="150">
              <a:solidFill>
                <a:schemeClr val="tx1">
                  <a:lumMod val="85000"/>
                  <a:lumOff val="15000"/>
                </a:schemeClr>
              </a:solidFill>
              <a:latin typeface="+mn-ea"/>
              <a:sym typeface="+mn-ea"/>
            </a:endParaRPr>
          </a:p>
        </p:txBody>
      </p:sp>
      <p:sp>
        <p:nvSpPr>
          <p:cNvPr id="10534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功能特点：智能推荐学习资源、智能评估学习成果、智能辅导学生学习等</a:t>
            </a:r>
            <a:endParaRPr altLang="en-US" dirty="0" sz="2000" lang="zh-CN" spc="150">
              <a:solidFill>
                <a:schemeClr val="tx1">
                  <a:lumMod val="85000"/>
                  <a:lumOff val="15000"/>
                </a:schemeClr>
              </a:solidFill>
              <a:latin typeface="+mn-ea"/>
              <a:sym typeface="+mn-ea"/>
            </a:endParaRPr>
          </a:p>
        </p:txBody>
      </p:sp>
      <p:sp>
        <p:nvSpPr>
          <p:cNvPr id="10534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优势：提高教学质量和效率，促进教育公平和个性化发展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18" name="标题 2"/>
          <p:cNvSpPr>
            <a:spLocks noGrp="1"/>
          </p:cNvSpPr>
          <p:nvPr>
            <p:ph type="title" idx="44"/>
          </p:nvPr>
        </p:nvSpPr>
        <p:spPr/>
        <p:txBody>
          <a:bodyPr/>
          <a:p>
            <a:r>
              <a:rPr altLang="en-US" lang="zh-CN"/>
              <a:t>个性化学习平台</a:t>
            </a:r>
            <a:endParaRPr altLang="en-US" lang="zh-CN"/>
          </a:p>
        </p:txBody>
      </p:sp>
      <p:sp>
        <p:nvSpPr>
          <p:cNvPr id="105372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2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372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定义：个性化学习平台是一种基于互联网和大数据技术的学习平台，可以根据学生的兴趣、能力和需求，提供个性化的学习资源和教学服务</a:t>
            </a:r>
            <a:endParaRPr altLang="en-US" dirty="0" sz="2000" lang="zh-CN" spc="200">
              <a:solidFill>
                <a:schemeClr val="tx1">
                  <a:lumMod val="85000"/>
                  <a:lumOff val="15000"/>
                </a:schemeClr>
              </a:solidFill>
              <a:latin typeface="+mn-ea"/>
              <a:sym typeface="+mn-ea"/>
            </a:endParaRPr>
          </a:p>
        </p:txBody>
      </p:sp>
      <p:sp>
        <p:nvSpPr>
          <p:cNvPr id="105372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2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3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特点：个性化学习平台具有智能化、个性化、互动性和开放性等特点，可以根据学生的学习情况和反馈，不断调整和优化学习内容和教学方式</a:t>
            </a:r>
            <a:endParaRPr altLang="en-US" dirty="0" sz="2000" lang="zh-CN" spc="200">
              <a:solidFill>
                <a:schemeClr val="tx1">
                  <a:lumMod val="85000"/>
                  <a:lumOff val="15000"/>
                </a:schemeClr>
              </a:solidFill>
              <a:latin typeface="+mn-ea"/>
              <a:sym typeface="+mn-ea"/>
            </a:endParaRPr>
          </a:p>
        </p:txBody>
      </p:sp>
      <p:sp>
        <p:nvSpPr>
          <p:cNvPr id="105373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3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36" name="文本框 5"/>
          <p:cNvSpPr txBox="1"/>
          <p:nvPr>
            <p:custDataLst>
              <p:tags r:id="rId9"/>
            </p:custDataLst>
          </p:nvPr>
        </p:nvSpPr>
        <p:spPr>
          <a:xfrm>
            <a:off x="6349604"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应用：在数字校园中，个性化学习平台可以应用于各种学科领域，如语言学习、数学、科学、艺术等，为学生提供更加高效、灵活和个性化的学习体验</a:t>
            </a:r>
            <a:endParaRPr altLang="en-US" dirty="0" sz="2000" lang="zh-CN" spc="200">
              <a:solidFill>
                <a:schemeClr val="tx1">
                  <a:lumMod val="85000"/>
                  <a:lumOff val="15000"/>
                </a:schemeClr>
              </a:solidFill>
              <a:latin typeface="+mn-ea"/>
              <a:sym typeface="+mn-ea"/>
            </a:endParaRPr>
          </a:p>
        </p:txBody>
      </p:sp>
      <p:sp>
        <p:nvSpPr>
          <p:cNvPr id="105373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4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4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优势：个性化学习平台可以提高学生的学习效果和学习兴趣，促进学生的自主学习和终身学习，同时也可以提高教师的教学效率和教学质量。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28" name="标题 2"/>
          <p:cNvSpPr>
            <a:spLocks noGrp="1"/>
          </p:cNvSpPr>
          <p:nvPr>
            <p:ph type="title" idx="44"/>
          </p:nvPr>
        </p:nvSpPr>
        <p:spPr/>
        <p:txBody>
          <a:bodyPr/>
          <a:p>
            <a:r>
              <a:rPr altLang="en-US" lang="zh-CN"/>
              <a:t>虚拟实验室</a:t>
            </a:r>
            <a:endParaRPr altLang="en-US" lang="zh-CN"/>
          </a:p>
        </p:txBody>
      </p:sp>
      <p:sp>
        <p:nvSpPr>
          <p:cNvPr id="105403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3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定义：利用虚拟现实技术构建的实验室</a:t>
            </a:r>
            <a:endParaRPr altLang="en-US" dirty="0" sz="2000" lang="zh-CN" spc="150">
              <a:solidFill>
                <a:schemeClr val="tx1">
                  <a:lumMod val="75000"/>
                  <a:lumOff val="25000"/>
                </a:schemeClr>
              </a:solidFill>
              <a:latin typeface="+mn-ea"/>
              <a:sym typeface="+mn-ea"/>
            </a:endParaRPr>
          </a:p>
        </p:txBody>
      </p:sp>
      <p:sp>
        <p:nvSpPr>
          <p:cNvPr id="105403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3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3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特点：高度仿真、交互性强、安全性高</a:t>
            </a:r>
            <a:endParaRPr altLang="en-US" dirty="0" sz="2000" lang="zh-CN" spc="150">
              <a:solidFill>
                <a:schemeClr val="tx1">
                  <a:lumMod val="75000"/>
                  <a:lumOff val="25000"/>
                </a:schemeClr>
              </a:solidFill>
              <a:latin typeface="+mn-ea"/>
              <a:sym typeface="+mn-ea"/>
            </a:endParaRPr>
          </a:p>
        </p:txBody>
      </p:sp>
      <p:sp>
        <p:nvSpPr>
          <p:cNvPr id="105404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4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4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应用范围：物理、化学、生物等学科实验</a:t>
            </a:r>
            <a:endParaRPr altLang="en-US" dirty="0" sz="2000" lang="zh-CN" spc="150">
              <a:solidFill>
                <a:schemeClr val="tx1">
                  <a:lumMod val="75000"/>
                  <a:lumOff val="25000"/>
                </a:schemeClr>
              </a:solidFill>
              <a:latin typeface="+mn-ea"/>
              <a:sym typeface="+mn-ea"/>
            </a:endParaRPr>
          </a:p>
        </p:txBody>
      </p:sp>
      <p:sp>
        <p:nvSpPr>
          <p:cNvPr id="105404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4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5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优势：节省实验成本、提高实验效率、增强实验安全性</a:t>
            </a:r>
            <a:endParaRPr altLang="en-US" dirty="0" sz="2000" lang="zh-CN" spc="150">
              <a:solidFill>
                <a:schemeClr val="tx1">
                  <a:lumMod val="75000"/>
                  <a:lumOff val="25000"/>
                </a:schemeClr>
              </a:solidFill>
              <a:latin typeface="+mn-ea"/>
              <a:sym typeface="+mn-ea"/>
            </a:endParaRPr>
          </a:p>
        </p:txBody>
      </p:sp>
      <p:sp>
        <p:nvSpPr>
          <p:cNvPr id="105405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38" name="标题 2"/>
          <p:cNvSpPr>
            <a:spLocks noGrp="1"/>
          </p:cNvSpPr>
          <p:nvPr>
            <p:ph type="title" idx="44"/>
          </p:nvPr>
        </p:nvSpPr>
        <p:spPr/>
        <p:txBody>
          <a:bodyPr/>
          <a:p>
            <a:r>
              <a:rPr altLang="en-US" lang="zh-CN"/>
              <a:t>智能评估与反馈系统</a:t>
            </a:r>
            <a:endParaRPr altLang="en-US" lang="zh-CN"/>
          </a:p>
        </p:txBody>
      </p:sp>
      <p:sp>
        <p:nvSpPr>
          <p:cNvPr id="1054340"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定义：智能评估与反馈系统是一种基于大数据和人工智能技术的教育评估系统</a:t>
            </a:r>
            <a:endParaRPr altLang="en-US" dirty="0" sz="1200" lang="zh-CN" spc="150">
              <a:solidFill>
                <a:schemeClr val="tx1">
                  <a:lumMod val="65000"/>
                  <a:lumOff val="35000"/>
                </a:schemeClr>
              </a:solidFill>
              <a:latin typeface="+mn-ea"/>
              <a:sym typeface="+mn-ea"/>
            </a:endParaRPr>
          </a:p>
        </p:txBody>
      </p:sp>
      <p:sp>
        <p:nvSpPr>
          <p:cNvPr id="1054342"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4344"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功能：能够实时收集学生的学习数据，通过算法分析学生的学习进度和掌握情况，为教师提供针对性的教学建议</a:t>
            </a:r>
            <a:endParaRPr altLang="en-US" dirty="0" sz="1200" lang="zh-CN" spc="150">
              <a:solidFill>
                <a:schemeClr val="tx1">
                  <a:lumMod val="65000"/>
                  <a:lumOff val="35000"/>
                </a:schemeClr>
              </a:solidFill>
              <a:latin typeface="+mn-ea"/>
              <a:sym typeface="+mn-ea"/>
            </a:endParaRPr>
          </a:p>
        </p:txBody>
      </p:sp>
      <p:sp>
        <p:nvSpPr>
          <p:cNvPr id="1054346"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4348"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应用场景：适用于在线课程、翻转课堂等多种教学模式，帮助教师更好地了解学生的学习情况，提高教学效果</a:t>
            </a:r>
            <a:endParaRPr altLang="en-US" dirty="0" sz="1200" lang="zh-CN" spc="150">
              <a:solidFill>
                <a:schemeClr val="tx1">
                  <a:lumMod val="65000"/>
                  <a:lumOff val="35000"/>
                </a:schemeClr>
              </a:solidFill>
              <a:latin typeface="+mn-ea"/>
              <a:sym typeface="+mn-ea"/>
            </a:endParaRPr>
          </a:p>
        </p:txBody>
      </p:sp>
      <p:sp>
        <p:nvSpPr>
          <p:cNvPr id="1054350"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4352"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优势：能够减轻教师的工作负担，提高教学效率，同时也可以帮助学生更好地了解自己的学习状况，及时调整学习策略</a:t>
            </a:r>
            <a:endParaRPr altLang="en-US" dirty="0" sz="1200" lang="zh-CN" spc="150">
              <a:solidFill>
                <a:schemeClr val="tx1">
                  <a:lumMod val="65000"/>
                  <a:lumOff val="35000"/>
                </a:schemeClr>
              </a:solidFill>
              <a:latin typeface="+mn-ea"/>
              <a:sym typeface="+mn-ea"/>
            </a:endParaRPr>
          </a:p>
        </p:txBody>
      </p:sp>
      <p:sp>
        <p:nvSpPr>
          <p:cNvPr id="1054354"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40" name="标题 1"/>
          <p:cNvSpPr>
            <a:spLocks noGrp="1"/>
          </p:cNvSpPr>
          <p:nvPr>
            <p:ph type="title" idx="2"/>
            <p:custDataLst>
              <p:tags r:id="rId1"/>
            </p:custDataLst>
          </p:nvPr>
        </p:nvSpPr>
        <p:spPr/>
        <p:txBody>
          <a:bodyPr/>
          <a:p>
            <a:r>
              <a:rPr altLang="en-US" lang="zh-CN"/>
              <a:t>教学创新在数字校园中的实践</a:t>
            </a:r>
            <a:endParaRPr altLang="en-US" lang="zh-CN"/>
          </a:p>
        </p:txBody>
      </p:sp>
      <p:sp>
        <p:nvSpPr>
          <p:cNvPr id="105464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80" name="标题 2"/>
          <p:cNvSpPr>
            <a:spLocks noGrp="1"/>
          </p:cNvSpPr>
          <p:nvPr>
            <p:ph type="title" idx="44"/>
          </p:nvPr>
        </p:nvSpPr>
        <p:spPr/>
        <p:txBody>
          <a:bodyPr/>
          <a:p>
            <a:r>
              <a:rPr altLang="en-US" lang="zh-CN"/>
              <a:t>翻转课堂模式</a:t>
            </a:r>
            <a:endParaRPr altLang="en-US" lang="zh-CN"/>
          </a:p>
        </p:txBody>
      </p:sp>
      <p:sp>
        <p:nvSpPr>
          <p:cNvPr id="10553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53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定义：翻转课堂是一种将传统课堂教学流程颠倒过来的教学模式</a:t>
            </a:r>
            <a:endParaRPr altLang="en-US" dirty="0" sz="2000" lang="zh-CN" spc="200">
              <a:solidFill>
                <a:schemeClr val="tx1">
                  <a:lumMod val="85000"/>
                  <a:lumOff val="15000"/>
                </a:schemeClr>
              </a:solidFill>
              <a:latin typeface="+mn-ea"/>
              <a:sym typeface="+mn-ea"/>
            </a:endParaRPr>
          </a:p>
        </p:txBody>
      </p:sp>
      <p:sp>
        <p:nvSpPr>
          <p:cNvPr id="10553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39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特点：学生课前预习，课堂上通过讨论、互动、答疑等方式深化理解和应用知识</a:t>
            </a:r>
            <a:endParaRPr altLang="en-US" dirty="0" sz="2000" lang="zh-CN" spc="200">
              <a:solidFill>
                <a:schemeClr val="tx1">
                  <a:lumMod val="85000"/>
                  <a:lumOff val="15000"/>
                </a:schemeClr>
              </a:solidFill>
              <a:latin typeface="+mn-ea"/>
              <a:sym typeface="+mn-ea"/>
            </a:endParaRPr>
          </a:p>
        </p:txBody>
      </p:sp>
      <p:sp>
        <p:nvSpPr>
          <p:cNvPr id="10553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39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实践方式：教师发布学习资源，学生提前预习，课堂上进行讨论和答疑，课后进行复习和巩固</a:t>
            </a:r>
            <a:endParaRPr altLang="en-US" dirty="0" sz="2000" lang="zh-CN" spc="200">
              <a:solidFill>
                <a:schemeClr val="tx1">
                  <a:lumMod val="85000"/>
                  <a:lumOff val="15000"/>
                </a:schemeClr>
              </a:solidFill>
              <a:latin typeface="+mn-ea"/>
              <a:sym typeface="+mn-ea"/>
            </a:endParaRPr>
          </a:p>
        </p:txBody>
      </p:sp>
      <p:sp>
        <p:nvSpPr>
          <p:cNvPr id="10554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4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40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优势：提高学生学习兴趣和主动性，增强学生自主学习和协作能力，提高教学效果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0" name="标题 2"/>
          <p:cNvSpPr>
            <a:spLocks noGrp="1"/>
          </p:cNvSpPr>
          <p:nvPr>
            <p:ph type="title" idx="44"/>
          </p:nvPr>
        </p:nvSpPr>
        <p:spPr/>
        <p:txBody>
          <a:bodyPr/>
          <a:p>
            <a:r>
              <a:rPr altLang="en-US" lang="zh-CN"/>
              <a:t>混合式教学模式</a:t>
            </a:r>
            <a:endParaRPr altLang="en-US" lang="zh-CN"/>
          </a:p>
        </p:txBody>
      </p:sp>
      <p:sp>
        <p:nvSpPr>
          <p:cNvPr id="105569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69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69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定义：结合线上和线下教学，实现个性化学习</a:t>
            </a:r>
            <a:endParaRPr altLang="en-US" dirty="0" sz="2000" lang="zh-CN" spc="150">
              <a:solidFill>
                <a:schemeClr val="tx1">
                  <a:lumMod val="85000"/>
                  <a:lumOff val="15000"/>
                </a:schemeClr>
              </a:solidFill>
              <a:latin typeface="+mn-ea"/>
              <a:sym typeface="+mn-ea"/>
            </a:endParaRPr>
          </a:p>
        </p:txBody>
      </p:sp>
      <p:sp>
        <p:nvSpPr>
          <p:cNvPr id="105569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0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0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优势：提高教学效果，增强学生自主学习能力</a:t>
            </a:r>
            <a:endParaRPr altLang="en-US" dirty="0" sz="2000" lang="zh-CN" spc="150">
              <a:solidFill>
                <a:schemeClr val="tx1">
                  <a:lumMod val="85000"/>
                  <a:lumOff val="15000"/>
                </a:schemeClr>
              </a:solidFill>
              <a:latin typeface="+mn-ea"/>
              <a:sym typeface="+mn-ea"/>
            </a:endParaRPr>
          </a:p>
        </p:txBody>
      </p:sp>
      <p:sp>
        <p:nvSpPr>
          <p:cNvPr id="105570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0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0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实践方式：利用数字校园平台，结合多种教学方法</a:t>
            </a:r>
            <a:endParaRPr altLang="en-US" dirty="0" sz="2000" lang="zh-CN" spc="150">
              <a:solidFill>
                <a:schemeClr val="tx1">
                  <a:lumMod val="85000"/>
                  <a:lumOff val="15000"/>
                </a:schemeClr>
              </a:solidFill>
              <a:latin typeface="+mn-ea"/>
              <a:sym typeface="+mn-ea"/>
            </a:endParaRPr>
          </a:p>
        </p:txBody>
      </p:sp>
      <p:sp>
        <p:nvSpPr>
          <p:cNvPr id="105571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1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1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案例分析：介绍成功的混合式教学模式案例</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00" name="标题 2"/>
          <p:cNvSpPr>
            <a:spLocks noGrp="1"/>
          </p:cNvSpPr>
          <p:nvPr>
            <p:ph type="title" idx="44"/>
          </p:nvPr>
        </p:nvSpPr>
        <p:spPr/>
        <p:txBody>
          <a:bodyPr/>
          <a:p>
            <a:r>
              <a:rPr altLang="en-US" lang="zh-CN"/>
              <a:t>在线协作学习模式</a:t>
            </a:r>
            <a:endParaRPr altLang="en-US" lang="zh-CN"/>
          </a:p>
        </p:txBody>
      </p:sp>
      <p:sp>
        <p:nvSpPr>
          <p:cNvPr id="10560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0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0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0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0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0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0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0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0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实践应用：在线协作学习平台、小组讨论、在线会议等</a:t>
            </a:r>
            <a:endParaRPr altLang="en-US" dirty="0" sz="2400" lang="zh-CN">
              <a:latin typeface="+mn-ea"/>
              <a:ea typeface="+mn-ea"/>
            </a:endParaRPr>
          </a:p>
        </p:txBody>
      </p:sp>
      <p:sp>
        <p:nvSpPr>
          <p:cNvPr id="10560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优势：提高学习效果、增强学生之间的交流与合作能力</a:t>
            </a:r>
            <a:endParaRPr altLang="en-US" dirty="0" sz="2400" lang="zh-CN">
              <a:latin typeface="+mn-ea"/>
              <a:ea typeface="+mn-ea"/>
            </a:endParaRPr>
          </a:p>
        </p:txBody>
      </p:sp>
      <p:sp>
        <p:nvSpPr>
          <p:cNvPr id="10560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定义：在线协作学习模式是一种基于互联网的、学生与学生之间进行合作与交流的学习方式</a:t>
            </a:r>
            <a:endParaRPr altLang="en-US" dirty="0" sz="2400" lang="zh-CN">
              <a:latin typeface="+mn-ea"/>
              <a:ea typeface="+mn-ea"/>
            </a:endParaRPr>
          </a:p>
        </p:txBody>
      </p:sp>
      <p:sp>
        <p:nvSpPr>
          <p:cNvPr id="10560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特点：实时性、互动性、合作性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10" name="标题 2"/>
          <p:cNvSpPr>
            <a:spLocks noGrp="1"/>
          </p:cNvSpPr>
          <p:nvPr>
            <p:ph type="title" idx="44"/>
          </p:nvPr>
        </p:nvSpPr>
        <p:spPr/>
        <p:txBody>
          <a:bodyPr/>
          <a:p>
            <a:r>
              <a:rPr altLang="en-US" lang="zh-CN"/>
              <a:t>游戏化学习模式</a:t>
            </a:r>
            <a:endParaRPr altLang="en-US" lang="zh-CN"/>
          </a:p>
        </p:txBody>
      </p:sp>
      <p:sp>
        <p:nvSpPr>
          <p:cNvPr id="105631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31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31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游戏化学习模式的定义和特点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31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32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32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游戏化学习模式在数字校园中的应用场景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32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32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32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游戏化学习模式在教学创新中的作用和价值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33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33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33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游戏化学习模式的实践案例及效果评估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620" name="标题 1"/>
          <p:cNvSpPr>
            <a:spLocks noGrp="1"/>
          </p:cNvSpPr>
          <p:nvPr>
            <p:ph type="title" idx="2"/>
            <p:custDataLst>
              <p:tags r:id="rId1"/>
            </p:custDataLst>
          </p:nvPr>
        </p:nvSpPr>
        <p:spPr/>
        <p:txBody>
          <a:bodyPr/>
          <a:p>
            <a:r>
              <a:rPr altLang="en-US" lang="zh-CN"/>
              <a:t>数字校园中智慧教育与教学创新的挑战与对策</a:t>
            </a:r>
            <a:endParaRPr altLang="en-US" lang="zh-CN"/>
          </a:p>
        </p:txBody>
      </p:sp>
      <p:sp>
        <p:nvSpPr>
          <p:cNvPr id="105662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60" name="标题 2"/>
          <p:cNvSpPr>
            <a:spLocks noGrp="1"/>
          </p:cNvSpPr>
          <p:nvPr>
            <p:ph type="title" idx="44"/>
          </p:nvPr>
        </p:nvSpPr>
        <p:spPr/>
        <p:txBody>
          <a:bodyPr/>
          <a:p>
            <a:r>
              <a:rPr altLang="en-US" lang="zh-CN"/>
              <a:t>技术难题与解决方案</a:t>
            </a:r>
            <a:endParaRPr altLang="en-US" lang="zh-CN"/>
          </a:p>
        </p:txBody>
      </p:sp>
      <p:sp>
        <p:nvSpPr>
          <p:cNvPr id="105736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技术难题：网络不稳定、设备陈旧、软件兼容性差等</a:t>
            </a:r>
            <a:endParaRPr altLang="en-US" dirty="0" sz="1200" lang="zh-CN" spc="150">
              <a:solidFill>
                <a:schemeClr val="tx1">
                  <a:lumMod val="65000"/>
                  <a:lumOff val="35000"/>
                </a:schemeClr>
              </a:solidFill>
              <a:latin typeface="+mn-ea"/>
              <a:sym typeface="+mn-ea"/>
            </a:endParaRPr>
          </a:p>
        </p:txBody>
      </p:sp>
      <p:sp>
        <p:nvSpPr>
          <p:cNvPr id="105736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解决方案：采用云计算、大数据、人工智能等技术手段提高网络稳定性，更新设备，优化软件兼容性</a:t>
            </a:r>
            <a:endParaRPr altLang="en-US" dirty="0" sz="1200" lang="zh-CN" spc="150">
              <a:solidFill>
                <a:schemeClr val="tx1">
                  <a:lumMod val="65000"/>
                  <a:lumOff val="35000"/>
                </a:schemeClr>
              </a:solidFill>
              <a:latin typeface="+mn-ea"/>
              <a:sym typeface="+mn-ea"/>
            </a:endParaRPr>
          </a:p>
        </p:txBody>
      </p:sp>
      <p:sp>
        <p:nvSpPr>
          <p:cNvPr id="105736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技术难题：数据安全问题、隐私泄露风险</a:t>
            </a:r>
            <a:endParaRPr altLang="en-US" dirty="0" sz="1200" lang="zh-CN" spc="150">
              <a:solidFill>
                <a:schemeClr val="tx1">
                  <a:lumMod val="65000"/>
                  <a:lumOff val="35000"/>
                </a:schemeClr>
              </a:solidFill>
              <a:latin typeface="+mn-ea"/>
              <a:sym typeface="+mn-ea"/>
            </a:endParaRPr>
          </a:p>
        </p:txBody>
      </p:sp>
      <p:sp>
        <p:nvSpPr>
          <p:cNvPr id="105736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解决方案：加强数据加密、访问控制等安全措施，提高师生信息素养，加强网络安全意识教育</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54" name="标题 2"/>
          <p:cNvSpPr>
            <a:spLocks noGrp="1"/>
          </p:cNvSpPr>
          <p:nvPr>
            <p:ph type="title" idx="44"/>
          </p:nvPr>
        </p:nvSpPr>
        <p:spPr/>
        <p:txBody>
          <a:bodyPr/>
          <a:p>
            <a:r>
              <a:rPr altLang="en-US" lang="zh-CN"/>
              <a:t>教育资源整合与共享问题</a:t>
            </a:r>
            <a:endParaRPr altLang="en-US" lang="zh-CN"/>
          </a:p>
        </p:txBody>
      </p:sp>
      <p:sp>
        <p:nvSpPr>
          <p:cNvPr id="10576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76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资源分布不均：不同地区、学校之间的教育资源差距较大</a:t>
            </a:r>
            <a:endParaRPr altLang="en-US" dirty="0" sz="2000" lang="zh-CN" spc="150">
              <a:solidFill>
                <a:schemeClr val="tx1">
                  <a:lumMod val="85000"/>
                  <a:lumOff val="15000"/>
                </a:schemeClr>
              </a:solidFill>
              <a:latin typeface="+mn-ea"/>
              <a:sym typeface="+mn-ea"/>
            </a:endParaRPr>
          </a:p>
        </p:txBody>
      </p:sp>
      <p:sp>
        <p:nvSpPr>
          <p:cNvPr id="10576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资源重复建设：各个学校、机构之间的资源建设存在重复现象</a:t>
            </a:r>
            <a:endParaRPr altLang="en-US" dirty="0" sz="2000" lang="zh-CN" spc="150">
              <a:solidFill>
                <a:schemeClr val="tx1">
                  <a:lumMod val="85000"/>
                  <a:lumOff val="15000"/>
                </a:schemeClr>
              </a:solidFill>
              <a:latin typeface="+mn-ea"/>
              <a:sym typeface="+mn-ea"/>
            </a:endParaRPr>
          </a:p>
        </p:txBody>
      </p:sp>
      <p:sp>
        <p:nvSpPr>
          <p:cNvPr id="10576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资源共享不足：教育资源共享的机制不完善，缺乏有效的共享平台</a:t>
            </a:r>
            <a:endParaRPr altLang="en-US" dirty="0" sz="2000" lang="zh-CN" spc="150">
              <a:solidFill>
                <a:schemeClr val="tx1">
                  <a:lumMod val="85000"/>
                  <a:lumOff val="15000"/>
                </a:schemeClr>
              </a:solidFill>
              <a:latin typeface="+mn-ea"/>
              <a:sym typeface="+mn-ea"/>
            </a:endParaRPr>
          </a:p>
        </p:txBody>
      </p:sp>
      <p:sp>
        <p:nvSpPr>
          <p:cNvPr id="10576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6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资源更新缓慢：教育资源的更新速度跟不上时代发展的步伐</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7964" name="标题 2"/>
          <p:cNvSpPr>
            <a:spLocks noGrp="1"/>
          </p:cNvSpPr>
          <p:nvPr>
            <p:ph type="title" idx="44"/>
          </p:nvPr>
        </p:nvSpPr>
        <p:spPr/>
        <p:txBody>
          <a:bodyPr/>
          <a:p>
            <a:r>
              <a:rPr altLang="en-US" lang="zh-CN"/>
              <a:t>教师角色转变与能力提升策略</a:t>
            </a:r>
            <a:endParaRPr altLang="en-US" lang="zh-CN"/>
          </a:p>
        </p:txBody>
      </p:sp>
      <p:sp>
        <p:nvSpPr>
          <p:cNvPr id="10579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9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9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9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9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提升教师能力：加强教师培训，提高教师信息技术应用能力和创新教学能力</a:t>
            </a:r>
            <a:endParaRPr altLang="en-US" sz="1400" lang="zh-CN" spc="150">
              <a:solidFill>
                <a:schemeClr val="tx1"/>
              </a:solidFill>
              <a:effectLst/>
              <a:latin typeface="+mn-ea"/>
              <a:sym typeface="+mn-ea"/>
            </a:endParaRPr>
          </a:p>
        </p:txBody>
      </p:sp>
      <p:sp>
        <p:nvSpPr>
          <p:cNvPr id="10579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转变教师角色：从传统知识传授者转变为智慧教育引导者和创新实践者</a:t>
            </a:r>
            <a:endParaRPr altLang="en-US" dirty="0" sz="1400" lang="zh-CN" spc="150">
              <a:solidFill>
                <a:schemeClr val="tx1"/>
              </a:solidFill>
              <a:effectLst/>
              <a:latin typeface="+mn-ea"/>
              <a:sym typeface="+mn-ea"/>
            </a:endParaRPr>
          </a:p>
        </p:txBody>
      </p:sp>
      <p:sp>
        <p:nvSpPr>
          <p:cNvPr id="10579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创新教学方法：采用线上线下相结合的混合式教学方法，提高教学效果</a:t>
            </a:r>
            <a:endParaRPr altLang="en-US" sz="1400" lang="zh-CN" spc="150">
              <a:solidFill>
                <a:schemeClr val="tx1"/>
              </a:solidFill>
              <a:effectLst/>
              <a:latin typeface="+mn-ea"/>
              <a:sym typeface="+mn-ea"/>
            </a:endParaRPr>
          </a:p>
        </p:txBody>
      </p:sp>
      <p:sp>
        <p:nvSpPr>
          <p:cNvPr id="10579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促进教师合作：建立教师团队合作机制，共同推进智慧教育与教学创新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266" name="标题 2"/>
          <p:cNvSpPr>
            <a:spLocks noGrp="1"/>
          </p:cNvSpPr>
          <p:nvPr>
            <p:ph type="title" idx="44"/>
          </p:nvPr>
        </p:nvSpPr>
        <p:spPr/>
        <p:txBody>
          <a:bodyPr/>
          <a:p>
            <a:r>
              <a:rPr altLang="en-US" lang="zh-CN"/>
              <a:t>学生信息素养培养途径</a:t>
            </a:r>
            <a:endParaRPr altLang="en-US" lang="zh-CN"/>
          </a:p>
        </p:txBody>
      </p:sp>
      <p:sp>
        <p:nvSpPr>
          <p:cNvPr id="10582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加强信息技术课程建设：提高学生对信息技术的认识和掌握程度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8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建立激励机制：鼓励学生积极参与信息素养培养活动</a:t>
            </a:r>
            <a:endParaRPr dirty="0" sz="2000" err="1">
              <a:solidFill>
                <a:schemeClr val="tx1">
                  <a:lumMod val="75000"/>
                  <a:lumOff val="25000"/>
                </a:schemeClr>
              </a:solidFill>
              <a:latin typeface="+mn-ea"/>
              <a:ea typeface="+mn-ea"/>
              <a:cs typeface="+mn-ea"/>
              <a:sym typeface="+mn-lt"/>
            </a:endParaRPr>
          </a:p>
        </p:txBody>
      </p:sp>
      <p:sp>
        <p:nvSpPr>
          <p:cNvPr id="10582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82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2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3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3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加强师资队伍建设：提高教师信息素养和教学能力，为学生提供更好的指导和服务</a:t>
            </a:r>
            <a:endParaRPr dirty="0" sz="2000" err="1">
              <a:solidFill>
                <a:schemeClr val="tx1">
                  <a:lumMod val="75000"/>
                  <a:lumOff val="25000"/>
                </a:schemeClr>
              </a:solidFill>
              <a:latin typeface="+mn-ea"/>
              <a:ea typeface="+mn-ea"/>
              <a:cs typeface="+mn-ea"/>
              <a:sym typeface="+mn-lt"/>
            </a:endParaRPr>
          </a:p>
        </p:txBody>
      </p:sp>
      <p:sp>
        <p:nvSpPr>
          <p:cNvPr id="10583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开展实践活动：通过实践活动培养学生的信息素养和创新能力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592" name="标题 1"/>
          <p:cNvSpPr>
            <a:spLocks noGrp="1"/>
          </p:cNvSpPr>
          <p:nvPr>
            <p:ph type="title" idx="2"/>
            <p:custDataLst>
              <p:tags r:id="rId1"/>
            </p:custDataLst>
          </p:nvPr>
        </p:nvSpPr>
        <p:spPr/>
        <p:txBody>
          <a:bodyPr/>
          <a:p>
            <a:r>
              <a:rPr altLang="en-US" lang="zh-CN"/>
              <a:t>未来数字校园中智慧教育与教学创新的发展趋势</a:t>
            </a:r>
            <a:endParaRPr altLang="en-US" lang="zh-CN"/>
          </a:p>
        </p:txBody>
      </p:sp>
      <p:sp>
        <p:nvSpPr>
          <p:cNvPr id="1058594"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32" name="标题 2"/>
          <p:cNvSpPr>
            <a:spLocks noGrp="1"/>
          </p:cNvSpPr>
          <p:nvPr>
            <p:ph type="title" idx="44"/>
          </p:nvPr>
        </p:nvSpPr>
        <p:spPr/>
        <p:txBody>
          <a:bodyPr/>
          <a:p>
            <a:r>
              <a:rPr altLang="en-US" lang="zh-CN"/>
              <a:t>人工智能技术在教育中的应用前景</a:t>
            </a:r>
            <a:endParaRPr altLang="en-US" lang="zh-CN"/>
          </a:p>
        </p:txBody>
      </p:sp>
      <p:sp>
        <p:nvSpPr>
          <p:cNvPr id="105933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人工智能技术在教学中的应用：个性化教学、智能评估等</a:t>
            </a:r>
            <a:endParaRPr altLang="en-US" dirty="0" sz="1200" lang="zh-CN" spc="150">
              <a:solidFill>
                <a:schemeClr val="tx1">
                  <a:lumMod val="85000"/>
                  <a:lumOff val="15000"/>
                </a:schemeClr>
              </a:solidFill>
              <a:latin typeface="+mn-ea"/>
              <a:sym typeface="+mn-ea"/>
            </a:endParaRPr>
          </a:p>
        </p:txBody>
      </p:sp>
      <p:sp>
        <p:nvSpPr>
          <p:cNvPr id="105933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3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4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人工智能技术在学习中的应用：智能推荐学习资源、智能答疑等</a:t>
            </a:r>
            <a:endParaRPr altLang="en-US" dirty="0" sz="1200" lang="zh-CN" spc="150">
              <a:solidFill>
                <a:schemeClr val="tx1">
                  <a:lumMod val="85000"/>
                  <a:lumOff val="15000"/>
                </a:schemeClr>
              </a:solidFill>
              <a:latin typeface="+mn-ea"/>
              <a:sym typeface="+mn-ea"/>
            </a:endParaRPr>
          </a:p>
        </p:txBody>
      </p:sp>
      <p:sp>
        <p:nvSpPr>
          <p:cNvPr id="105934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4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4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人工智能技术对教育行业的影响：提高教学效率、促进教育公平等</a:t>
            </a:r>
            <a:endParaRPr altLang="en-US" dirty="0" sz="1200" lang="zh-CN" spc="150">
              <a:solidFill>
                <a:schemeClr val="tx1">
                  <a:lumMod val="85000"/>
                  <a:lumOff val="15000"/>
                </a:schemeClr>
              </a:solidFill>
              <a:latin typeface="+mn-ea"/>
              <a:sym typeface="+mn-ea"/>
            </a:endParaRPr>
          </a:p>
        </p:txBody>
      </p:sp>
      <p:sp>
        <p:nvSpPr>
          <p:cNvPr id="105934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5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5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未来发展趋势：结合虚拟现实、增强现实等技术，实现更加智能化的教育</a:t>
            </a:r>
            <a:endParaRPr altLang="en-US" dirty="0" sz="1200" lang="zh-CN" spc="150">
              <a:solidFill>
                <a:schemeClr val="tx1">
                  <a:lumMod val="85000"/>
                  <a:lumOff val="15000"/>
                </a:schemeClr>
              </a:solidFill>
              <a:latin typeface="+mn-ea"/>
              <a:sym typeface="+mn-ea"/>
            </a:endParaRPr>
          </a:p>
        </p:txBody>
      </p:sp>
      <p:sp>
        <p:nvSpPr>
          <p:cNvPr id="105935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35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42" name="标题 2"/>
          <p:cNvSpPr>
            <a:spLocks noGrp="1"/>
          </p:cNvSpPr>
          <p:nvPr>
            <p:ph type="title" idx="44"/>
          </p:nvPr>
        </p:nvSpPr>
        <p:spPr/>
        <p:txBody>
          <a:bodyPr/>
          <a:p>
            <a:r>
              <a:rPr altLang="en-US" lang="zh-CN"/>
              <a:t>虚拟现实技术在教育中的拓展应用</a:t>
            </a:r>
            <a:endParaRPr altLang="en-US" lang="zh-CN"/>
          </a:p>
        </p:txBody>
      </p:sp>
      <p:sp>
        <p:nvSpPr>
          <p:cNvPr id="105964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64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虚拟现实技术概述：介绍虚拟现实技术的定义、特点和发展历程，为后续的应用打下基础。</a:t>
            </a:r>
            <a:endParaRPr altLang="en-US" dirty="0" lang="zh-CN" spc="150">
              <a:solidFill>
                <a:schemeClr val="tx1">
                  <a:lumMod val="75000"/>
                  <a:lumOff val="25000"/>
                </a:schemeClr>
              </a:solidFill>
              <a:latin typeface="+mn-ea"/>
              <a:sym typeface="+mn-ea"/>
            </a:endParaRPr>
          </a:p>
        </p:txBody>
      </p:sp>
      <p:sp>
        <p:nvSpPr>
          <p:cNvPr id="105964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65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65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虚拟现实技术在教育中的应用场景：列举虚拟现实技术在教育中的各种应用场景，如虚拟实验室、虚拟教室、虚拟实践等。</a:t>
            </a:r>
            <a:endParaRPr altLang="en-US" dirty="0" sz="2000" lang="zh-CN" spc="150">
              <a:solidFill>
                <a:schemeClr val="tx1">
                  <a:lumMod val="75000"/>
                  <a:lumOff val="25000"/>
                </a:schemeClr>
              </a:solidFill>
              <a:latin typeface="+mn-ea"/>
              <a:sym typeface="+mn-ea"/>
            </a:endParaRPr>
          </a:p>
        </p:txBody>
      </p:sp>
      <p:sp>
        <p:nvSpPr>
          <p:cNvPr id="105965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65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65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虚拟现实技术对教育的影响：分析虚拟现实技术对教育的影响，如提高教学效果、增强学生体验、降低教学成本等。</a:t>
            </a:r>
            <a:endParaRPr altLang="en-US" dirty="0" sz="2000" lang="zh-CN" spc="150">
              <a:solidFill>
                <a:schemeClr val="tx1">
                  <a:lumMod val="75000"/>
                  <a:lumOff val="25000"/>
                </a:schemeClr>
              </a:solidFill>
              <a:latin typeface="+mn-ea"/>
              <a:sym typeface="+mn-ea"/>
            </a:endParaRPr>
          </a:p>
        </p:txBody>
      </p:sp>
      <p:sp>
        <p:nvSpPr>
          <p:cNvPr id="105966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66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66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虚拟现实技术在教育中的拓展应用前景：探讨虚拟现实技术在教育中的未来拓展应用，如个性化教学、在线教育、虚拟旅游等。</a:t>
            </a:r>
            <a:endParaRPr altLang="en-US" dirty="0" sz="2000" lang="zh-CN" spc="150">
              <a:solidFill>
                <a:schemeClr val="tx1">
                  <a:lumMod val="75000"/>
                  <a:lumOff val="25000"/>
                </a:schemeClr>
              </a:solidFill>
              <a:latin typeface="+mn-ea"/>
              <a:sym typeface="+mn-ea"/>
            </a:endParaRPr>
          </a:p>
        </p:txBody>
      </p:sp>
      <p:sp>
        <p:nvSpPr>
          <p:cNvPr id="105966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9952" name="标题 2"/>
          <p:cNvSpPr>
            <a:spLocks noGrp="1"/>
          </p:cNvSpPr>
          <p:nvPr>
            <p:ph type="title" idx="44"/>
          </p:nvPr>
        </p:nvSpPr>
        <p:spPr/>
        <p:txBody>
          <a:bodyPr/>
          <a:p>
            <a:r>
              <a:rPr altLang="en-US" lang="zh-CN"/>
              <a:t>在线教育与传统教育的深度融合</a:t>
            </a:r>
            <a:endParaRPr altLang="en-US" lang="zh-CN"/>
          </a:p>
        </p:txBody>
      </p:sp>
      <p:cxnSp>
        <p:nvCxnSpPr>
          <p:cNvPr id="3145737" name="直接连接符 3"/>
          <p:cNvCxnSpPr>
            <a:cxnSpLocks/>
          </p:cNvCxnSpPr>
          <p:nvPr>
            <p:custDataLst>
              <p:tags r:id="rId1"/>
            </p:custDataLst>
          </p:nvPr>
        </p:nvCxnSpPr>
        <p:spPr>
          <a:xfrm>
            <a:off x="3069534"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39" name="直接连接符 6"/>
          <p:cNvCxnSpPr>
            <a:cxnSpLocks/>
          </p:cNvCxnSpPr>
          <p:nvPr>
            <p:custDataLst>
              <p:tags r:id="rId2"/>
            </p:custDataLst>
          </p:nvPr>
        </p:nvCxnSpPr>
        <p:spPr>
          <a:xfrm>
            <a:off x="6066037"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41" name="直接连接符 7"/>
          <p:cNvCxnSpPr>
            <a:cxnSpLocks/>
          </p:cNvCxnSpPr>
          <p:nvPr>
            <p:custDataLst>
              <p:tags r:id="rId3"/>
            </p:custDataLst>
          </p:nvPr>
        </p:nvCxnSpPr>
        <p:spPr>
          <a:xfrm>
            <a:off x="9062539"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59954" name="标题 22"/>
          <p:cNvSpPr>
            <a:spLocks noGrp="1"/>
          </p:cNvSpPr>
          <p:nvPr>
            <p:custDataLst>
              <p:tags r:id="rId4"/>
            </p:custDataLst>
          </p:nvPr>
        </p:nvSpPr>
        <p:spPr>
          <a:xfrm>
            <a:off x="3550976"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59956" name="正文"/>
          <p:cNvSpPr txBox="1"/>
          <p:nvPr>
            <p:custDataLst>
              <p:tags r:id="rId5"/>
            </p:custDataLst>
          </p:nvPr>
        </p:nvSpPr>
        <p:spPr>
          <a:xfrm>
            <a:off x="3550976"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个性化教学的实现：通过大数据、人工智能等技术的应用，未来数字校园将能够实现个性化教学，根据每个学生的特点和需求，提供定制化的教学内容和方式，提高教学效果。</a:t>
            </a:r>
            <a:endParaRPr altLang="en-US" dirty="0" lang="zh-CN">
              <a:sym typeface="+mn-ea"/>
            </a:endParaRPr>
          </a:p>
        </p:txBody>
      </p:sp>
      <p:sp>
        <p:nvSpPr>
          <p:cNvPr id="1059958" name="标题 22"/>
          <p:cNvSpPr>
            <a:spLocks noGrp="1"/>
          </p:cNvSpPr>
          <p:nvPr>
            <p:custDataLst>
              <p:tags r:id="rId6"/>
            </p:custDataLst>
          </p:nvPr>
        </p:nvSpPr>
        <p:spPr>
          <a:xfrm>
            <a:off x="9436127"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59960" name="正文"/>
          <p:cNvSpPr txBox="1"/>
          <p:nvPr>
            <p:custDataLst>
              <p:tags r:id="rId7"/>
            </p:custDataLst>
          </p:nvPr>
        </p:nvSpPr>
        <p:spPr>
          <a:xfrm>
            <a:off x="9436127" y="3266411"/>
            <a:ext cx="2141473" cy="2541050"/>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跨学科融合与创新：未来数字校园将注重跨学科融合与创新，打破传统学科界限，鼓励学生自主学习、合作学习，培养学生的创新能力和综合素质。</a:t>
            </a:r>
            <a:endParaRPr altLang="en-US" lang="zh-CN">
              <a:sym typeface="+mn-ea"/>
            </a:endParaRPr>
          </a:p>
        </p:txBody>
      </p:sp>
      <p:sp>
        <p:nvSpPr>
          <p:cNvPr id="1059962" name="标题 22"/>
          <p:cNvSpPr>
            <a:spLocks noGrp="1"/>
          </p:cNvSpPr>
          <p:nvPr>
            <p:custDataLst>
              <p:tags r:id="rId8"/>
            </p:custDataLst>
          </p:nvPr>
        </p:nvSpPr>
        <p:spPr>
          <a:xfrm>
            <a:off x="6493552"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59964" name="正文"/>
          <p:cNvSpPr txBox="1"/>
          <p:nvPr>
            <p:custDataLst>
              <p:tags r:id="rId9"/>
            </p:custDataLst>
          </p:nvPr>
        </p:nvSpPr>
        <p:spPr>
          <a:xfrm>
            <a:off x="6493552" y="3266411"/>
            <a:ext cx="2141473" cy="2541050"/>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智能化教学管理：未来数字校园将实现智能化教学管理，通过智能排课、智能评估等方式，提高教学管理的效率和准确性，减轻教师的工作负担。</a:t>
            </a:r>
            <a:endParaRPr altLang="en-US" lang="zh-CN">
              <a:sym typeface="+mn-ea"/>
            </a:endParaRPr>
          </a:p>
        </p:txBody>
      </p:sp>
      <p:sp>
        <p:nvSpPr>
          <p:cNvPr id="1059966" name="正文"/>
          <p:cNvSpPr txBox="1"/>
          <p:nvPr>
            <p:custDataLst>
              <p:tags r:id="rId10"/>
            </p:custDataLst>
          </p:nvPr>
        </p:nvSpPr>
        <p:spPr>
          <a:xfrm>
            <a:off x="608400"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在线教育与传统教育的深度融合：随着互联网技术的发展，在线教育与传统教育的融合将成为未来数字校园中的重要趋势。这种融合将有助于提高教育质量，促进教育公平，并为学生提供更加灵活的学习方式。</a:t>
            </a:r>
            <a:endParaRPr altLang="en-US" dirty="0" lang="zh-CN">
              <a:sym typeface="+mn-ea"/>
            </a:endParaRPr>
          </a:p>
        </p:txBody>
      </p:sp>
      <p:sp>
        <p:nvSpPr>
          <p:cNvPr id="1059968" name="标题 22"/>
          <p:cNvSpPr>
            <a:spLocks noGrp="1"/>
          </p:cNvSpPr>
          <p:nvPr>
            <p:custDataLst>
              <p:tags r:id="rId11"/>
            </p:custDataLst>
          </p:nvPr>
        </p:nvSpPr>
        <p:spPr>
          <a:xfrm>
            <a:off x="608400"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254" name="标题 2"/>
          <p:cNvSpPr>
            <a:spLocks noGrp="1"/>
          </p:cNvSpPr>
          <p:nvPr>
            <p:ph type="title" idx="44"/>
          </p:nvPr>
        </p:nvSpPr>
        <p:spPr/>
        <p:txBody>
          <a:bodyPr/>
          <a:p>
            <a:r>
              <a:rPr altLang="en-US" lang="zh-CN"/>
              <a:t>教育数据挖掘与分析在教育决策中的作用</a:t>
            </a:r>
            <a:endParaRPr altLang="en-US" lang="zh-CN"/>
          </a:p>
        </p:txBody>
      </p:sp>
      <p:sp>
        <p:nvSpPr>
          <p:cNvPr id="106025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5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6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6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教育数据挖掘与分析在教育决策中的优势和挑战</a:t>
            </a:r>
            <a:endParaRPr altLang="zh-CN" dirty="0" lang="en-US">
              <a:solidFill>
                <a:schemeClr val="dk1">
                  <a:lumMod val="80000"/>
                  <a:lumOff val="20000"/>
                </a:schemeClr>
              </a:solidFill>
              <a:latin typeface="+mn-ea"/>
              <a:sym typeface="+mn-ea"/>
            </a:endParaRPr>
          </a:p>
        </p:txBody>
      </p:sp>
      <p:sp>
        <p:nvSpPr>
          <p:cNvPr id="106026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6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6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7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教育数据挖掘与分析的定义和意义</a:t>
            </a:r>
            <a:endParaRPr altLang="en-US" dirty="0" lang="zh-CN">
              <a:solidFill>
                <a:schemeClr val="dk1">
                  <a:lumMod val="80000"/>
                  <a:lumOff val="20000"/>
                </a:schemeClr>
              </a:solidFill>
              <a:latin typeface="+mn-ea"/>
              <a:sym typeface="+mn-ea"/>
            </a:endParaRPr>
          </a:p>
        </p:txBody>
      </p:sp>
      <p:sp>
        <p:nvSpPr>
          <p:cNvPr id="106027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7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7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7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教育数据挖掘与分析在教育决策中的应用场景</a:t>
            </a:r>
            <a:endParaRPr altLang="en-US" dirty="0" lang="zh-CN">
              <a:solidFill>
                <a:schemeClr val="dk1">
                  <a:lumMod val="80000"/>
                  <a:lumOff val="20000"/>
                </a:schemeClr>
              </a:solidFill>
              <a:latin typeface="+mn-ea"/>
              <a:sym typeface="+mn-ea"/>
            </a:endParaRPr>
          </a:p>
        </p:txBody>
      </p:sp>
      <p:sp>
        <p:nvSpPr>
          <p:cNvPr id="106028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8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8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28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未来教育数据挖掘与分析的发展趋势和展望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572"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574" name="文本占位符 4"/>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6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1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3.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6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69.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2023-12-15T16:51:41Z</dcterms:created>
  <dcterms:modified xsi:type="dcterms:W3CDTF">2023-12-15T16:51:41Z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36a248c1170c418f85714642bc3cdea1_21</vt:lpwstr>
  </property>
</Properties>
</file>