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  <p:sldMasterId r:id="rId7" id="2147483660"/>
  </p:sldMasterIdLst>
  <p:notesMasterIdLst>
    <p:notesMasterId r:id="rId8"/>
  </p:notesMasterIdLst>
  <p:sldIdLst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</p:sldIdLst>
  <p:sldSz cx="9144000" cy="51435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Relationship Id="rId28" Type="http://schemas.openxmlformats.org/officeDocument/2006/relationships/tags" Target="tags/tag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" Type="http://schemas.openxmlformats.org/officeDocument/2006/relationships/slideMaster" Target="slideMasters/slideMaster2.xml" /><Relationship Id="rId8" Type="http://schemas.openxmlformats.org/officeDocument/2006/relationships/notesMaster" Target="notesMasters/notesMaster1.xml" /><Relationship Id="rId9" Type="http://schemas.openxmlformats.org/officeDocument/2006/relationships/slide" Target="slides/slid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2"/>
            <a:ext cx="2133600" cy="273844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2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2"/>
            <a:ext cx="2133600" cy="273844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4.png" /><Relationship Id="rId4" Type="http://schemas.openxmlformats.org/officeDocument/2006/relationships/image" Target="../media/image1.png" /><Relationship Id="rId6" Type="http://schemas.openxmlformats.org/officeDocument/2006/relationships/image" Target="../media/image3.png" /><Relationship Id="rId8" Type="http://schemas.openxmlformats.org/officeDocument/2006/relationships/slideLayout" Target="../slideLayouts/slideLayout12.xml" /><Relationship Id="rId9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Relationship Id="rId3" Type="http://schemas.openxmlformats.org/officeDocument/2006/relationships/image" Target="../media/image5.png" /><Relationship Id="rId5" Type="http://schemas.openxmlformats.org/officeDocument/2006/relationships/image" Target="../media/image6.png" /><Relationship Id="rId7" Type="http://schemas.openxmlformats.org/officeDocument/2006/relationships/slideLayout" Target="../slideLayouts/slideLayout12.xml" /><Relationship Id="rId8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9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20.png" /><Relationship Id="rId13" Type="http://schemas.openxmlformats.org/officeDocument/2006/relationships/image" Target="../media/image14.png" /><Relationship Id="rId15" Type="http://schemas.openxmlformats.org/officeDocument/2006/relationships/image" Target="../media/image13.png" /><Relationship Id="rId17" Type="http://schemas.openxmlformats.org/officeDocument/2006/relationships/image" Target="../media/image22.png" /><Relationship Id="rId19" Type="http://schemas.openxmlformats.org/officeDocument/2006/relationships/image" Target="../media/image15.png" /><Relationship Id="rId21" Type="http://schemas.openxmlformats.org/officeDocument/2006/relationships/image" Target="../media/image19.png" /><Relationship Id="rId23" Type="http://schemas.openxmlformats.org/officeDocument/2006/relationships/image" Target="../media/image10.png" /><Relationship Id="rId25" Type="http://schemas.openxmlformats.org/officeDocument/2006/relationships/image" Target="../media/image21.png" /><Relationship Id="rId27" Type="http://schemas.openxmlformats.org/officeDocument/2006/relationships/image" Target="../media/image23.png" /><Relationship Id="rId29" Type="http://schemas.openxmlformats.org/officeDocument/2006/relationships/image" Target="../media/image16.png" /><Relationship Id="rId3" Type="http://schemas.openxmlformats.org/officeDocument/2006/relationships/image" Target="../media/image18.png" /><Relationship Id="rId31" Type="http://schemas.openxmlformats.org/officeDocument/2006/relationships/image" Target="../media/image17.png" /><Relationship Id="rId33" Type="http://schemas.openxmlformats.org/officeDocument/2006/relationships/slideLayout" Target="../slideLayouts/slideLayout12.xml" /><Relationship Id="rId34" Type="http://schemas.openxmlformats.org/officeDocument/2006/relationships/notesSlide" Target="../notesSlides/notesSlide4.xml" /><Relationship Id="rId7" Type="http://schemas.openxmlformats.org/officeDocument/2006/relationships/image" Target="../media/image12.png" /><Relationship Id="rId9" Type="http://schemas.openxmlformats.org/officeDocument/2006/relationships/image" Target="../media/image2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30.png" /><Relationship Id="rId13" Type="http://schemas.openxmlformats.org/officeDocument/2006/relationships/image" Target="../media/image29.png" /><Relationship Id="rId15" Type="http://schemas.openxmlformats.org/officeDocument/2006/relationships/image" Target="../media/image25.png" /><Relationship Id="rId17" Type="http://schemas.openxmlformats.org/officeDocument/2006/relationships/image" Target="../media/image26.png" /><Relationship Id="rId19" Type="http://schemas.openxmlformats.org/officeDocument/2006/relationships/image" Target="../media/image27.png" /><Relationship Id="rId21" Type="http://schemas.openxmlformats.org/officeDocument/2006/relationships/slideLayout" Target="../slideLayouts/slideLayout12.xml" /><Relationship Id="rId22" Type="http://schemas.openxmlformats.org/officeDocument/2006/relationships/notesSlide" Target="../notesSlides/notesSlide5.xml" /><Relationship Id="rId3" Type="http://schemas.openxmlformats.org/officeDocument/2006/relationships/image" Target="../media/image18.png" /><Relationship Id="rId5" Type="http://schemas.openxmlformats.org/officeDocument/2006/relationships/image" Target="../media/image31.png" /><Relationship Id="rId7" Type="http://schemas.openxmlformats.org/officeDocument/2006/relationships/image" Target="../media/image12.png" /><Relationship Id="rId9" Type="http://schemas.openxmlformats.org/officeDocument/2006/relationships/image" Target="../media/image2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38.png" /><Relationship Id="rId13" Type="http://schemas.openxmlformats.org/officeDocument/2006/relationships/image" Target="../media/image32.png" /><Relationship Id="rId15" Type="http://schemas.openxmlformats.org/officeDocument/2006/relationships/image" Target="../media/image34.png" /><Relationship Id="rId17" Type="http://schemas.openxmlformats.org/officeDocument/2006/relationships/image" Target="../media/image35.png" /><Relationship Id="rId19" Type="http://schemas.openxmlformats.org/officeDocument/2006/relationships/image" Target="../media/image33.png" /><Relationship Id="rId21" Type="http://schemas.openxmlformats.org/officeDocument/2006/relationships/slideLayout" Target="../slideLayouts/slideLayout12.xml" /><Relationship Id="rId22" Type="http://schemas.openxmlformats.org/officeDocument/2006/relationships/notesSlide" Target="../notesSlides/notesSlide6.xml" /><Relationship Id="rId3" Type="http://schemas.openxmlformats.org/officeDocument/2006/relationships/image" Target="../media/image18.png" /><Relationship Id="rId5" Type="http://schemas.openxmlformats.org/officeDocument/2006/relationships/image" Target="../media/image37.png" /><Relationship Id="rId7" Type="http://schemas.openxmlformats.org/officeDocument/2006/relationships/image" Target="../media/image12.png" /><Relationship Id="rId9" Type="http://schemas.openxmlformats.org/officeDocument/2006/relationships/image" Target="../media/image3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0.png" /><Relationship Id="rId2" Type="http://schemas.openxmlformats.org/officeDocument/2006/relationships/image" Target="../media/image39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48.png" /><Relationship Id="rId13" Type="http://schemas.openxmlformats.org/officeDocument/2006/relationships/image" Target="../media/image42.png" /><Relationship Id="rId15" Type="http://schemas.openxmlformats.org/officeDocument/2006/relationships/image" Target="../media/image46.png" /><Relationship Id="rId17" Type="http://schemas.openxmlformats.org/officeDocument/2006/relationships/image" Target="../media/image49.png" /><Relationship Id="rId19" Type="http://schemas.openxmlformats.org/officeDocument/2006/relationships/image" Target="../media/image43.png" /><Relationship Id="rId21" Type="http://schemas.openxmlformats.org/officeDocument/2006/relationships/image" Target="../media/image44.png" /><Relationship Id="rId23" Type="http://schemas.openxmlformats.org/officeDocument/2006/relationships/image" Target="../media/image36.png" /><Relationship Id="rId25" Type="http://schemas.openxmlformats.org/officeDocument/2006/relationships/image" Target="../media/image47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8.xml" /><Relationship Id="rId3" Type="http://schemas.openxmlformats.org/officeDocument/2006/relationships/image" Target="../media/image18.png" /><Relationship Id="rId5" Type="http://schemas.openxmlformats.org/officeDocument/2006/relationships/image" Target="../media/image45.png" /><Relationship Id="rId7" Type="http://schemas.openxmlformats.org/officeDocument/2006/relationships/image" Target="../media/image12.png" /><Relationship Id="rId9" Type="http://schemas.openxmlformats.org/officeDocument/2006/relationships/image" Target="../media/image4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59.png" /><Relationship Id="rId13" Type="http://schemas.openxmlformats.org/officeDocument/2006/relationships/image" Target="../media/image62.png" /><Relationship Id="rId15" Type="http://schemas.openxmlformats.org/officeDocument/2006/relationships/image" Target="../media/image56.png" /><Relationship Id="rId17" Type="http://schemas.openxmlformats.org/officeDocument/2006/relationships/image" Target="../media/image69.png" /><Relationship Id="rId19" Type="http://schemas.openxmlformats.org/officeDocument/2006/relationships/image" Target="../media/image67.png" /><Relationship Id="rId21" Type="http://schemas.openxmlformats.org/officeDocument/2006/relationships/image" Target="../media/image54.png" /><Relationship Id="rId23" Type="http://schemas.openxmlformats.org/officeDocument/2006/relationships/image" Target="../media/image66.png" /><Relationship Id="rId25" Type="http://schemas.openxmlformats.org/officeDocument/2006/relationships/image" Target="../media/image63.png" /><Relationship Id="rId27" Type="http://schemas.openxmlformats.org/officeDocument/2006/relationships/image" Target="../media/image65.png" /><Relationship Id="rId29" Type="http://schemas.openxmlformats.org/officeDocument/2006/relationships/image" Target="../media/image57.png" /><Relationship Id="rId3" Type="http://schemas.openxmlformats.org/officeDocument/2006/relationships/image" Target="../media/image18.png" /><Relationship Id="rId31" Type="http://schemas.openxmlformats.org/officeDocument/2006/relationships/image" Target="../media/image53.png" /><Relationship Id="rId33" Type="http://schemas.openxmlformats.org/officeDocument/2006/relationships/image" Target="../media/image58.png" /><Relationship Id="rId35" Type="http://schemas.openxmlformats.org/officeDocument/2006/relationships/image" Target="../media/image55.png" /><Relationship Id="rId37" Type="http://schemas.openxmlformats.org/officeDocument/2006/relationships/image" Target="../media/image60.png" /><Relationship Id="rId39" Type="http://schemas.openxmlformats.org/officeDocument/2006/relationships/image" Target="../media/image68.png" /><Relationship Id="rId41" Type="http://schemas.openxmlformats.org/officeDocument/2006/relationships/image" Target="../media/image70.png" /><Relationship Id="rId43" Type="http://schemas.openxmlformats.org/officeDocument/2006/relationships/image" Target="../media/image51.png" /><Relationship Id="rId45" Type="http://schemas.openxmlformats.org/officeDocument/2006/relationships/image" Target="../media/image61.png" /><Relationship Id="rId49" Type="http://schemas.openxmlformats.org/officeDocument/2006/relationships/image" Target="../media/image36.png" /><Relationship Id="rId5" Type="http://schemas.openxmlformats.org/officeDocument/2006/relationships/image" Target="../media/image50.png" /><Relationship Id="rId51" Type="http://schemas.openxmlformats.org/officeDocument/2006/relationships/image" Target="../media/image64.png" /><Relationship Id="rId53" Type="http://schemas.openxmlformats.org/officeDocument/2006/relationships/slideLayout" Target="../slideLayouts/slideLayout12.xml" /><Relationship Id="rId54" Type="http://schemas.openxmlformats.org/officeDocument/2006/relationships/notesSlide" Target="../notesSlides/notesSlide9.xml" /><Relationship Id="rId7" Type="http://schemas.openxmlformats.org/officeDocument/2006/relationships/image" Target="../media/image12.png" /><Relationship Id="rId9" Type="http://schemas.openxmlformats.org/officeDocument/2006/relationships/image" Target="../media/image5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72.png" /><Relationship Id="rId13" Type="http://schemas.openxmlformats.org/officeDocument/2006/relationships/image" Target="../media/image73.png" /><Relationship Id="rId15" Type="http://schemas.openxmlformats.org/officeDocument/2006/relationships/image" Target="../media/image74.png" /><Relationship Id="rId17" Type="http://schemas.openxmlformats.org/officeDocument/2006/relationships/slideLayout" Target="../slideLayouts/slideLayout12.xml" /><Relationship Id="rId18" Type="http://schemas.openxmlformats.org/officeDocument/2006/relationships/notesSlide" Target="../notesSlides/notesSlide10.xml" /><Relationship Id="rId3" Type="http://schemas.openxmlformats.org/officeDocument/2006/relationships/image" Target="../media/image18.png" /><Relationship Id="rId5" Type="http://schemas.openxmlformats.org/officeDocument/2006/relationships/image" Target="../media/image71.png" /><Relationship Id="rId7" Type="http://schemas.openxmlformats.org/officeDocument/2006/relationships/image" Target="../media/image12.png" /><Relationship Id="rId9" Type="http://schemas.openxmlformats.org/officeDocument/2006/relationships/image" Target="../media/image7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7.png" /><Relationship Id="rId2" Type="http://schemas.openxmlformats.org/officeDocument/2006/relationships/image" Target="../media/image76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87.png" /><Relationship Id="rId13" Type="http://schemas.openxmlformats.org/officeDocument/2006/relationships/image" Target="../media/image86.png" /><Relationship Id="rId15" Type="http://schemas.openxmlformats.org/officeDocument/2006/relationships/image" Target="../media/image79.png" /><Relationship Id="rId17" Type="http://schemas.openxmlformats.org/officeDocument/2006/relationships/image" Target="../media/image80.png" /><Relationship Id="rId19" Type="http://schemas.openxmlformats.org/officeDocument/2006/relationships/image" Target="../media/image81.png" /><Relationship Id="rId21" Type="http://schemas.openxmlformats.org/officeDocument/2006/relationships/image" Target="../media/image85.png" /><Relationship Id="rId23" Type="http://schemas.openxmlformats.org/officeDocument/2006/relationships/image" Target="../media/image83.png" /><Relationship Id="rId25" Type="http://schemas.openxmlformats.org/officeDocument/2006/relationships/image" Target="../media/image84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12.xml" /><Relationship Id="rId3" Type="http://schemas.openxmlformats.org/officeDocument/2006/relationships/image" Target="../media/image18.png" /><Relationship Id="rId5" Type="http://schemas.openxmlformats.org/officeDocument/2006/relationships/image" Target="../media/image78.png" /><Relationship Id="rId7" Type="http://schemas.openxmlformats.org/officeDocument/2006/relationships/image" Target="../media/image12.png" /><Relationship Id="rId9" Type="http://schemas.openxmlformats.org/officeDocument/2006/relationships/image" Target="../media/image8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90.png" /><Relationship Id="rId13" Type="http://schemas.openxmlformats.org/officeDocument/2006/relationships/image" Target="../media/image94.png" /><Relationship Id="rId15" Type="http://schemas.openxmlformats.org/officeDocument/2006/relationships/image" Target="../media/image95.png" /><Relationship Id="rId17" Type="http://schemas.openxmlformats.org/officeDocument/2006/relationships/image" Target="../media/image93.png" /><Relationship Id="rId19" Type="http://schemas.openxmlformats.org/officeDocument/2006/relationships/image" Target="../media/image92.png" /><Relationship Id="rId21" Type="http://schemas.openxmlformats.org/officeDocument/2006/relationships/image" Target="../media/image88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3.xml" /><Relationship Id="rId3" Type="http://schemas.openxmlformats.org/officeDocument/2006/relationships/image" Target="../media/image18.png" /><Relationship Id="rId5" Type="http://schemas.openxmlformats.org/officeDocument/2006/relationships/image" Target="../media/image89.png" /><Relationship Id="rId7" Type="http://schemas.openxmlformats.org/officeDocument/2006/relationships/image" Target="../media/image12.png" /><Relationship Id="rId9" Type="http://schemas.openxmlformats.org/officeDocument/2006/relationships/image" Target="../media/image9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103.png" /><Relationship Id="rId13" Type="http://schemas.openxmlformats.org/officeDocument/2006/relationships/image" Target="../media/image98.png" /><Relationship Id="rId15" Type="http://schemas.openxmlformats.org/officeDocument/2006/relationships/image" Target="../media/image99.png" /><Relationship Id="rId17" Type="http://schemas.openxmlformats.org/officeDocument/2006/relationships/image" Target="../media/image97.png" /><Relationship Id="rId19" Type="http://schemas.openxmlformats.org/officeDocument/2006/relationships/image" Target="../media/image101.png" /><Relationship Id="rId21" Type="http://schemas.openxmlformats.org/officeDocument/2006/relationships/image" Target="../media/image102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4.xml" /><Relationship Id="rId3" Type="http://schemas.openxmlformats.org/officeDocument/2006/relationships/image" Target="../media/image18.png" /><Relationship Id="rId5" Type="http://schemas.openxmlformats.org/officeDocument/2006/relationships/image" Target="../media/image96.png" /><Relationship Id="rId7" Type="http://schemas.openxmlformats.org/officeDocument/2006/relationships/image" Target="../media/image12.png" /><Relationship Id="rId9" Type="http://schemas.openxmlformats.org/officeDocument/2006/relationships/image" Target="../media/image10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4.png" /><Relationship Id="rId2" Type="http://schemas.openxmlformats.org/officeDocument/2006/relationships/image" Target="../media/image105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109.png" /><Relationship Id="rId13" Type="http://schemas.openxmlformats.org/officeDocument/2006/relationships/image" Target="../media/image85.png" /><Relationship Id="rId15" Type="http://schemas.openxmlformats.org/officeDocument/2006/relationships/image" Target="../media/image110.png" /><Relationship Id="rId17" Type="http://schemas.openxmlformats.org/officeDocument/2006/relationships/image" Target="../media/image111.png" /><Relationship Id="rId19" Type="http://schemas.openxmlformats.org/officeDocument/2006/relationships/image" Target="../media/image112.png" /><Relationship Id="rId21" Type="http://schemas.openxmlformats.org/officeDocument/2006/relationships/image" Target="../media/image106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6.xml" /><Relationship Id="rId3" Type="http://schemas.openxmlformats.org/officeDocument/2006/relationships/image" Target="../media/image18.png" /><Relationship Id="rId5" Type="http://schemas.openxmlformats.org/officeDocument/2006/relationships/image" Target="../media/image107.png" /><Relationship Id="rId7" Type="http://schemas.openxmlformats.org/officeDocument/2006/relationships/image" Target="../media/image12.png" /><Relationship Id="rId9" Type="http://schemas.openxmlformats.org/officeDocument/2006/relationships/image" Target="../media/image10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115.png" /><Relationship Id="rId13" Type="http://schemas.openxmlformats.org/officeDocument/2006/relationships/image" Target="../media/image14.png" /><Relationship Id="rId15" Type="http://schemas.openxmlformats.org/officeDocument/2006/relationships/image" Target="../media/image117.png" /><Relationship Id="rId17" Type="http://schemas.openxmlformats.org/officeDocument/2006/relationships/image" Target="../media/image116.png" /><Relationship Id="rId19" Type="http://schemas.openxmlformats.org/officeDocument/2006/relationships/image" Target="../media/image118.png" /><Relationship Id="rId21" Type="http://schemas.openxmlformats.org/officeDocument/2006/relationships/image" Target="../media/image120.png" /><Relationship Id="rId23" Type="http://schemas.openxmlformats.org/officeDocument/2006/relationships/image" Target="../media/image114.png" /><Relationship Id="rId25" Type="http://schemas.openxmlformats.org/officeDocument/2006/relationships/image" Target="../media/image119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17.xml" /><Relationship Id="rId3" Type="http://schemas.openxmlformats.org/officeDocument/2006/relationships/image" Target="../media/image18.png" /><Relationship Id="rId5" Type="http://schemas.openxmlformats.org/officeDocument/2006/relationships/image" Target="../media/image113.png" /><Relationship Id="rId7" Type="http://schemas.openxmlformats.org/officeDocument/2006/relationships/image" Target="../media/image12.png" /><Relationship Id="rId9" Type="http://schemas.openxmlformats.org/officeDocument/2006/relationships/image" Target="../media/image12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11" Type="http://schemas.openxmlformats.org/officeDocument/2006/relationships/image" Target="../media/image128.png" /><Relationship Id="rId13" Type="http://schemas.openxmlformats.org/officeDocument/2006/relationships/image" Target="../media/image127.png" /><Relationship Id="rId15" Type="http://schemas.openxmlformats.org/officeDocument/2006/relationships/image" Target="../media/image131.png" /><Relationship Id="rId17" Type="http://schemas.openxmlformats.org/officeDocument/2006/relationships/image" Target="../media/image129.png" /><Relationship Id="rId19" Type="http://schemas.openxmlformats.org/officeDocument/2006/relationships/image" Target="../media/image123.png" /><Relationship Id="rId21" Type="http://schemas.openxmlformats.org/officeDocument/2006/relationships/image" Target="../media/image126.png" /><Relationship Id="rId23" Type="http://schemas.openxmlformats.org/officeDocument/2006/relationships/image" Target="../media/image124.png" /><Relationship Id="rId25" Type="http://schemas.openxmlformats.org/officeDocument/2006/relationships/image" Target="../media/image125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18.xml" /><Relationship Id="rId3" Type="http://schemas.openxmlformats.org/officeDocument/2006/relationships/image" Target="../media/image18.png" /><Relationship Id="rId5" Type="http://schemas.openxmlformats.org/officeDocument/2006/relationships/image" Target="../media/image130.png" /><Relationship Id="rId7" Type="http://schemas.openxmlformats.org/officeDocument/2006/relationships/image" Target="../media/image12.png" /><Relationship Id="rId9" Type="http://schemas.openxmlformats.org/officeDocument/2006/relationships/image" Target="../media/image12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2.png" /><Relationship Id="rId2" Type="http://schemas.openxmlformats.org/officeDocument/2006/relationships/image" Target="../media/image133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4136" y="3203243"/>
            <a:ext cx="3082003" cy="444736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6449" y="343616"/>
            <a:ext cx="3429000" cy="2052301"/>
          </a:xfrm>
          <a:prstGeom prst="rect"/>
        </p:spPr>
      </p:pic>
      <p:sp>
        <p:nvSpPr>
          <p:cNvPr id="5" name="Text 0"/>
          <p:cNvSpPr/>
          <p:nvPr/>
        </p:nvSpPr>
        <p:spPr>
          <a:xfrm>
            <a:off x="984136" y="2072921"/>
            <a:ext cx="5891648" cy="665083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414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2025</a:t>
            </a:r>
            <a:r>
              <a:rPr lang="en-US" sz="4140" dirty="1">
                <a:solidFill>
                  <a:srgbClr val="FF3359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年终工作总结</a:t>
            </a:r>
            <a:endParaRPr lang="en-US" sz="4140"/>
          </a:p>
        </p:txBody>
      </p:sp>
      <p:sp>
        <p:nvSpPr>
          <p:cNvPr id="6" name="Text 1"/>
          <p:cNvSpPr/>
          <p:nvPr/>
        </p:nvSpPr>
        <p:spPr>
          <a:xfrm>
            <a:off x="1051636" y="3238344"/>
            <a:ext cx="2956147" cy="374536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17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回顾与展望</a:t>
            </a:r>
            <a:endParaRPr lang="en-US" sz="1170"/>
          </a:p>
        </p:txBody>
      </p:sp>
      <p:sp>
        <p:nvSpPr>
          <p:cNvPr id="7" name="Text 2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080"/>
          </a:p>
        </p:txBody>
      </p:sp>
      <p:sp>
        <p:nvSpPr>
          <p:cNvPr id="8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p:transition spd="fast"/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57950" y="0"/>
            <a:ext cx="268605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587972" y="442835"/>
            <a:ext cx="1321321" cy="57150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3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目录</a:t>
            </a:r>
            <a:endParaRPr lang="en-US" sz="3330"/>
          </a:p>
        </p:txBody>
      </p:sp>
      <p:sp>
        <p:nvSpPr>
          <p:cNvPr id="4" name="Text 1"/>
          <p:cNvSpPr/>
          <p:nvPr/>
        </p:nvSpPr>
        <p:spPr>
          <a:xfrm>
            <a:off x="1727121" y="748672"/>
            <a:ext cx="2360495" cy="257175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5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CONTENTS</a:t>
            </a:r>
            <a:endParaRPr lang="en-US" sz="1530"/>
          </a:p>
        </p:txBody>
      </p:sp>
      <p:sp>
        <p:nvSpPr>
          <p:cNvPr id="5" name="Text 2"/>
          <p:cNvSpPr/>
          <p:nvPr/>
        </p:nvSpPr>
        <p:spPr>
          <a:xfrm>
            <a:off x="373025" y="1702855"/>
            <a:ext cx="83212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01</a:t>
            </a:r>
            <a:endParaRPr lang="en-US" sz="2370"/>
          </a:p>
        </p:txBody>
      </p:sp>
      <p:sp>
        <p:nvSpPr>
          <p:cNvPr id="6" name="Text 3"/>
          <p:cNvSpPr/>
          <p:nvPr/>
        </p:nvSpPr>
        <p:spPr>
          <a:xfrm>
            <a:off x="373025" y="2465299"/>
            <a:ext cx="83212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02</a:t>
            </a:r>
            <a:endParaRPr lang="en-US" sz="2370"/>
          </a:p>
        </p:txBody>
      </p:sp>
      <p:sp>
        <p:nvSpPr>
          <p:cNvPr id="7" name="Text 4"/>
          <p:cNvSpPr/>
          <p:nvPr/>
        </p:nvSpPr>
        <p:spPr>
          <a:xfrm>
            <a:off x="373025" y="3227743"/>
            <a:ext cx="83212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03</a:t>
            </a:r>
            <a:endParaRPr lang="en-US" sz="2370"/>
          </a:p>
        </p:txBody>
      </p:sp>
      <p:sp>
        <p:nvSpPr>
          <p:cNvPr id="8" name="Text 5"/>
          <p:cNvSpPr/>
          <p:nvPr/>
        </p:nvSpPr>
        <p:spPr>
          <a:xfrm>
            <a:off x="373025" y="3990187"/>
            <a:ext cx="832123" cy="383977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37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04</a:t>
            </a:r>
            <a:endParaRPr lang="en-US" sz="237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0473" y="1030194"/>
            <a:ext cx="2486026" cy="34289"/>
          </a:xfrm>
          <a:prstGeom prst="rect"/>
        </p:spPr>
      </p:pic>
      <p:sp>
        <p:nvSpPr>
          <p:cNvPr id="10" name="Text 6"/>
          <p:cNvSpPr/>
          <p:nvPr/>
        </p:nvSpPr>
        <p:spPr>
          <a:xfrm>
            <a:off x="1321361" y="1745277"/>
            <a:ext cx="4543509" cy="29146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2025年工作回顾</a:t>
            </a:r>
            <a:endParaRPr lang="en-US" sz="1680"/>
          </a:p>
        </p:txBody>
      </p:sp>
      <p:sp>
        <p:nvSpPr>
          <p:cNvPr id="11" name="Text 7"/>
          <p:cNvSpPr/>
          <p:nvPr/>
        </p:nvSpPr>
        <p:spPr>
          <a:xfrm>
            <a:off x="1321361" y="3270165"/>
            <a:ext cx="4543509" cy="29146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团队发展与培训</a:t>
            </a:r>
            <a:endParaRPr lang="en-US" sz="1680"/>
          </a:p>
        </p:txBody>
      </p:sp>
      <p:sp>
        <p:nvSpPr>
          <p:cNvPr id="12" name="Text 8"/>
          <p:cNvSpPr/>
          <p:nvPr/>
        </p:nvSpPr>
        <p:spPr>
          <a:xfrm>
            <a:off x="1321361" y="2507721"/>
            <a:ext cx="4543509" cy="29146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财务状况分析</a:t>
            </a:r>
            <a:endParaRPr lang="en-US" sz="1680"/>
          </a:p>
        </p:txBody>
      </p:sp>
      <p:sp>
        <p:nvSpPr>
          <p:cNvPr id="13" name="Text 9"/>
          <p:cNvSpPr/>
          <p:nvPr/>
        </p:nvSpPr>
        <p:spPr>
          <a:xfrm>
            <a:off x="1321361" y="4032610"/>
            <a:ext cx="4543509" cy="29146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8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未来展望与目标</a:t>
            </a:r>
            <a:endParaRPr lang="en-US" sz="1680"/>
          </a:p>
        </p:txBody>
      </p:sp>
      <p:sp>
        <p:nvSpPr>
          <p:cNvPr id="14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080"/>
          </a:p>
        </p:txBody>
      </p:sp>
      <p:sp>
        <p:nvSpPr>
          <p:cNvPr id="15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3" grpId="1" uiExpand="0" advAuto="indefinite" build="whole" animBg="1"/>
      <p1:bldP xmlns:p1="http://schemas.openxmlformats.org/presentationml/2006/main" spid="10" grpId="2" uiExpand="0" advAuto="indefinite" build="whole" animBg="1"/>
      <p1:bldP xmlns:p1="http://schemas.openxmlformats.org/presentationml/2006/main" spid="5" grpId="3" uiExpand="0" advAuto="indefinite" build="whole" animBg="1"/>
      <p1:bldP xmlns:p1="http://schemas.openxmlformats.org/presentationml/2006/main" spid="12" grpId="4" uiExpand="0" advAuto="indefinite" build="whole" animBg="1"/>
      <p1:bldP xmlns:p1="http://schemas.openxmlformats.org/presentationml/2006/main" spid="6" grpId="5" uiExpand="0" advAuto="indefinite" build="whole" animBg="1"/>
      <p1:bldP xmlns:p1="http://schemas.openxmlformats.org/presentationml/2006/main" spid="11" grpId="6" uiExpand="0" advAuto="indefinite" build="whole" animBg="1"/>
      <p1:bldP xmlns:p1="http://schemas.openxmlformats.org/presentationml/2006/main" spid="7" grpId="7" uiExpand="0" advAuto="indefinite" build="whole" animBg="1"/>
      <p1:bldP xmlns:p1="http://schemas.openxmlformats.org/presentationml/2006/main" spid="13" grpId="8" uiExpand="0" advAuto="indefinite" build="whole" animBg="1"/>
      <p1:bldP xmlns:p1="http://schemas.openxmlformats.org/presentationml/2006/main" spid="8" grpId="9" uiExpand="0" advAuto="indefinite" build="whol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802652" y="1536847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01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802652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成就与挑战并重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802652" y="2401485"/>
            <a:ext cx="4102682" cy="57150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33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2025年工作回顾</a:t>
            </a:r>
            <a:endParaRPr lang="en-US" sz="333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10540" y="1992705"/>
            <a:ext cx="1872615" cy="1872465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64858" y="2163278"/>
            <a:ext cx="132397" cy="132475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71679" y="2791450"/>
            <a:ext cx="1350338" cy="1683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595563" y="1992705"/>
            <a:ext cx="1872615" cy="187246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849880" y="2163278"/>
            <a:ext cx="132398" cy="13247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857654" y="2791450"/>
            <a:ext cx="1349385" cy="1683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4681537" y="1992705"/>
            <a:ext cx="1872615" cy="1872465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4935855" y="2163278"/>
            <a:ext cx="132398" cy="132475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4942676" y="2791450"/>
            <a:ext cx="1349385" cy="16838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6766560" y="1992705"/>
            <a:ext cx="1872615" cy="1872465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7020878" y="2163278"/>
            <a:ext cx="132397" cy="132475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7027699" y="2791450"/>
            <a:ext cx="1350338" cy="16838"/>
          </a:xfrm>
          <a:prstGeom prst="rect"/>
        </p:spPr>
      </p:pic>
      <p:sp>
        <p:nvSpPr>
          <p:cNvPr id="17" name="Text 0"/>
          <p:cNvSpPr/>
          <p:nvPr/>
        </p:nvSpPr>
        <p:spPr>
          <a:xfrm>
            <a:off x="2865622" y="3142143"/>
            <a:ext cx="135481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实现了年度销售目标，同比增长15%。</a:t>
            </a:r>
            <a:endParaRPr lang="en-US" sz="1080"/>
          </a:p>
        </p:txBody>
      </p:sp>
      <p:sp>
        <p:nvSpPr>
          <p:cNvPr id="18" name="Text 1"/>
          <p:cNvSpPr/>
          <p:nvPr/>
        </p:nvSpPr>
        <p:spPr>
          <a:xfrm>
            <a:off x="2860447" y="2457726"/>
            <a:ext cx="135265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销售业绩</a:t>
            </a:r>
            <a:endParaRPr lang="en-US" sz="1260"/>
          </a:p>
        </p:txBody>
      </p:sp>
      <p:sp>
        <p:nvSpPr>
          <p:cNvPr id="19" name="Text 2"/>
          <p:cNvSpPr/>
          <p:nvPr/>
        </p:nvSpPr>
        <p:spPr>
          <a:xfrm>
            <a:off x="7031206" y="2457726"/>
            <a:ext cx="135265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客户满意度</a:t>
            </a:r>
            <a:endParaRPr lang="en-US" sz="1260"/>
          </a:p>
        </p:txBody>
      </p:sp>
      <p:sp>
        <p:nvSpPr>
          <p:cNvPr id="20" name="Text 3"/>
          <p:cNvSpPr/>
          <p:nvPr/>
        </p:nvSpPr>
        <p:spPr>
          <a:xfrm>
            <a:off x="4957183" y="3053025"/>
            <a:ext cx="1354810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招聘了20名新员工，团队规模扩大至100人。</a:t>
            </a:r>
            <a:endParaRPr lang="en-US" sz="1080"/>
          </a:p>
        </p:txBody>
      </p:sp>
      <p:sp>
        <p:nvSpPr>
          <p:cNvPr id="21" name="Text 4"/>
          <p:cNvSpPr/>
          <p:nvPr/>
        </p:nvSpPr>
        <p:spPr>
          <a:xfrm>
            <a:off x="773986" y="3053025"/>
            <a:ext cx="1354810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成功交付了10个关键项目，包括XX系统升级和YY产品研发。</a:t>
            </a:r>
            <a:endParaRPr lang="en-US" sz="1080"/>
          </a:p>
        </p:txBody>
      </p:sp>
      <p:sp>
        <p:nvSpPr>
          <p:cNvPr id="22" name="Text 5"/>
          <p:cNvSpPr/>
          <p:nvPr/>
        </p:nvSpPr>
        <p:spPr>
          <a:xfrm>
            <a:off x="4945752" y="2457726"/>
            <a:ext cx="135265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团队建设</a:t>
            </a:r>
            <a:endParaRPr lang="en-US" sz="1260"/>
          </a:p>
        </p:txBody>
      </p:sp>
      <p:sp>
        <p:nvSpPr>
          <p:cNvPr id="23" name="Text 6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工作成果概述</a:t>
            </a:r>
            <a:endParaRPr lang="en-US" sz="1920"/>
          </a:p>
        </p:txBody>
      </p:sp>
      <p:sp>
        <p:nvSpPr>
          <p:cNvPr id="24" name="Text 7"/>
          <p:cNvSpPr/>
          <p:nvPr/>
        </p:nvSpPr>
        <p:spPr>
          <a:xfrm>
            <a:off x="7048894" y="3053025"/>
            <a:ext cx="1354810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客户满意度调查结果显示，满意度达到85%。</a:t>
            </a:r>
            <a:endParaRPr lang="en-US" sz="1080"/>
          </a:p>
        </p:txBody>
      </p:sp>
      <p:sp>
        <p:nvSpPr>
          <p:cNvPr id="25" name="Text 8"/>
          <p:cNvSpPr/>
          <p:nvPr/>
        </p:nvSpPr>
        <p:spPr>
          <a:xfrm>
            <a:off x="775067" y="2457726"/>
            <a:ext cx="1352650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完成项目</a:t>
            </a:r>
            <a:endParaRPr lang="en-US" sz="1260"/>
          </a:p>
        </p:txBody>
      </p:sp>
      <p:sp>
        <p:nvSpPr>
          <p:cNvPr id="26" name="Text 9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080"/>
          </a:p>
        </p:txBody>
      </p:sp>
      <p:sp>
        <p:nvSpPr>
          <p:cNvPr id="27" name="Text 10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8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25" grpId="2" uiExpand="0" advAuto="indefinite" build="whole" animBg="1"/>
      <p1:bldP xmlns:p1="http://schemas.openxmlformats.org/presentationml/2006/main" spid="7" grpId="3" uiExpand="0" advAuto="indefinite" build="whole" animBg="1"/>
      <p1:bldP xmlns:p1="http://schemas.openxmlformats.org/presentationml/2006/main" spid="21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8" grpId="7" uiExpand="0" advAuto="indefinite" build="whole" animBg="1"/>
      <p1:bldP xmlns:p1="http://schemas.openxmlformats.org/presentationml/2006/main" spid="10" grpId="8" uiExpand="0" advAuto="indefinite" build="whole" animBg="1"/>
      <p1:bldP xmlns:p1="http://schemas.openxmlformats.org/presentationml/2006/main" spid="17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2" grpId="11" uiExpand="0" advAuto="indefinite" build="whole" animBg="1"/>
      <p1:bldP xmlns:p1="http://schemas.openxmlformats.org/presentationml/2006/main" spid="22" grpId="12" uiExpand="0" advAuto="indefinite" build="whole" animBg="1"/>
      <p1:bldP xmlns:p1="http://schemas.openxmlformats.org/presentationml/2006/main" spid="13" grpId="13" uiExpand="0" advAuto="indefinite" build="whole" animBg="1"/>
      <p1:bldP xmlns:p1="http://schemas.openxmlformats.org/presentationml/2006/main" spid="20" grpId="14" uiExpand="0" advAuto="indefinite" build="whole" animBg="1"/>
      <p1:bldP xmlns:p1="http://schemas.openxmlformats.org/presentationml/2006/main" spid="14" grpId="15" uiExpand="0" advAuto="indefinite" build="whole" animBg="1"/>
      <p1:bldP xmlns:p1="http://schemas.openxmlformats.org/presentationml/2006/main" spid="15" grpId="16" uiExpand="0" advAuto="indefinite" build="whole" animBg="1"/>
      <p1:bldP xmlns:p1="http://schemas.openxmlformats.org/presentationml/2006/main" spid="19" grpId="17" uiExpand="0" advAuto="indefinite" build="whole" animBg="1"/>
      <p1:bldP xmlns:p1="http://schemas.openxmlformats.org/presentationml/2006/main" spid="16" grpId="18" uiExpand="0" advAuto="indefinite" build="whole" animBg="1"/>
      <p1:bldP xmlns:p1="http://schemas.openxmlformats.org/presentationml/2006/main" spid="24" grpId="19" uiExpand="0" advAuto="indefinite" build="whol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1547" y="1293595"/>
            <a:ext cx="1869758" cy="2873648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90754" y="1280059"/>
            <a:ext cx="549280" cy="541867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631883" y="1293595"/>
            <a:ext cx="1870710" cy="287364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806778" y="1283312"/>
            <a:ext cx="549280" cy="541867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312217" y="1293595"/>
            <a:ext cx="1870710" cy="2873648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500448" y="1286565"/>
            <a:ext cx="549280" cy="541867"/>
          </a:xfrm>
          <a:prstGeom prst="rect"/>
        </p:spPr>
      </p:pic>
      <p:sp>
        <p:nvSpPr>
          <p:cNvPr id="11" name="Text 0"/>
          <p:cNvSpPr/>
          <p:nvPr/>
        </p:nvSpPr>
        <p:spPr>
          <a:xfrm>
            <a:off x="1294141" y="3579664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70"/>
          </a:p>
        </p:txBody>
      </p:sp>
      <p:sp>
        <p:nvSpPr>
          <p:cNvPr id="12" name="Text 1"/>
          <p:cNvSpPr/>
          <p:nvPr/>
        </p:nvSpPr>
        <p:spPr>
          <a:xfrm>
            <a:off x="6655525" y="3579664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70"/>
          </a:p>
        </p:txBody>
      </p:sp>
      <p:sp>
        <p:nvSpPr>
          <p:cNvPr id="13" name="Text 2"/>
          <p:cNvSpPr/>
          <p:nvPr/>
        </p:nvSpPr>
        <p:spPr>
          <a:xfrm>
            <a:off x="3974982" y="3593077"/>
            <a:ext cx="1193796" cy="183715"/>
          </a:xfrm>
          <a:prstGeom prst="rect"/>
          <a:noFill/>
        </p:spPr>
        <p:txBody>
          <a:bodyPr wrap="non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7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70"/>
          </a:p>
        </p:txBody>
      </p:sp>
      <p:sp>
        <p:nvSpPr>
          <p:cNvPr id="14" name="Text 3"/>
          <p:cNvSpPr/>
          <p:nvPr/>
        </p:nvSpPr>
        <p:spPr>
          <a:xfrm>
            <a:off x="1297564" y="2656326"/>
            <a:ext cx="118680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推出了两款具有市场领先地位的新产品。</a:t>
            </a:r>
            <a:endParaRPr lang="en-US" sz="1080"/>
          </a:p>
        </p:txBody>
      </p:sp>
      <p:sp>
        <p:nvSpPr>
          <p:cNvPr id="15" name="Text 4"/>
          <p:cNvSpPr/>
          <p:nvPr/>
        </p:nvSpPr>
        <p:spPr>
          <a:xfrm>
            <a:off x="6658948" y="2660857"/>
            <a:ext cx="118680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成功进入两个新的国际市场，拓展了海外业务。</a:t>
            </a:r>
            <a:endParaRPr lang="en-US" sz="1080"/>
          </a:p>
        </p:txBody>
      </p:sp>
      <p:sp>
        <p:nvSpPr>
          <p:cNvPr id="16" name="Text 5"/>
          <p:cNvSpPr/>
          <p:nvPr/>
        </p:nvSpPr>
        <p:spPr>
          <a:xfrm>
            <a:off x="1294141" y="2086830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产品创新</a:t>
            </a:r>
            <a:endParaRPr lang="en-US" sz="1260"/>
          </a:p>
        </p:txBody>
      </p:sp>
      <p:sp>
        <p:nvSpPr>
          <p:cNvPr id="17" name="Text 6"/>
          <p:cNvSpPr/>
          <p:nvPr/>
        </p:nvSpPr>
        <p:spPr>
          <a:xfrm>
            <a:off x="6655525" y="2086830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市场拓展</a:t>
            </a:r>
            <a:endParaRPr lang="en-US" sz="1260"/>
          </a:p>
        </p:txBody>
      </p:sp>
      <p:sp>
        <p:nvSpPr>
          <p:cNvPr id="18" name="Text 7"/>
          <p:cNvSpPr/>
          <p:nvPr/>
        </p:nvSpPr>
        <p:spPr>
          <a:xfrm>
            <a:off x="3978405" y="2580621"/>
            <a:ext cx="1186804" cy="66294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在人工智能领域取得了重要技术突破，提升了产品性能。</a:t>
            </a:r>
            <a:endParaRPr lang="en-US" sz="1080"/>
          </a:p>
        </p:txBody>
      </p:sp>
      <p:sp>
        <p:nvSpPr>
          <p:cNvPr id="19" name="Text 8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关键成就</a:t>
            </a:r>
            <a:endParaRPr lang="en-US" sz="1920"/>
          </a:p>
        </p:txBody>
      </p:sp>
      <p:sp>
        <p:nvSpPr>
          <p:cNvPr id="20" name="Text 9"/>
          <p:cNvSpPr/>
          <p:nvPr/>
        </p:nvSpPr>
        <p:spPr>
          <a:xfrm>
            <a:off x="3974982" y="2100243"/>
            <a:ext cx="119379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技术突破</a:t>
            </a:r>
            <a:endParaRPr lang="en-US" sz="1260"/>
          </a:p>
        </p:txBody>
      </p:sp>
      <p:sp>
        <p:nvSpPr>
          <p:cNvPr id="21" name="Text 10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080"/>
          </a:p>
        </p:txBody>
      </p:sp>
      <p:sp>
        <p:nvSpPr>
          <p:cNvPr id="22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11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6" grpId="2" uiExpand="0" advAuto="indefinite" build="whole" animBg="1"/>
      <p1:bldP xmlns:p1="http://schemas.openxmlformats.org/presentationml/2006/main" spid="16" grpId="3" uiExpand="0" advAuto="indefinite" build="whole" animBg="1"/>
      <p1:bldP xmlns:p1="http://schemas.openxmlformats.org/presentationml/2006/main" spid="14" grpId="4" uiExpand="0" advAuto="indefinite" build="whole" animBg="1"/>
      <p1:bldP xmlns:p1="http://schemas.openxmlformats.org/presentationml/2006/main" spid="13" grpId="5" uiExpand="0" advAuto="indefinite" build="whole" animBg="1"/>
      <p1:bldP xmlns:p1="http://schemas.openxmlformats.org/presentationml/2006/main" spid="7" grpId="6" uiExpand="0" advAuto="indefinite" build="whole" animBg="1"/>
      <p1:bldP xmlns:p1="http://schemas.openxmlformats.org/presentationml/2006/main" spid="8" grpId="7" uiExpand="0" advAuto="indefinite" build="whole" animBg="1"/>
      <p1:bldP xmlns:p1="http://schemas.openxmlformats.org/presentationml/2006/main" spid="20" grpId="8" uiExpand="0" advAuto="indefinite" build="whole" animBg="1"/>
      <p1:bldP xmlns:p1="http://schemas.openxmlformats.org/presentationml/2006/main" spid="18" grpId="9" uiExpand="0" advAuto="indefinite" build="whole" animBg="1"/>
      <p1:bldP xmlns:p1="http://schemas.openxmlformats.org/presentationml/2006/main" spid="12" grpId="10" uiExpand="0" advAuto="indefinite" build="whole" animBg="1"/>
      <p1:bldP xmlns:p1="http://schemas.openxmlformats.org/presentationml/2006/main" spid="9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7" grpId="13" uiExpand="0" advAuto="indefinite" build="whole" animBg="1"/>
      <p1:bldP xmlns:p1="http://schemas.openxmlformats.org/presentationml/2006/main" spid="15" grpId="14" uiExpand="0" advAuto="indefinite" build="whol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712845" y="1549610"/>
            <a:ext cx="1719263" cy="2044280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987228" y="1810963"/>
            <a:ext cx="298006" cy="27492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624512" y="1549610"/>
            <a:ext cx="1719263" cy="204428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899372" y="1810960"/>
            <a:ext cx="298006" cy="27492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800225" y="1549610"/>
            <a:ext cx="1719263" cy="2044280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074608" y="1810960"/>
            <a:ext cx="298006" cy="274924"/>
          </a:xfrm>
          <a:prstGeom prst="rect"/>
        </p:spPr>
      </p:pic>
      <p:sp>
        <p:nvSpPr>
          <p:cNvPr id="11" name="Text 0"/>
          <p:cNvSpPr/>
          <p:nvPr/>
        </p:nvSpPr>
        <p:spPr>
          <a:xfrm>
            <a:off x="2087023" y="2260791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竞争加剧</a:t>
            </a:r>
            <a:endParaRPr lang="en-US" sz="1260"/>
          </a:p>
        </p:txBody>
      </p:sp>
      <p:sp>
        <p:nvSpPr>
          <p:cNvPr id="12" name="Text 1"/>
          <p:cNvSpPr/>
          <p:nvPr/>
        </p:nvSpPr>
        <p:spPr>
          <a:xfrm>
            <a:off x="3999464" y="2260790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成本上升</a:t>
            </a:r>
            <a:endParaRPr lang="en-US" sz="1260"/>
          </a:p>
        </p:txBody>
      </p:sp>
      <p:sp>
        <p:nvSpPr>
          <p:cNvPr id="13" name="Text 2"/>
          <p:cNvSpPr/>
          <p:nvPr/>
        </p:nvSpPr>
        <p:spPr>
          <a:xfrm>
            <a:off x="5911905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今年有5名关键员工离职，对团队稳定性造成影响。</a:t>
            </a:r>
            <a:endParaRPr lang="en-US" sz="1080"/>
          </a:p>
        </p:txBody>
      </p:sp>
      <p:sp>
        <p:nvSpPr>
          <p:cNvPr id="14" name="Text 3"/>
          <p:cNvSpPr/>
          <p:nvPr/>
        </p:nvSpPr>
        <p:spPr>
          <a:xfrm>
            <a:off x="3999464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原材料成本上升，导致产品成本增加。</a:t>
            </a:r>
            <a:endParaRPr lang="en-US" sz="1080"/>
          </a:p>
        </p:txBody>
      </p:sp>
      <p:sp>
        <p:nvSpPr>
          <p:cNvPr id="15" name="Text 4"/>
          <p:cNvSpPr/>
          <p:nvPr/>
        </p:nvSpPr>
        <p:spPr>
          <a:xfrm>
            <a:off x="5911905" y="2260791"/>
            <a:ext cx="1154186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人才流失</a:t>
            </a:r>
            <a:endParaRPr lang="en-US" sz="1260"/>
          </a:p>
        </p:txBody>
      </p:sp>
      <p:sp>
        <p:nvSpPr>
          <p:cNvPr id="16" name="Text 5"/>
          <p:cNvSpPr/>
          <p:nvPr/>
        </p:nvSpPr>
        <p:spPr>
          <a:xfrm>
            <a:off x="2087023" y="2605910"/>
            <a:ext cx="1154186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主要竞争对手推出了类似产品，市场压力增大。</a:t>
            </a:r>
            <a:endParaRPr lang="en-US" sz="1080"/>
          </a:p>
        </p:txBody>
      </p:sp>
      <p:sp>
        <p:nvSpPr>
          <p:cNvPr id="17" name="Text 6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面临的挑战</a:t>
            </a:r>
            <a:endParaRPr lang="en-US" sz="1920"/>
          </a:p>
        </p:txBody>
      </p:sp>
      <p:sp>
        <p:nvSpPr>
          <p:cNvPr id="18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080"/>
          </a:p>
        </p:txBody>
      </p:sp>
      <p:sp>
        <p:nvSpPr>
          <p:cNvPr id="19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9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10" grpId="3" uiExpand="0" advAuto="indefinite" build="whole" animBg="1"/>
      <p1:bldP xmlns:p1="http://schemas.openxmlformats.org/presentationml/2006/main" spid="11" grpId="4" uiExpand="0" advAuto="indefinite" build="whole" animBg="1"/>
      <p1:bldP xmlns:p1="http://schemas.openxmlformats.org/presentationml/2006/main" spid="16" grpId="5" uiExpand="0" advAuto="indefinite" build="whole" animBg="1"/>
      <p1:bldP xmlns:p1="http://schemas.openxmlformats.org/presentationml/2006/main" spid="6" grpId="6" uiExpand="0" advAuto="indefinite" build="whole" animBg="1"/>
      <p1:bldP xmlns:p1="http://schemas.openxmlformats.org/presentationml/2006/main" spid="12" grpId="7" uiExpand="0" advAuto="indefinite" build="whole" animBg="1"/>
      <p1:bldP xmlns:p1="http://schemas.openxmlformats.org/presentationml/2006/main" spid="14" grpId="8" uiExpand="0" advAuto="indefinite" build="whole" animBg="1"/>
      <p1:bldP xmlns:p1="http://schemas.openxmlformats.org/presentationml/2006/main" spid="8" grpId="9" uiExpand="0" advAuto="indefinite" build="whole" animBg="1"/>
      <p1:bldP xmlns:p1="http://schemas.openxmlformats.org/presentationml/2006/main" spid="15" grpId="10" uiExpand="0" advAuto="indefinite" build="whole" animBg="1"/>
      <p1:bldP xmlns:p1="http://schemas.openxmlformats.org/presentationml/2006/main" spid="13" grpId="11" uiExpand="0" advAuto="indefinite" build="whol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802652" y="1536847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02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802652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收入与成本概览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802652" y="2401485"/>
            <a:ext cx="4102682" cy="57150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33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财务状况分析</a:t>
            </a:r>
            <a:endParaRPr lang="en-US" sz="333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4367" y="2428034"/>
            <a:ext cx="2510790" cy="1139483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79182" y="2290357"/>
            <a:ext cx="351473" cy="35107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58571" y="2380828"/>
            <a:ext cx="192754" cy="17048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325178" y="2428034"/>
            <a:ext cx="2510790" cy="1139483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769043" y="2290357"/>
            <a:ext cx="351472" cy="351076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847925" y="2386260"/>
            <a:ext cx="192754" cy="17048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995988" y="2428034"/>
            <a:ext cx="2510790" cy="1139483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6441757" y="2290357"/>
            <a:ext cx="351473" cy="351076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6521117" y="2383547"/>
            <a:ext cx="192754" cy="170488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1577251" y="2881271"/>
            <a:ext cx="1235098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2025年总收入达到1.2亿元，较上年增长10%。</a:t>
            </a:r>
            <a:endParaRPr lang="en-US" sz="1080"/>
          </a:p>
        </p:txBody>
      </p:sp>
      <p:sp>
        <p:nvSpPr>
          <p:cNvPr id="15" name="Text 1"/>
          <p:cNvSpPr/>
          <p:nvPr/>
        </p:nvSpPr>
        <p:spPr>
          <a:xfrm>
            <a:off x="6973907" y="2881270"/>
            <a:ext cx="1235098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产品销售收入占总收入70%，服务收入占30%。</a:t>
            </a:r>
            <a:endParaRPr lang="en-US" sz="1080"/>
          </a:p>
        </p:txBody>
      </p:sp>
      <p:sp>
        <p:nvSpPr>
          <p:cNvPr id="16" name="Text 2"/>
          <p:cNvSpPr/>
          <p:nvPr/>
        </p:nvSpPr>
        <p:spPr>
          <a:xfrm>
            <a:off x="1577251" y="2641442"/>
            <a:ext cx="123509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总收入</a:t>
            </a:r>
            <a:endParaRPr lang="en-US" sz="1260"/>
          </a:p>
        </p:txBody>
      </p:sp>
      <p:sp>
        <p:nvSpPr>
          <p:cNvPr id="17" name="Text 3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收入分析</a:t>
            </a:r>
            <a:endParaRPr lang="en-US" sz="1920"/>
          </a:p>
        </p:txBody>
      </p:sp>
      <p:sp>
        <p:nvSpPr>
          <p:cNvPr id="18" name="Text 4"/>
          <p:cNvSpPr/>
          <p:nvPr/>
        </p:nvSpPr>
        <p:spPr>
          <a:xfrm>
            <a:off x="6973907" y="2641441"/>
            <a:ext cx="123509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收入构成</a:t>
            </a:r>
            <a:endParaRPr lang="en-US" sz="1260"/>
          </a:p>
        </p:txBody>
      </p:sp>
      <p:sp>
        <p:nvSpPr>
          <p:cNvPr id="19" name="Text 5"/>
          <p:cNvSpPr/>
          <p:nvPr/>
        </p:nvSpPr>
        <p:spPr>
          <a:xfrm>
            <a:off x="4300954" y="2881270"/>
            <a:ext cx="1235098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净利润率为8%，保持了稳定水平。</a:t>
            </a:r>
            <a:endParaRPr lang="en-US" sz="1080"/>
          </a:p>
        </p:txBody>
      </p:sp>
      <p:sp>
        <p:nvSpPr>
          <p:cNvPr id="20" name="Text 6"/>
          <p:cNvSpPr/>
          <p:nvPr/>
        </p:nvSpPr>
        <p:spPr>
          <a:xfrm>
            <a:off x="4300954" y="2641441"/>
            <a:ext cx="123509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利润率</a:t>
            </a:r>
            <a:endParaRPr lang="en-US" sz="1260"/>
          </a:p>
        </p:txBody>
      </p:sp>
      <p:sp>
        <p:nvSpPr>
          <p:cNvPr id="21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16" grpId="3" uiExpand="0" advAuto="indefinite" build="whole" animBg="1"/>
      <p1:bldP xmlns:p1="http://schemas.openxmlformats.org/presentationml/2006/main" spid="14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0" grpId="7" uiExpand="0" advAuto="indefinite" build="whole" animBg="1"/>
      <p1:bldP xmlns:p1="http://schemas.openxmlformats.org/presentationml/2006/main" spid="20" grpId="8" uiExpand="0" advAuto="indefinite" build="whole" animBg="1"/>
      <p1:bldP xmlns:p1="http://schemas.openxmlformats.org/presentationml/2006/main" spid="19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2" grpId="11" uiExpand="0" advAuto="indefinite" build="whole" animBg="1"/>
      <p1:bldP xmlns:p1="http://schemas.openxmlformats.org/presentationml/2006/main" spid="13" grpId="12" uiExpand="0" advAuto="indefinite" build="whole" animBg="1"/>
      <p1:bldP xmlns:p1="http://schemas.openxmlformats.org/presentationml/2006/main" spid="18" grpId="13" uiExpand="0" advAuto="indefinite" build="whole" animBg="1"/>
      <p1:bldP xmlns:p1="http://schemas.openxmlformats.org/presentationml/2006/main" spid="15" grpId="14" uiExpand="0" advAuto="indefinite" build="whol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351487" y="2126179"/>
            <a:ext cx="1179853" cy="1146898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917206" y="2126179"/>
            <a:ext cx="1179853" cy="1146898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627755" y="2119588"/>
            <a:ext cx="1195674" cy="1157444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747720" y="3172886"/>
            <a:ext cx="519399" cy="1488331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201203" y="2020716"/>
            <a:ext cx="36912" cy="81734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635025" y="1848024"/>
            <a:ext cx="512878" cy="577404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213746" y="1389265"/>
            <a:ext cx="514198" cy="577404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7305845" y="1848024"/>
            <a:ext cx="512880" cy="577404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5973071" y="1228435"/>
            <a:ext cx="507605" cy="577404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6727122" y="1390583"/>
            <a:ext cx="512880" cy="577404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6111561" y="1407720"/>
            <a:ext cx="216197" cy="214878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5341690" y="1612051"/>
            <a:ext cx="245198" cy="180605"/>
          </a:xfrm>
          <a:prstGeom prst="rect"/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4782743" y="2114316"/>
            <a:ext cx="221469" cy="123917"/>
          </a:xfrm>
          <a:prstGeom prst="rect"/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>
          <a:xfrm>
            <a:off x="6889342" y="1642372"/>
            <a:ext cx="151601" cy="137101"/>
          </a:xfrm>
          <a:prstGeom prst="rect"/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>
          <a:xfrm>
            <a:off x="7052808" y="1659510"/>
            <a:ext cx="55367" cy="101508"/>
          </a:xfrm>
          <a:prstGeom prst="rect"/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37"/>
          <a:srcRect/>
          <a:stretch>
            <a:fillRect/>
          </a:stretch>
        </p:blipFill>
        <p:spPr>
          <a:xfrm>
            <a:off x="7435107" y="2090586"/>
            <a:ext cx="242561" cy="191150"/>
          </a:xfrm>
          <a:prstGeom prst="rect"/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1290799" y="1610346"/>
            <a:ext cx="564187" cy="562355"/>
          </a:xfrm>
          <a:prstGeom prst="rect"/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41"/>
          <a:srcRect/>
          <a:stretch>
            <a:fillRect/>
          </a:stretch>
        </p:blipFill>
        <p:spPr>
          <a:xfrm>
            <a:off x="1430826" y="1755895"/>
            <a:ext cx="284158" cy="239377"/>
          </a:xfrm>
          <a:prstGeom prst="rect"/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43"/>
          <a:srcRect/>
          <a:stretch>
            <a:fillRect/>
          </a:stretch>
        </p:blipFill>
        <p:spPr>
          <a:xfrm>
            <a:off x="1290799" y="2674413"/>
            <a:ext cx="564187" cy="564187"/>
          </a:xfrm>
          <a:prstGeom prst="rect"/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45"/>
          <a:srcRect/>
          <a:stretch>
            <a:fillRect/>
          </a:stretch>
        </p:blipFill>
        <p:spPr>
          <a:xfrm>
            <a:off x="1430819" y="2813957"/>
            <a:ext cx="284158" cy="239377"/>
          </a:xfrm>
          <a:prstGeom prst="rect"/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43"/>
          <a:srcRect/>
          <a:stretch>
            <a:fillRect/>
          </a:stretch>
        </p:blipFill>
        <p:spPr>
          <a:xfrm>
            <a:off x="1290799" y="3731398"/>
            <a:ext cx="564187" cy="564187"/>
          </a:xfrm>
          <a:prstGeom prst="rect"/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49"/>
          <a:srcRect/>
          <a:stretch>
            <a:fillRect/>
          </a:stretch>
        </p:blipFill>
        <p:spPr>
          <a:xfrm>
            <a:off x="1430846" y="3879315"/>
            <a:ext cx="284158" cy="239377"/>
          </a:xfrm>
          <a:prstGeom prst="rect"/>
        </p:spPr>
      </p:pic>
      <p:sp>
        <p:nvSpPr>
          <p:cNvPr id="27" name="Text 0"/>
          <p:cNvSpPr/>
          <p:nvPr/>
        </p:nvSpPr>
        <p:spPr>
          <a:xfrm>
            <a:off x="1980908" y="2634779"/>
            <a:ext cx="1928735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营销成本</a:t>
            </a:r>
            <a:endParaRPr lang="en-US" sz="1260"/>
          </a:p>
        </p:txBody>
      </p:sp>
      <p:sp>
        <p:nvSpPr>
          <p:cNvPr id="28" name="Text 1"/>
          <p:cNvSpPr/>
          <p:nvPr/>
        </p:nvSpPr>
        <p:spPr>
          <a:xfrm>
            <a:off x="1978321" y="2923745"/>
            <a:ext cx="1937746" cy="30289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99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营销成本占总收入15%，较上年有所下降。</a:t>
            </a:r>
            <a:endParaRPr lang="en-US" sz="990"/>
          </a:p>
        </p:txBody>
      </p:sp>
      <p:sp>
        <p:nvSpPr>
          <p:cNvPr id="29" name="Text 2"/>
          <p:cNvSpPr/>
          <p:nvPr/>
        </p:nvSpPr>
        <p:spPr>
          <a:xfrm>
            <a:off x="1978321" y="1871568"/>
            <a:ext cx="1937746" cy="30289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99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生产成本较上年增长5%，主要受原材料价格上涨影响。</a:t>
            </a:r>
            <a:endParaRPr lang="en-US" sz="990"/>
          </a:p>
        </p:txBody>
      </p:sp>
      <p:sp>
        <p:nvSpPr>
          <p:cNvPr id="30" name="Text 3"/>
          <p:cNvSpPr/>
          <p:nvPr/>
        </p:nvSpPr>
        <p:spPr>
          <a:xfrm>
            <a:off x="1980908" y="3686958"/>
            <a:ext cx="1937977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研发成本</a:t>
            </a:r>
            <a:endParaRPr lang="en-US" sz="1260"/>
          </a:p>
        </p:txBody>
      </p:sp>
      <p:sp>
        <p:nvSpPr>
          <p:cNvPr id="31" name="Text 4"/>
          <p:cNvSpPr/>
          <p:nvPr/>
        </p:nvSpPr>
        <p:spPr>
          <a:xfrm>
            <a:off x="1978321" y="3975923"/>
            <a:ext cx="1937746" cy="30289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99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研发成本占总收入10%，用于新产品开发和现有产品改进。</a:t>
            </a:r>
            <a:endParaRPr lang="en-US" sz="990"/>
          </a:p>
        </p:txBody>
      </p:sp>
      <p:sp>
        <p:nvSpPr>
          <p:cNvPr id="32" name="Text 5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成本分析</a:t>
            </a:r>
            <a:endParaRPr lang="en-US" sz="1920"/>
          </a:p>
        </p:txBody>
      </p:sp>
      <p:sp>
        <p:nvSpPr>
          <p:cNvPr id="33" name="Text 6"/>
          <p:cNvSpPr/>
          <p:nvPr/>
        </p:nvSpPr>
        <p:spPr>
          <a:xfrm>
            <a:off x="1980834" y="1582602"/>
            <a:ext cx="1928735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生产成本</a:t>
            </a:r>
            <a:endParaRPr lang="en-US" sz="1260"/>
          </a:p>
        </p:txBody>
      </p:sp>
      <p:sp>
        <p:nvSpPr>
          <p:cNvPr id="34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080"/>
          </a:p>
        </p:txBody>
      </p:sp>
      <p:sp>
        <p:nvSpPr>
          <p:cNvPr id="35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36" name="Image 25" descr="preencoded.png"/>
          <p:cNvPicPr>
            <a:picLocks noChangeAspect="1"/>
          </p:cNvPicPr>
          <p:nvPr/>
        </p:nvPicPr>
        <p:blipFill>
          <a:blip r:embed="rId5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1" grpId="0" uiExpand="0" advAuto="indefinite" build="whole" animBg="1"/>
      <p1:bldP xmlns:p1="http://schemas.openxmlformats.org/presentationml/2006/main" spid="23" grpId="1" uiExpand="0" advAuto="indefinite" build="whole" animBg="1"/>
      <p1:bldP xmlns:p1="http://schemas.openxmlformats.org/presentationml/2006/main" spid="25" grpId="2" uiExpand="0" advAuto="indefinite" build="whol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11867" y="1555953"/>
            <a:ext cx="2075498" cy="2336395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734276" y="1895116"/>
            <a:ext cx="433387" cy="43311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248876" y="1895116"/>
            <a:ext cx="433387" cy="433114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235869" y="1895116"/>
            <a:ext cx="433387" cy="433114"/>
          </a:xfrm>
          <a:prstGeom prst="rect"/>
        </p:spPr>
      </p:pic>
      <p:sp>
        <p:nvSpPr>
          <p:cNvPr id="9" name="Text 0"/>
          <p:cNvSpPr/>
          <p:nvPr/>
        </p:nvSpPr>
        <p:spPr>
          <a:xfrm>
            <a:off x="1275874" y="2621310"/>
            <a:ext cx="1581213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收入预测</a:t>
            </a:r>
            <a:endParaRPr lang="en-US" sz="1260"/>
          </a:p>
        </p:txBody>
      </p:sp>
      <p:sp>
        <p:nvSpPr>
          <p:cNvPr id="10" name="Text 1"/>
          <p:cNvSpPr/>
          <p:nvPr/>
        </p:nvSpPr>
        <p:spPr>
          <a:xfrm>
            <a:off x="6303912" y="2951680"/>
            <a:ext cx="1581214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预计2026年研发和市场营销将需要额外投资2000万元。</a:t>
            </a:r>
            <a:endParaRPr lang="en-US" sz="1080"/>
          </a:p>
        </p:txBody>
      </p:sp>
      <p:sp>
        <p:nvSpPr>
          <p:cNvPr id="11" name="Text 2"/>
          <p:cNvSpPr/>
          <p:nvPr/>
        </p:nvSpPr>
        <p:spPr>
          <a:xfrm>
            <a:off x="3763536" y="2621310"/>
            <a:ext cx="1581213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利润预测</a:t>
            </a:r>
            <a:endParaRPr lang="en-US" sz="1260"/>
          </a:p>
        </p:txBody>
      </p:sp>
      <p:sp>
        <p:nvSpPr>
          <p:cNvPr id="12" name="Text 3"/>
          <p:cNvSpPr/>
          <p:nvPr/>
        </p:nvSpPr>
        <p:spPr>
          <a:xfrm>
            <a:off x="1275874" y="2951680"/>
            <a:ext cx="158121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预计2026年总收入将增长12%，达到1.34亿元。</a:t>
            </a:r>
            <a:endParaRPr lang="en-US" sz="1080"/>
          </a:p>
        </p:txBody>
      </p:sp>
      <p:sp>
        <p:nvSpPr>
          <p:cNvPr id="13" name="Text 4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财务预测</a:t>
            </a:r>
            <a:endParaRPr lang="en-US" sz="1920"/>
          </a:p>
        </p:txBody>
      </p:sp>
      <p:sp>
        <p:nvSpPr>
          <p:cNvPr id="14" name="Text 5"/>
          <p:cNvSpPr/>
          <p:nvPr/>
        </p:nvSpPr>
        <p:spPr>
          <a:xfrm>
            <a:off x="3772158" y="2951679"/>
            <a:ext cx="158121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预计净利润率将保持稳定，达到8%。</a:t>
            </a:r>
            <a:endParaRPr lang="en-US" sz="1080"/>
          </a:p>
        </p:txBody>
      </p:sp>
      <p:sp>
        <p:nvSpPr>
          <p:cNvPr id="15" name="Text 6"/>
          <p:cNvSpPr/>
          <p:nvPr/>
        </p:nvSpPr>
        <p:spPr>
          <a:xfrm>
            <a:off x="6286545" y="2621310"/>
            <a:ext cx="1581213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资金需求</a:t>
            </a:r>
            <a:endParaRPr lang="en-US" sz="1260"/>
          </a:p>
        </p:txBody>
      </p:sp>
      <p:sp>
        <p:nvSpPr>
          <p:cNvPr id="16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010</a:t>
            </a:r>
            <a:endParaRPr lang="en-US" sz="1080"/>
          </a:p>
        </p:txBody>
      </p:sp>
      <p:sp>
        <p:nvSpPr>
          <p:cNvPr id="17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8" grpId="1" uiExpand="0" advAuto="indefinite" build="whole" animBg="1"/>
      <p1:bldP xmlns:p1="http://schemas.openxmlformats.org/presentationml/2006/main" spid="9" grpId="2" uiExpand="0" advAuto="indefinite" build="whole" animBg="1"/>
      <p1:bldP xmlns:p1="http://schemas.openxmlformats.org/presentationml/2006/main" spid="12" grpId="3" uiExpand="0" advAuto="indefinite" build="whole" animBg="1"/>
      <p1:bldP xmlns:p1="http://schemas.openxmlformats.org/presentationml/2006/main" spid="6" grpId="4" uiExpand="0" advAuto="indefinite" build="whole" animBg="1"/>
      <p1:bldP xmlns:p1="http://schemas.openxmlformats.org/presentationml/2006/main" spid="11" grpId="5" uiExpand="0" advAuto="indefinite" build="whole" animBg="1"/>
      <p1:bldP xmlns:p1="http://schemas.openxmlformats.org/presentationml/2006/main" spid="14" grpId="6" uiExpand="0" advAuto="indefinite" build="whole" animBg="1"/>
      <p1:bldP xmlns:p1="http://schemas.openxmlformats.org/presentationml/2006/main" spid="7" grpId="7" uiExpand="0" advAuto="indefinite" build="whole" animBg="1"/>
      <p1:bldP xmlns:p1="http://schemas.openxmlformats.org/presentationml/2006/main" spid="15" grpId="8" uiExpand="0" advAuto="indefinite" build="whole" animBg="1"/>
      <p1:bldP xmlns:p1="http://schemas.openxmlformats.org/presentationml/2006/main" spid="10" grpId="9" uiExpand="0" advAuto="indefinite" build="whol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802652" y="1536847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03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802652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人才培养与团队建设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802652" y="2401485"/>
            <a:ext cx="4102682" cy="57150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33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团队发展与培训</a:t>
            </a:r>
            <a:endParaRPr lang="en-US" sz="333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3008" y="2152167"/>
            <a:ext cx="1945943" cy="169275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72221" y="3803015"/>
            <a:ext cx="707517" cy="7527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593416" y="2146554"/>
            <a:ext cx="1957169" cy="170398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218242" y="3803015"/>
            <a:ext cx="707517" cy="75276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329265" y="1628454"/>
            <a:ext cx="463683" cy="463310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039436" y="2146554"/>
            <a:ext cx="1957169" cy="1703985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664357" y="3803015"/>
            <a:ext cx="707422" cy="75276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883245" y="1628454"/>
            <a:ext cx="463683" cy="463310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6775285" y="1628969"/>
            <a:ext cx="463683" cy="463310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6255326" y="2467906"/>
            <a:ext cx="15345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员工发展</a:t>
            </a:r>
            <a:endParaRPr lang="en-US" sz="1260"/>
          </a:p>
        </p:txBody>
      </p:sp>
      <p:sp>
        <p:nvSpPr>
          <p:cNvPr id="15" name="Text 1"/>
          <p:cNvSpPr/>
          <p:nvPr/>
        </p:nvSpPr>
        <p:spPr>
          <a:xfrm>
            <a:off x="1363346" y="2860642"/>
            <a:ext cx="1534502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今年共招聘了20名新员工，包括研发、销售和市场等部门。</a:t>
            </a:r>
            <a:endParaRPr lang="en-US" sz="1080"/>
          </a:p>
        </p:txBody>
      </p:sp>
      <p:sp>
        <p:nvSpPr>
          <p:cNvPr id="16" name="Text 2"/>
          <p:cNvSpPr/>
          <p:nvPr/>
        </p:nvSpPr>
        <p:spPr>
          <a:xfrm>
            <a:off x="1363346" y="2467906"/>
            <a:ext cx="15345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招聘情况</a:t>
            </a:r>
            <a:endParaRPr lang="en-US" sz="1260"/>
          </a:p>
        </p:txBody>
      </p:sp>
      <p:sp>
        <p:nvSpPr>
          <p:cNvPr id="17" name="Text 3"/>
          <p:cNvSpPr/>
          <p:nvPr/>
        </p:nvSpPr>
        <p:spPr>
          <a:xfrm>
            <a:off x="6255326" y="2949760"/>
            <a:ext cx="1534502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为员工提供了职业发展规划和晋升机会。</a:t>
            </a:r>
            <a:endParaRPr lang="en-US" sz="1080"/>
          </a:p>
        </p:txBody>
      </p:sp>
      <p:sp>
        <p:nvSpPr>
          <p:cNvPr id="18" name="Text 4"/>
          <p:cNvSpPr/>
          <p:nvPr/>
        </p:nvSpPr>
        <p:spPr>
          <a:xfrm>
            <a:off x="3809336" y="2949760"/>
            <a:ext cx="1534502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实施了针对新员工的入职培训和在职培训计划。</a:t>
            </a:r>
            <a:endParaRPr lang="en-US" sz="1080"/>
          </a:p>
        </p:txBody>
      </p:sp>
      <p:sp>
        <p:nvSpPr>
          <p:cNvPr id="19" name="Text 5"/>
          <p:cNvSpPr/>
          <p:nvPr/>
        </p:nvSpPr>
        <p:spPr>
          <a:xfrm>
            <a:off x="3809336" y="2467906"/>
            <a:ext cx="15345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培训计划</a:t>
            </a:r>
            <a:endParaRPr lang="en-US" sz="1260"/>
          </a:p>
        </p:txBody>
      </p:sp>
      <p:sp>
        <p:nvSpPr>
          <p:cNvPr id="20" name="Text 6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员工招聘与培训</a:t>
            </a:r>
            <a:endParaRPr lang="en-US" sz="1920"/>
          </a:p>
        </p:txBody>
      </p:sp>
      <p:sp>
        <p:nvSpPr>
          <p:cNvPr id="21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12" grpId="1" uiExpand="0" advAuto="indefinite" build="whole" animBg="1"/>
      <p1:bldP xmlns:p1="http://schemas.openxmlformats.org/presentationml/2006/main" spid="4" grpId="2" uiExpand="0" advAuto="indefinite" build="whole" animBg="1"/>
      <p1:bldP xmlns:p1="http://schemas.openxmlformats.org/presentationml/2006/main" spid="16" grpId="3" uiExpand="0" advAuto="indefinite" build="whole" animBg="1"/>
      <p1:bldP xmlns:p1="http://schemas.openxmlformats.org/presentationml/2006/main" spid="15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7" grpId="7" uiExpand="0" advAuto="indefinite" build="whole" animBg="1"/>
      <p1:bldP xmlns:p1="http://schemas.openxmlformats.org/presentationml/2006/main" spid="19" grpId="8" uiExpand="0" advAuto="indefinite" build="whole" animBg="1"/>
      <p1:bldP xmlns:p1="http://schemas.openxmlformats.org/presentationml/2006/main" spid="18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3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4" grpId="13" uiExpand="0" advAuto="indefinite" build="whole" animBg="1"/>
      <p1:bldP xmlns:p1="http://schemas.openxmlformats.org/presentationml/2006/main" spid="17" grpId="14" uiExpand="0" advAuto="indefinite" build="whol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82600" y="2517606"/>
            <a:ext cx="722261" cy="727030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917482" y="2760007"/>
            <a:ext cx="245728" cy="25177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662060" y="2523249"/>
            <a:ext cx="744284" cy="73865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898168" y="2761041"/>
            <a:ext cx="262253" cy="255852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109913" y="2885262"/>
            <a:ext cx="945833" cy="945558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030028" y="1924618"/>
            <a:ext cx="945832" cy="945560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088255" y="2885262"/>
            <a:ext cx="945833" cy="945558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770937" y="3001299"/>
            <a:ext cx="2172524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团队建设活动</a:t>
            </a:r>
            <a:endParaRPr lang="en-US" sz="1260"/>
          </a:p>
        </p:txBody>
      </p:sp>
      <p:sp>
        <p:nvSpPr>
          <p:cNvPr id="13" name="Text 1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团队建设活动</a:t>
            </a:r>
            <a:endParaRPr lang="en-US" sz="1920"/>
          </a:p>
        </p:txBody>
      </p:sp>
      <p:sp>
        <p:nvSpPr>
          <p:cNvPr id="14" name="Text 2"/>
          <p:cNvSpPr/>
          <p:nvPr/>
        </p:nvSpPr>
        <p:spPr>
          <a:xfrm>
            <a:off x="5193290" y="1959139"/>
            <a:ext cx="2880471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跨部门合作</a:t>
            </a:r>
            <a:endParaRPr lang="en-US" sz="1260"/>
          </a:p>
        </p:txBody>
      </p:sp>
      <p:sp>
        <p:nvSpPr>
          <p:cNvPr id="15" name="Text 3"/>
          <p:cNvSpPr/>
          <p:nvPr/>
        </p:nvSpPr>
        <p:spPr>
          <a:xfrm>
            <a:off x="770900" y="3298478"/>
            <a:ext cx="217252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组织了多次团队建设活动，增强团队凝聚力和协作能力。</a:t>
            </a:r>
            <a:endParaRPr lang="en-US" sz="1080"/>
          </a:p>
        </p:txBody>
      </p:sp>
      <p:sp>
        <p:nvSpPr>
          <p:cNvPr id="16" name="Text 4"/>
          <p:cNvSpPr/>
          <p:nvPr/>
        </p:nvSpPr>
        <p:spPr>
          <a:xfrm>
            <a:off x="6201192" y="3435204"/>
            <a:ext cx="2241633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员工满意度调查结果显示，员工对团队氛围感到满意。</a:t>
            </a:r>
            <a:endParaRPr lang="en-US" sz="1080"/>
          </a:p>
        </p:txBody>
      </p:sp>
      <p:sp>
        <p:nvSpPr>
          <p:cNvPr id="17" name="Text 5"/>
          <p:cNvSpPr/>
          <p:nvPr/>
        </p:nvSpPr>
        <p:spPr>
          <a:xfrm>
            <a:off x="6201192" y="3138025"/>
            <a:ext cx="2241633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员工满意度</a:t>
            </a:r>
            <a:endParaRPr lang="en-US" sz="1260"/>
          </a:p>
        </p:txBody>
      </p:sp>
      <p:sp>
        <p:nvSpPr>
          <p:cNvPr id="18" name="Text 6"/>
          <p:cNvSpPr/>
          <p:nvPr/>
        </p:nvSpPr>
        <p:spPr>
          <a:xfrm>
            <a:off x="5193290" y="2256319"/>
            <a:ext cx="2880471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促进了跨部门之间的沟通和合作。</a:t>
            </a:r>
            <a:endParaRPr lang="en-US" sz="1080"/>
          </a:p>
        </p:txBody>
      </p:sp>
      <p:sp>
        <p:nvSpPr>
          <p:cNvPr id="19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080"/>
          </a:p>
        </p:txBody>
      </p:sp>
      <p:sp>
        <p:nvSpPr>
          <p:cNvPr id="20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10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9" grpId="2" uiExpand="0" advAuto="indefinite" build="whole" animBg="1"/>
      <p1:bldP xmlns:p1="http://schemas.openxmlformats.org/presentationml/2006/main" spid="6" grpId="3" uiExpand="0" advAuto="indefinite" build="whole" animBg="1"/>
      <p1:bldP xmlns:p1="http://schemas.openxmlformats.org/presentationml/2006/main" spid="7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11" grpId="6" uiExpand="0" advAuto="indefinite" build="whole" animBg="1"/>
      <p1:bldP xmlns:p1="http://schemas.openxmlformats.org/presentationml/2006/main" spid="12" grpId="7" uiExpand="0" advAuto="indefinite" build="whole" animBg="1"/>
      <p1:bldP xmlns:p1="http://schemas.openxmlformats.org/presentationml/2006/main" spid="15" grpId="8" uiExpand="0" advAuto="indefinite" build="whole" animBg="1"/>
      <p1:bldP xmlns:p1="http://schemas.openxmlformats.org/presentationml/2006/main" spid="14" grpId="9" uiExpand="0" advAuto="indefinite" build="whole" animBg="1"/>
      <p1:bldP xmlns:p1="http://schemas.openxmlformats.org/presentationml/2006/main" spid="18" grpId="10" uiExpand="0" advAuto="indefinite" build="whole" animBg="1"/>
      <p1:bldP xmlns:p1="http://schemas.openxmlformats.org/presentationml/2006/main" spid="17" grpId="11" uiExpand="0" advAuto="indefinite" build="whole" animBg="1"/>
      <p1:bldP xmlns:p1="http://schemas.openxmlformats.org/presentationml/2006/main" spid="16" grpId="12" uiExpand="0" advAuto="indefinite" build="whol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62177" y="3399958"/>
            <a:ext cx="140684" cy="154171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9167" y="1696233"/>
            <a:ext cx="1805940" cy="2465408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661684" y="1919673"/>
            <a:ext cx="399955" cy="399943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704272" y="1696233"/>
            <a:ext cx="1805940" cy="2465408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49378" y="1696233"/>
            <a:ext cx="1805940" cy="2465408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402026" y="1913346"/>
            <a:ext cx="399955" cy="399943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7159514" y="1913346"/>
            <a:ext cx="399955" cy="399943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未来规划</a:t>
            </a:r>
            <a:endParaRPr lang="en-US" sz="1920"/>
          </a:p>
        </p:txBody>
      </p:sp>
      <p:sp>
        <p:nvSpPr>
          <p:cNvPr id="13" name="Text 1"/>
          <p:cNvSpPr/>
          <p:nvPr/>
        </p:nvSpPr>
        <p:spPr>
          <a:xfrm>
            <a:off x="6506251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薪酬福利</a:t>
            </a:r>
            <a:endParaRPr lang="en-US" sz="1260"/>
          </a:p>
        </p:txBody>
      </p:sp>
      <p:sp>
        <p:nvSpPr>
          <p:cNvPr id="14" name="Text 2"/>
          <p:cNvSpPr/>
          <p:nvPr/>
        </p:nvSpPr>
        <p:spPr>
          <a:xfrm>
            <a:off x="3760818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培训计划</a:t>
            </a:r>
            <a:endParaRPr lang="en-US" sz="1260"/>
          </a:p>
        </p:txBody>
      </p:sp>
      <p:sp>
        <p:nvSpPr>
          <p:cNvPr id="15" name="Text 3"/>
          <p:cNvSpPr/>
          <p:nvPr/>
        </p:nvSpPr>
        <p:spPr>
          <a:xfrm>
            <a:off x="1026399" y="3195615"/>
            <a:ext cx="167979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未来将继续加强人才引进和培养，提升团队整体实力。</a:t>
            </a:r>
            <a:endParaRPr lang="en-US" sz="1080"/>
          </a:p>
        </p:txBody>
      </p:sp>
      <p:sp>
        <p:nvSpPr>
          <p:cNvPr id="16" name="Text 4"/>
          <p:cNvSpPr/>
          <p:nvPr/>
        </p:nvSpPr>
        <p:spPr>
          <a:xfrm>
            <a:off x="1015534" y="2547595"/>
            <a:ext cx="1690702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人才战略</a:t>
            </a:r>
            <a:endParaRPr lang="en-US" sz="1260"/>
          </a:p>
        </p:txBody>
      </p:sp>
      <p:sp>
        <p:nvSpPr>
          <p:cNvPr id="17" name="Text 5"/>
          <p:cNvSpPr/>
          <p:nvPr/>
        </p:nvSpPr>
        <p:spPr>
          <a:xfrm>
            <a:off x="3771831" y="3195615"/>
            <a:ext cx="167979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制定长期培训计划，提升员工专业技能。</a:t>
            </a:r>
            <a:endParaRPr lang="en-US" sz="1080"/>
          </a:p>
        </p:txBody>
      </p:sp>
      <p:sp>
        <p:nvSpPr>
          <p:cNvPr id="18" name="Text 6"/>
          <p:cNvSpPr/>
          <p:nvPr/>
        </p:nvSpPr>
        <p:spPr>
          <a:xfrm>
            <a:off x="6517264" y="3195615"/>
            <a:ext cx="1679794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优化薪酬福利体系，提高员工满意度和忠诚度。</a:t>
            </a:r>
            <a:endParaRPr lang="en-US" sz="1080"/>
          </a:p>
        </p:txBody>
      </p:sp>
      <p:sp>
        <p:nvSpPr>
          <p:cNvPr id="19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080"/>
          </a:p>
        </p:txBody>
      </p:sp>
      <p:sp>
        <p:nvSpPr>
          <p:cNvPr id="20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7" grpId="1" uiExpand="0" advAuto="indefinite" build="whole" animBg="1"/>
      <p1:bldP xmlns:p1="http://schemas.openxmlformats.org/presentationml/2006/main" spid="16" grpId="2" uiExpand="0" advAuto="indefinite" build="whole" animBg="1"/>
      <p1:bldP xmlns:p1="http://schemas.openxmlformats.org/presentationml/2006/main" spid="15" grpId="3" uiExpand="0" advAuto="indefinite" build="whole" animBg="1"/>
      <p1:bldP xmlns:p1="http://schemas.openxmlformats.org/presentationml/2006/main" spid="4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10" grpId="6" uiExpand="0" advAuto="indefinite" build="whole" animBg="1"/>
      <p1:bldP xmlns:p1="http://schemas.openxmlformats.org/presentationml/2006/main" spid="14" grpId="7" uiExpand="0" advAuto="indefinite" build="whole" animBg="1"/>
      <p1:bldP xmlns:p1="http://schemas.openxmlformats.org/presentationml/2006/main" spid="17" grpId="8" uiExpand="0" advAuto="indefinite" build="whole" animBg="1"/>
      <p1:bldP xmlns:p1="http://schemas.openxmlformats.org/presentationml/2006/main" spid="9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3" grpId="11" uiExpand="0" advAuto="indefinite" build="whole" animBg="1"/>
      <p1:bldP xmlns:p1="http://schemas.openxmlformats.org/presentationml/2006/main" spid="18" grpId="12" uiExpand="0" advAuto="indefinite" build="whol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802652" y="1536847"/>
            <a:ext cx="3732698" cy="825103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504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04</a:t>
            </a:r>
            <a:endParaRPr lang="en-US" sz="5040"/>
          </a:p>
        </p:txBody>
      </p:sp>
      <p:sp>
        <p:nvSpPr>
          <p:cNvPr id="4" name="Text 1"/>
          <p:cNvSpPr/>
          <p:nvPr/>
        </p:nvSpPr>
        <p:spPr>
          <a:xfrm>
            <a:off x="802652" y="312285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战略规划与市场布局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802652" y="2401485"/>
            <a:ext cx="4102682" cy="571500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333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未来展望与目标</a:t>
            </a:r>
            <a:endParaRPr lang="en-US" sz="3330"/>
          </a:p>
        </p:txBody>
      </p:sp>
      <p:sp>
        <p:nvSpPr>
          <p:cNvPr id="6" name="Text 3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2" grpId="1" uiExpand="0" advAuto="indefinite" build="whole" animBg="1"/>
      <p1:bldP xmlns:p1="http://schemas.openxmlformats.org/presentationml/2006/main" spid="4" grpId="2" uiExpand="0" advAuto="indefinite" build="whol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9780" y="2968946"/>
            <a:ext cx="7525314" cy="5613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648238" y="1729672"/>
            <a:ext cx="927862" cy="928094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068920" y="2488787"/>
            <a:ext cx="57150" cy="515303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106304" y="1729672"/>
            <a:ext cx="927862" cy="928094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541629" y="2482149"/>
            <a:ext cx="57150" cy="514350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577901" y="1729673"/>
            <a:ext cx="927862" cy="928094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7025721" y="2482179"/>
            <a:ext cx="57150" cy="514350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6366054" y="3160662"/>
            <a:ext cx="1362524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品牌建设</a:t>
            </a:r>
            <a:endParaRPr lang="en-US" sz="1260"/>
          </a:p>
        </p:txBody>
      </p:sp>
      <p:sp>
        <p:nvSpPr>
          <p:cNvPr id="13" name="Text 1"/>
          <p:cNvSpPr/>
          <p:nvPr/>
        </p:nvSpPr>
        <p:spPr>
          <a:xfrm>
            <a:off x="6383935" y="3820119"/>
            <a:ext cx="1362715" cy="49720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加强品牌宣传，提升品牌知名度和美誉度。</a:t>
            </a:r>
            <a:endParaRPr lang="en-US" sz="1080"/>
          </a:p>
        </p:txBody>
      </p:sp>
      <p:sp>
        <p:nvSpPr>
          <p:cNvPr id="14" name="Text 2"/>
          <p:cNvSpPr/>
          <p:nvPr/>
        </p:nvSpPr>
        <p:spPr>
          <a:xfrm>
            <a:off x="1421166" y="3888675"/>
            <a:ext cx="1362715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计划在2026年进入3个新的国际市场。</a:t>
            </a:r>
            <a:endParaRPr lang="en-US" sz="1080"/>
          </a:p>
        </p:txBody>
      </p:sp>
      <p:sp>
        <p:nvSpPr>
          <p:cNvPr id="15" name="Text 3"/>
          <p:cNvSpPr/>
          <p:nvPr/>
        </p:nvSpPr>
        <p:spPr>
          <a:xfrm>
            <a:off x="3893573" y="3158130"/>
            <a:ext cx="1362524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产品创新</a:t>
            </a:r>
            <a:endParaRPr lang="en-US" sz="1260"/>
          </a:p>
        </p:txBody>
      </p:sp>
      <p:sp>
        <p:nvSpPr>
          <p:cNvPr id="16" name="Text 4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市场战略</a:t>
            </a:r>
            <a:endParaRPr lang="en-US" sz="1920"/>
          </a:p>
        </p:txBody>
      </p:sp>
      <p:sp>
        <p:nvSpPr>
          <p:cNvPr id="17" name="Text 5"/>
          <p:cNvSpPr/>
          <p:nvPr/>
        </p:nvSpPr>
        <p:spPr>
          <a:xfrm>
            <a:off x="3902513" y="3903703"/>
            <a:ext cx="1362715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将持续投入研发，推出至少2款新产品。</a:t>
            </a:r>
            <a:endParaRPr lang="en-US" sz="1080"/>
          </a:p>
        </p:txBody>
      </p:sp>
      <p:sp>
        <p:nvSpPr>
          <p:cNvPr id="18" name="Text 6"/>
          <p:cNvSpPr/>
          <p:nvPr/>
        </p:nvSpPr>
        <p:spPr>
          <a:xfrm>
            <a:off x="1421166" y="3151253"/>
            <a:ext cx="1362524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市场拓展</a:t>
            </a:r>
            <a:endParaRPr lang="en-US" sz="1260"/>
          </a:p>
        </p:txBody>
      </p:sp>
      <p:sp>
        <p:nvSpPr>
          <p:cNvPr id="19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080"/>
          </a:p>
        </p:txBody>
      </p:sp>
      <p:sp>
        <p:nvSpPr>
          <p:cNvPr id="20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18" grpId="3" uiExpand="0" advAuto="indefinite" build="whole" animBg="1"/>
      <p1:bldP xmlns:p1="http://schemas.openxmlformats.org/presentationml/2006/main" spid="14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5" grpId="7" uiExpand="0" advAuto="indefinite" build="whole" animBg="1"/>
      <p1:bldP xmlns:p1="http://schemas.openxmlformats.org/presentationml/2006/main" spid="17" grpId="8" uiExpand="0" advAuto="indefinite" build="whole" animBg="1"/>
      <p1:bldP xmlns:p1="http://schemas.openxmlformats.org/presentationml/2006/main" spid="10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2" grpId="11" uiExpand="0" advAuto="indefinite" build="whole" animBg="1"/>
      <p1:bldP xmlns:p1="http://schemas.openxmlformats.org/presentationml/2006/main" spid="13" grpId="12" uiExpand="0" advAuto="indefinite" build="whol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06830" y="1992705"/>
            <a:ext cx="1872615" cy="1872465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61147" y="2163278"/>
            <a:ext cx="132398" cy="132475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567969" y="2791450"/>
            <a:ext cx="1350338" cy="16838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646170" y="1992705"/>
            <a:ext cx="1872615" cy="187246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900488" y="2163278"/>
            <a:ext cx="132397" cy="13247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907309" y="2791450"/>
            <a:ext cx="1350338" cy="1683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5986463" y="1992705"/>
            <a:ext cx="1871663" cy="1872465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6239828" y="2163278"/>
            <a:ext cx="132397" cy="132475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6247601" y="2791450"/>
            <a:ext cx="1349385" cy="16838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6262286" y="2457725"/>
            <a:ext cx="1328941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市场份额</a:t>
            </a:r>
            <a:endParaRPr lang="en-US" sz="1260"/>
          </a:p>
        </p:txBody>
      </p:sp>
      <p:sp>
        <p:nvSpPr>
          <p:cNvPr id="15" name="Text 1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业务增长目标</a:t>
            </a:r>
            <a:endParaRPr lang="en-US" sz="1920"/>
          </a:p>
        </p:txBody>
      </p:sp>
      <p:sp>
        <p:nvSpPr>
          <p:cNvPr id="16" name="Text 2"/>
          <p:cNvSpPr/>
          <p:nvPr/>
        </p:nvSpPr>
        <p:spPr>
          <a:xfrm>
            <a:off x="1570440" y="2992117"/>
            <a:ext cx="135481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设定2026年总收入增长12%的目标。</a:t>
            </a:r>
            <a:endParaRPr lang="en-US" sz="1080"/>
          </a:p>
        </p:txBody>
      </p:sp>
      <p:sp>
        <p:nvSpPr>
          <p:cNvPr id="17" name="Text 3"/>
          <p:cNvSpPr/>
          <p:nvPr/>
        </p:nvSpPr>
        <p:spPr>
          <a:xfrm>
            <a:off x="3922782" y="2457725"/>
            <a:ext cx="1328941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利润目标</a:t>
            </a:r>
            <a:endParaRPr lang="en-US" sz="1260"/>
          </a:p>
        </p:txBody>
      </p:sp>
      <p:sp>
        <p:nvSpPr>
          <p:cNvPr id="18" name="Text 4"/>
          <p:cNvSpPr/>
          <p:nvPr/>
        </p:nvSpPr>
        <p:spPr>
          <a:xfrm>
            <a:off x="1583353" y="2457725"/>
            <a:ext cx="1328941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收入目标</a:t>
            </a:r>
            <a:endParaRPr lang="en-US" sz="1260"/>
          </a:p>
        </p:txBody>
      </p:sp>
      <p:sp>
        <p:nvSpPr>
          <p:cNvPr id="19" name="Text 5"/>
          <p:cNvSpPr/>
          <p:nvPr/>
        </p:nvSpPr>
        <p:spPr>
          <a:xfrm>
            <a:off x="6249373" y="2992117"/>
            <a:ext cx="135481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力争在关键市场领域提升市场份额。</a:t>
            </a:r>
            <a:endParaRPr lang="en-US" sz="1080"/>
          </a:p>
        </p:txBody>
      </p:sp>
      <p:sp>
        <p:nvSpPr>
          <p:cNvPr id="20" name="Text 6"/>
          <p:cNvSpPr/>
          <p:nvPr/>
        </p:nvSpPr>
        <p:spPr>
          <a:xfrm>
            <a:off x="3909869" y="2992117"/>
            <a:ext cx="135481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设定2026年净利润率8%的目标。</a:t>
            </a:r>
            <a:endParaRPr lang="en-US" sz="1080"/>
          </a:p>
        </p:txBody>
      </p:sp>
      <p:sp>
        <p:nvSpPr>
          <p:cNvPr id="21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4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18" grpId="2" uiExpand="0" advAuto="indefinite" build="whole" animBg="1"/>
      <p1:bldP xmlns:p1="http://schemas.openxmlformats.org/presentationml/2006/main" spid="7" grpId="3" uiExpand="0" advAuto="indefinite" build="whole" animBg="1"/>
      <p1:bldP xmlns:p1="http://schemas.openxmlformats.org/presentationml/2006/main" spid="16" grpId="4" uiExpand="0" advAuto="indefinite" build="whole" animBg="1"/>
      <p1:bldP xmlns:p1="http://schemas.openxmlformats.org/presentationml/2006/main" spid="8" grpId="5" uiExpand="0" advAuto="indefinite" build="whole" animBg="1"/>
      <p1:bldP xmlns:p1="http://schemas.openxmlformats.org/presentationml/2006/main" spid="9" grpId="6" uiExpand="0" advAuto="indefinite" build="whole" animBg="1"/>
      <p1:bldP xmlns:p1="http://schemas.openxmlformats.org/presentationml/2006/main" spid="17" grpId="7" uiExpand="0" advAuto="indefinite" build="whole" animBg="1"/>
      <p1:bldP xmlns:p1="http://schemas.openxmlformats.org/presentationml/2006/main" spid="10" grpId="8" uiExpand="0" advAuto="indefinite" build="whole" animBg="1"/>
      <p1:bldP xmlns:p1="http://schemas.openxmlformats.org/presentationml/2006/main" spid="20" grpId="9" uiExpand="0" advAuto="indefinite" build="whole" animBg="1"/>
      <p1:bldP xmlns:p1="http://schemas.openxmlformats.org/presentationml/2006/main" spid="11" grpId="10" uiExpand="0" advAuto="indefinite" build="whole" animBg="1"/>
      <p1:bldP xmlns:p1="http://schemas.openxmlformats.org/presentationml/2006/main" spid="12" grpId="11" uiExpand="0" advAuto="indefinite" build="whole" animBg="1"/>
      <p1:bldP xmlns:p1="http://schemas.openxmlformats.org/presentationml/2006/main" spid="14" grpId="12" uiExpand="0" advAuto="indefinite" build="whole" animBg="1"/>
      <p1:bldP xmlns:p1="http://schemas.openxmlformats.org/presentationml/2006/main" spid="13" grpId="13" uiExpand="0" advAuto="indefinite" build="whole" animBg="1"/>
      <p1:bldP xmlns:p1="http://schemas.openxmlformats.org/presentationml/2006/main" spid="19" grpId="14" uiExpand="0" advAuto="indefinite" build="whol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225" y="266275"/>
            <a:ext cx="219142" cy="454409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6691" y="277500"/>
            <a:ext cx="94774" cy="43195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06830" y="3064369"/>
            <a:ext cx="2204085" cy="1324761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5466" y="266275"/>
            <a:ext cx="117224" cy="45440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06830" y="1723764"/>
            <a:ext cx="2204085" cy="132476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219088" y="2044900"/>
            <a:ext cx="380245" cy="37656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633085" y="3064369"/>
            <a:ext cx="2203133" cy="1324761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633085" y="1723764"/>
            <a:ext cx="2203133" cy="1324760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544629" y="2044900"/>
            <a:ext cx="380245" cy="376560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469957" y="2809351"/>
            <a:ext cx="2204085" cy="1324760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3469957" y="1468745"/>
            <a:ext cx="2204085" cy="1324761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4381855" y="1793330"/>
            <a:ext cx="380245" cy="376560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484582" y="332371"/>
            <a:ext cx="8183979" cy="315397"/>
          </a:xfrm>
          <a:prstGeom prst="rect"/>
          <a:noFill/>
        </p:spPr>
        <p:txBody>
          <a:bodyPr wrap="squar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20" dirty="1">
                <a:solidFill>
                  <a:srgbClr val="000000"/>
                </a:solidFill>
                <a:latin typeface="244-上首墩墩体" pitchFamily="34" charset="0"/>
                <a:ea typeface="244-上首墩墩体" pitchFamily="34" charset="-122"/>
                <a:cs typeface="244-上首墩墩体" pitchFamily="34" charset="-120"/>
              </a:rPr>
              <a:t>持续改进</a:t>
            </a:r>
            <a:endParaRPr lang="en-US" sz="1920"/>
          </a:p>
        </p:txBody>
      </p:sp>
      <p:sp>
        <p:nvSpPr>
          <p:cNvPr id="15" name="Text 1"/>
          <p:cNvSpPr/>
          <p:nvPr/>
        </p:nvSpPr>
        <p:spPr>
          <a:xfrm>
            <a:off x="4109859" y="2326939"/>
            <a:ext cx="9333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运营效率</a:t>
            </a:r>
            <a:endParaRPr lang="en-US" sz="1260"/>
          </a:p>
        </p:txBody>
      </p:sp>
      <p:sp>
        <p:nvSpPr>
          <p:cNvPr id="16" name="Text 2"/>
          <p:cNvSpPr/>
          <p:nvPr/>
        </p:nvSpPr>
        <p:spPr>
          <a:xfrm>
            <a:off x="6272629" y="2589711"/>
            <a:ext cx="9333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创新能力</a:t>
            </a:r>
            <a:endParaRPr lang="en-US" sz="1260"/>
          </a:p>
        </p:txBody>
      </p:sp>
      <p:sp>
        <p:nvSpPr>
          <p:cNvPr id="17" name="Text 3"/>
          <p:cNvSpPr/>
          <p:nvPr/>
        </p:nvSpPr>
        <p:spPr>
          <a:xfrm>
            <a:off x="1947089" y="2589711"/>
            <a:ext cx="933318" cy="19431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质量管理</a:t>
            </a:r>
            <a:endParaRPr lang="en-US" sz="1260"/>
          </a:p>
        </p:txBody>
      </p:sp>
      <p:sp>
        <p:nvSpPr>
          <p:cNvPr id="18" name="Text 4"/>
          <p:cNvSpPr/>
          <p:nvPr/>
        </p:nvSpPr>
        <p:spPr>
          <a:xfrm>
            <a:off x="6022598" y="3287877"/>
            <a:ext cx="143347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加强创新能力，保持行业领先地位。</a:t>
            </a:r>
            <a:endParaRPr lang="en-US" sz="1080"/>
          </a:p>
        </p:txBody>
      </p:sp>
      <p:sp>
        <p:nvSpPr>
          <p:cNvPr id="19" name="Text 5"/>
          <p:cNvSpPr/>
          <p:nvPr/>
        </p:nvSpPr>
        <p:spPr>
          <a:xfrm>
            <a:off x="1697057" y="3287877"/>
            <a:ext cx="143347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持续改进产品质量，确保客户满意度。</a:t>
            </a:r>
            <a:endParaRPr lang="en-US" sz="1080"/>
          </a:p>
        </p:txBody>
      </p:sp>
      <p:sp>
        <p:nvSpPr>
          <p:cNvPr id="20" name="Text 6"/>
          <p:cNvSpPr/>
          <p:nvPr/>
        </p:nvSpPr>
        <p:spPr>
          <a:xfrm>
            <a:off x="3859828" y="2996806"/>
            <a:ext cx="1433470" cy="331470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提升运营效率，降低成本。</a:t>
            </a:r>
            <a:endParaRPr lang="en-US" sz="1080"/>
          </a:p>
        </p:txBody>
      </p:sp>
      <p:sp>
        <p:nvSpPr>
          <p:cNvPr id="21" name="Text 7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7" grpId="1" uiExpand="0" advAuto="indefinite" build="whole" animBg="1"/>
      <p1:bldP xmlns:p1="http://schemas.openxmlformats.org/presentationml/2006/main" spid="17" grpId="2" uiExpand="0" advAuto="indefinite" build="whole" animBg="1"/>
      <p1:bldP xmlns:p1="http://schemas.openxmlformats.org/presentationml/2006/main" spid="4" grpId="3" uiExpand="0" advAuto="indefinite" build="whole" animBg="1"/>
      <p1:bldP xmlns:p1="http://schemas.openxmlformats.org/presentationml/2006/main" spid="19" grpId="4" uiExpand="0" advAuto="indefinite" build="whole" animBg="1"/>
      <p1:bldP xmlns:p1="http://schemas.openxmlformats.org/presentationml/2006/main" spid="12" grpId="5" uiExpand="0" advAuto="indefinite" build="whole" animBg="1"/>
      <p1:bldP xmlns:p1="http://schemas.openxmlformats.org/presentationml/2006/main" spid="13" grpId="6" uiExpand="0" advAuto="indefinite" build="whole" animBg="1"/>
      <p1:bldP xmlns:p1="http://schemas.openxmlformats.org/presentationml/2006/main" spid="15" grpId="7" uiExpand="0" advAuto="indefinite" build="whole" animBg="1"/>
      <p1:bldP xmlns:p1="http://schemas.openxmlformats.org/presentationml/2006/main" spid="11" grpId="8" uiExpand="0" advAuto="indefinite" build="whole" animBg="1"/>
      <p1:bldP xmlns:p1="http://schemas.openxmlformats.org/presentationml/2006/main" spid="20" grpId="9" uiExpand="0" advAuto="indefinite" build="whole" animBg="1"/>
      <p1:bldP xmlns:p1="http://schemas.openxmlformats.org/presentationml/2006/main" spid="9" grpId="10" uiExpand="0" advAuto="indefinite" build="whole" animBg="1"/>
      <p1:bldP xmlns:p1="http://schemas.openxmlformats.org/presentationml/2006/main" spid="10" grpId="11" uiExpand="0" advAuto="indefinite" build="whole" animBg="1"/>
      <p1:bldP xmlns:p1="http://schemas.openxmlformats.org/presentationml/2006/main" spid="16" grpId="12" uiExpand="0" advAuto="indefinite" build="whole" animBg="1"/>
      <p1:bldP xmlns:p1="http://schemas.openxmlformats.org/presentationml/2006/main" spid="8" grpId="13" uiExpand="0" advAuto="indefinite" build="whole" animBg="1"/>
      <p1:bldP xmlns:p1="http://schemas.openxmlformats.org/presentationml/2006/main" spid="18" grpId="14" uiExpand="0" advAuto="indefinite" build="whol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case/backgroundImage/87b5bac6a5495ef10d33d8ab5e90e091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1042919" y="1926780"/>
            <a:ext cx="3272545" cy="822960"/>
          </a:xfrm>
          <a:prstGeom prst="rect"/>
          <a:noFill/>
        </p:spPr>
        <p:txBody>
          <a:bodyPr wrap="square" lIns="0" tIns="0" rIns="0" bIns="0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5400" dirty="1">
                <a:solidFill>
                  <a:srgbClr val="000000"/>
                </a:solidFill>
                <a:latin typeface="锐字真言体免费商用" pitchFamily="34" charset="0"/>
                <a:ea typeface="锐字真言体免费商用" pitchFamily="34" charset="-122"/>
                <a:cs typeface="锐字真言体免费商用" pitchFamily="34" charset="-120"/>
              </a:rPr>
              <a:t>谢谢观看</a:t>
            </a:r>
            <a:endParaRPr lang="en-US" sz="5400"/>
          </a:p>
        </p:txBody>
      </p:sp>
      <p:sp>
        <p:nvSpPr>
          <p:cNvPr id="4" name="Text 1"/>
          <p:cNvSpPr/>
          <p:nvPr/>
        </p:nvSpPr>
        <p:spPr>
          <a:xfrm>
            <a:off x="8801100" y="4857750"/>
            <a:ext cx="580644" cy="165735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00000"/>
              </a:lnSpc>
              <a:buNone/>
            </a:pPr>
            <a:r>
              <a:rPr lang="en-US" sz="108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080"/>
          </a:p>
        </p:txBody>
      </p:sp>
      <p:sp>
        <p:nvSpPr>
          <p:cNvPr id="5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©2025 Proprietary and Confidential. All Rights Reserved.</a:t>
            </a:r>
            <a:endParaRPr lang="en-US" sz="9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" grpId="0" uiExpand="0" advAuto="indefinite" build="whole" animBg="1"/>
    </p:bldLst>
  </p:timing>
</p:sld>
</file>

<file path=ppt/tags/tag1.xml><?xml version="1.0" encoding="utf-8"?>
<p:tagLst xmlns:p="http://schemas.openxmlformats.org/presentationml/2006/main">
  <p1:tag xmlns:p1="http://schemas.openxmlformats.org/presentationml/2006/main" name="AS_NET" val="Unix 3.10 unknown"/>
  <p1:tag xmlns:p1="http://schemas.openxmlformats.org/presentationml/2006/main" name="AS_OS" val="Unix 3.10 unknown"/>
  <p1:tag xmlns:p1="http://schemas.openxmlformats.org/presentationml/2006/main" name="AS_RELEASE_DATE" val="2013.12.17"/>
  <p1:tag xmlns:p1="http://schemas.openxmlformats.org/presentationml/2006/main" name="AS_TITLE" val="Spire.Presentation for .NET "/>
  <p1:tag xmlns:p1="http://schemas.openxmlformats.org/presentationml/2006/main" name="AS_VERSION" val="2.1.0.0"/>
</p:tagLst>
</file>

<file path=ppt/theme/theme1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1F497D"/>
      </a3:dk2>
      <a3:lt2 xmlns:a3="http://schemas.openxmlformats.org/drawingml/2006/main">
        <a4:srgbClr xmlns:a4="http://schemas.openxmlformats.org/drawingml/2006/main" val="EEECE1"/>
      </a3:lt2>
      <a3:accent1 xmlns:a3="http://schemas.openxmlformats.org/drawingml/2006/main">
        <a4:srgbClr xmlns:a4="http://schemas.openxmlformats.org/drawingml/2006/main" val="4F81BD"/>
      </a3:accent1>
      <a3:accent2 xmlns:a3="http://schemas.openxmlformats.org/drawingml/2006/main">
        <a4:srgbClr xmlns:a4="http://schemas.openxmlformats.org/drawingml/2006/main" val="C0504D"/>
      </a3:accent2>
      <a3:accent3 xmlns:a3="http://schemas.openxmlformats.org/drawingml/2006/main">
        <a4:srgbClr xmlns:a4="http://schemas.openxmlformats.org/drawingml/2006/main" val="9BBB59"/>
      </a3:accent3>
      <a3:accent4 xmlns:a3="http://schemas.openxmlformats.org/drawingml/2006/main">
        <a4:srgbClr xmlns:a4="http://schemas.openxmlformats.org/drawingml/2006/main" val="8064A2"/>
      </a3:accent4>
      <a3:accent5 xmlns:a3="http://schemas.openxmlformats.org/drawingml/2006/main">
        <a4:srgbClr xmlns:a4="http://schemas.openxmlformats.org/drawingml/2006/main" val="4BACC6"/>
      </a3:accent5>
      <a3:accent6 xmlns:a3="http://schemas.openxmlformats.org/drawingml/2006/main">
        <a4:srgbClr xmlns:a4="http://schemas.openxmlformats.org/drawingml/2006/main" val="F79646"/>
      </a3:accent6>
      <a3:hlink xmlns:a3="http://schemas.openxmlformats.org/drawingml/2006/main">
        <a4:srgbClr xmlns:a4="http://schemas.openxmlformats.org/drawingml/2006/main" val="0000FF"/>
      </a3:hlink>
      <a3:folHlink xmlns:a3="http://schemas.openxmlformats.org/drawingml/2006/main">
        <a4:srgbClr xmlns:a4="http://schemas.openxmlformats.org/drawingml/2006/main" val="800080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MoolBoran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Times New Roman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Times New Roman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ajorFont>
      <a3:min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DaunPenh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Arial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Arial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50000"/>
                <a8:satMod xmlns:a8="http://schemas.openxmlformats.org/drawingml/2006/main" val="300000"/>
              </a7:schemeClr>
            </a6:gs>
            <a6:gs xmlns:a6="http://schemas.openxmlformats.org/drawingml/2006/main" pos="35000">
              <a7:schemeClr xmlns:a7="http://schemas.openxmlformats.org/drawingml/2006/main" val="phClr">
                <a8:tint xmlns:a8="http://schemas.openxmlformats.org/drawingml/2006/main" val="37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tint xmlns:a8="http://schemas.openxmlformats.org/drawingml/2006/main" val="15000"/>
                <a8:satMod xmlns:a8="http://schemas.openxmlformats.org/drawingml/2006/main" val="350000"/>
              </a7:schemeClr>
            </a6:gs>
          </a5:gsLst>
          <a5:lin xmlns:a5="http://schemas.openxmlformats.org/drawingml/2006/main" ang="16200000" scaled="1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hade xmlns:a8="http://schemas.openxmlformats.org/drawingml/2006/main" val="51000"/>
                <a8:satMod xmlns:a8="http://schemas.openxmlformats.org/drawingml/2006/main" val="130000"/>
              </a7:schemeClr>
            </a6:gs>
            <a6:gs xmlns:a6="http://schemas.openxmlformats.org/drawingml/2006/main" pos="80000">
              <a7:schemeClr xmlns:a7="http://schemas.openxmlformats.org/drawingml/2006/main" val="phClr">
                <a8:shade xmlns:a8="http://schemas.openxmlformats.org/drawingml/2006/main" val="93000"/>
                <a8:satMod xmlns:a8="http://schemas.openxmlformats.org/drawingml/2006/main" val="13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94000"/>
                <a8:satMod xmlns:a8="http://schemas.openxmlformats.org/drawingml/2006/main" val="135000"/>
              </a7:schemeClr>
            </a6:gs>
          </a5:gsLst>
          <a5:lin xmlns:a5="http://schemas.openxmlformats.org/drawingml/2006/main" ang="162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9525" cap="flat" cmpd="sng" algn="ctr">
          <solidFill xmlns="http://schemas.openxmlformats.org/drawingml/2006/main">
            <a5:schemeClr xmlns:a5="http://schemas.openxmlformats.org/drawingml/2006/main" val="phClr">
              <a6:shade xmlns:a6="http://schemas.openxmlformats.org/drawingml/2006/main" val="95000"/>
              <a6:satMod xmlns:a6="http://schemas.openxmlformats.org/drawingml/2006/main" val="105000"/>
            </a5:schemeClr>
          </solidFill>
          <a5:prstDash xmlns:a5="http://schemas.openxmlformats.org/drawingml/2006/main" val="solid"/>
        </a4:ln>
        <a4:ln xmlns:a4="http://schemas.openxmlformats.org/drawingml/2006/main" w="254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  <a4:ln xmlns:a4="http://schemas.openxmlformats.org/drawingml/2006/main" w="381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0000" rotWithShape="0">
              <a7:srgbClr xmlns:a7="http://schemas.openxmlformats.org/drawingml/2006/main" val="000000">
                <a8:alpha xmlns:a8="http://schemas.openxmlformats.org/drawingml/2006/main" val="38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  <a5:scene3d xmlns:a5="http://schemas.openxmlformats.org/drawingml/2006/main">
            <a6:camera xmlns:a6="http://schemas.openxmlformats.org/drawingml/2006/main" prst="orthographicFront">
              <a7:rot xmlns:a7="http://schemas.openxmlformats.org/drawingml/2006/main" lat="0" lon="0" rev="0"/>
            </a6:camera>
            <a6:lightRig xmlns:a6="http://schemas.openxmlformats.org/drawingml/2006/main" dir="t" rig="threePt">
              <a7:rot xmlns:a7="http://schemas.openxmlformats.org/drawingml/2006/main" lat="0" lon="0" rev="1200000"/>
            </a6:lightRig>
          </a5:scene3d>
          <a5:sp3d xmlns:a5="http://schemas.openxmlformats.org/drawingml/2006/main">
            <a6:bevelT xmlns:a6="http://schemas.openxmlformats.org/drawingml/2006/main" w="63500" h="25400" prst="circle"/>
          </a5:sp3d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40000"/>
                <a8:satMod xmlns:a8="http://schemas.openxmlformats.org/drawingml/2006/main" val="350000"/>
              </a7:schemeClr>
            </a6:gs>
            <a6:gs xmlns:a6="http://schemas.openxmlformats.org/drawingml/2006/main" pos="40000">
              <a7:schemeClr xmlns:a7="http://schemas.openxmlformats.org/drawingml/2006/main" val="phClr">
                <a8:tint xmlns:a8="http://schemas.openxmlformats.org/drawingml/2006/main" val="45000"/>
                <a8:shade xmlns:a8="http://schemas.openxmlformats.org/drawingml/2006/main" val="99000"/>
                <a8:satMod xmlns:a8="http://schemas.openxmlformats.org/drawingml/2006/main" val="35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20000"/>
                <a8:satMod xmlns:a8="http://schemas.openxmlformats.org/drawingml/2006/main" val="255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-80000" r="50000" b="180000"/>
          </a5:path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80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30000"/>
                <a8:satMod xmlns:a8="http://schemas.openxmlformats.org/drawingml/2006/main" val="200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50000" r="50000" b="50000"/>
          </a5:path>
          <a5:tileRect xmlns:a5="http://schemas.openxmlformats.org/drawingml/2006/main"/>
        </a4:gradFill>
      </a3:bgFillStyleLst>
    </a2:fmtScheme>
  </a1:themeElements>
  <a:objectDefaults/>
</a:theme>
</file>

<file path=ppt/theme/theme2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3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Spire.Presentation for.NET 2.1.0.0</Application>
  <PresentationFormat>全屏显示(4:3)</PresentationFormat>
  <Slides>1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2025-01-14T06:55:10.6550000Z</dcterms:created>
  <dcterms:modified xsi:type="dcterms:W3CDTF">2025-01-14T06:55:10.6550000Z</dcterms:modified>
</cp:coreProperties>
</file>