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61" r:id="rId1"/>
    <p:sldMasterId id="2147485598" r:id="rId2"/>
  </p:sldMasterIdLst>
  <p:notesMasterIdLst>
    <p:notesMasterId r:id="rId3"/>
  </p:notesMasterIdLst>
  <p:sldIdLst>
    <p:sldId id="1172" r:id="rId4"/>
    <p:sldId id="1177" r:id="rId5"/>
    <p:sldId id="1182" r:id="rId6"/>
    <p:sldId id="1187" r:id="rId7"/>
    <p:sldId id="1194" r:id="rId9"/>
    <p:sldId id="1197" r:id="rId10"/>
    <p:sldId id="1200" r:id="rId11"/>
    <p:sldId id="1204" r:id="rId12"/>
    <p:sldId id="1211" r:id="rId14"/>
    <p:sldId id="1214" r:id="rId15"/>
    <p:sldId id="1217" r:id="rId16"/>
    <p:sldId id="1220" r:id="rId17"/>
    <p:sldId id="1224" r:id="rId18"/>
    <p:sldId id="1231" r:id="rId20"/>
    <p:sldId id="1234" r:id="rId21"/>
    <p:sldId id="1237" r:id="rId22"/>
    <p:sldId id="1240" r:id="rId23"/>
    <p:sldId id="1244" r:id="rId24"/>
    <p:sldId id="1251" r:id="rId26"/>
    <p:sldId id="1254" r:id="rId27"/>
    <p:sldId id="1257" r:id="rId28"/>
    <p:sldId id="1260" r:id="rId29"/>
    <p:sldId id="1264" r:id="rId30"/>
    <p:sldId id="1271" r:id="rId32"/>
    <p:sldId id="1274" r:id="rId33"/>
    <p:sldId id="1277" r:id="rId34"/>
    <p:sldId id="1280" r:id="rId35"/>
    <p:sldId id="1284" r:id="rId36"/>
    <p:sldId id="1291" r:id="rId38"/>
    <p:sldId id="1294" r:id="rId39"/>
    <p:sldId id="1298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62" r:id="rId1"/>
    <p:sldLayoutId id="2147485563" r:id="rId2"/>
    <p:sldLayoutId id="2147485564" r:id="rId3"/>
    <p:sldLayoutId id="2147485565" r:id="rId4"/>
    <p:sldLayoutId id="2147485566" r:id="rId5"/>
    <p:sldLayoutId id="2147485567" r:id="rId6"/>
    <p:sldLayoutId id="2147485568" r:id="rId7"/>
    <p:sldLayoutId id="2147485569" r:id="rId8"/>
    <p:sldLayoutId id="2147485570" r:id="rId9"/>
    <p:sldLayoutId id="2147485571" r:id="rId10"/>
    <p:sldLayoutId id="21474855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99" r:id="rId1"/>
    <p:sldLayoutId id="2147485600" r:id="rId2"/>
    <p:sldLayoutId id="2147485601" r:id="rId3"/>
    <p:sldLayoutId id="2147485602" r:id="rId4"/>
    <p:sldLayoutId id="2147485603" r:id="rId5"/>
    <p:sldLayoutId id="2147485604" r:id="rId6"/>
    <p:sldLayoutId id="2147485605" r:id="rId7"/>
    <p:sldLayoutId id="2147485606" r:id="rId8"/>
    <p:sldLayoutId id="2147485607" r:id="rId9"/>
    <p:sldLayoutId id="2147485608" r:id="rId10"/>
    <p:sldLayoutId id="21474856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tags" Target="../tags/tag201.xml"/><Relationship Id="rId22" Type="http://schemas.openxmlformats.org/officeDocument/2006/relationships/tags" Target="../tags/tag202.xml"/><Relationship Id="rId23" Type="http://schemas.openxmlformats.org/officeDocument/2006/relationships/tags" Target="../tags/tag203.xml"/><Relationship Id="rId24" Type="http://schemas.openxmlformats.org/officeDocument/2006/relationships/tags" Target="../tags/tag204.xml"/><Relationship Id="rId25" Type="http://schemas.openxmlformats.org/officeDocument/2006/relationships/tags" Target="../tags/tag205.xml"/><Relationship Id="rId26" Type="http://schemas.openxmlformats.org/officeDocument/2006/relationships/tags" Target="../tags/tag206.xml"/><Relationship Id="rId27" Type="http://schemas.openxmlformats.org/officeDocument/2006/relationships/tags" Target="../tags/tag207.xml"/><Relationship Id="rId28" Type="http://schemas.openxmlformats.org/officeDocument/2006/relationships/tags" Target="../tags/tag208.xml"/><Relationship Id="rId29" Type="http://schemas.openxmlformats.org/officeDocument/2006/relationships/tags" Target="../tags/tag20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tags" Target="../tags/tag245.xml"/><Relationship Id="rId22" Type="http://schemas.openxmlformats.org/officeDocument/2006/relationships/tags" Target="../tags/tag246.xml"/><Relationship Id="rId23" Type="http://schemas.openxmlformats.org/officeDocument/2006/relationships/tags" Target="../tags/tag247.xml"/><Relationship Id="rId24" Type="http://schemas.openxmlformats.org/officeDocument/2006/relationships/tags" Target="../tags/tag248.xml"/><Relationship Id="rId25" Type="http://schemas.openxmlformats.org/officeDocument/2006/relationships/tags" Target="../tags/tag249.xml"/><Relationship Id="rId26" Type="http://schemas.openxmlformats.org/officeDocument/2006/relationships/tags" Target="../tags/tag250.xml"/><Relationship Id="rId27" Type="http://schemas.openxmlformats.org/officeDocument/2006/relationships/tags" Target="../tags/tag251.xml"/><Relationship Id="rId28" Type="http://schemas.openxmlformats.org/officeDocument/2006/relationships/tags" Target="../tags/tag252.xml"/><Relationship Id="rId29" Type="http://schemas.openxmlformats.org/officeDocument/2006/relationships/tags" Target="../tags/tag253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tags" Target="../tags/tag390.xml"/><Relationship Id="rId16" Type="http://schemas.openxmlformats.org/officeDocument/2006/relationships/tags" Target="../tags/tag39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人力资源管理行业工作总结与展望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行业现状与趋势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工作内容与成果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挑战与应对策略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技术创新与应用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未来展望与目标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行业现状与趋势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人力资源管理行业概述</a:t>
            </a:r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行业定义与发展历程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行业规模与增长趋势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行业主要参与者与竞争格局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行业发展趋势与未来展望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1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灵活用工：采用灵活用工方式，降低人力成本，提高企业竞争力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数字化转型：利用大数据、人工智能等数字化技术提升人力资源管理效率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多元化发展：拓展人力资源管理业务范围，提供多元化服务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国际化趋势：加强国际合作与交流，推动人力资源管理行业国际化发展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当前热点问题</a:t>
            </a:r>
            <a:endParaRPr altLang="en-US" lang="zh-CN"/>
          </a:p>
        </p:txBody>
      </p:sp>
      <p:sp>
        <p:nvSpPr>
          <p:cNvPr id="10490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人工智能在人力资源管理中的应用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多元化和包容性在招聘中的重要性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员工福利和健康管理的新趋势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远程办公和灵活工作模式的普及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工作内容与成果</a:t>
            </a:r>
            <a:endParaRPr altLang="en-US" lang="zh-CN"/>
          </a:p>
        </p:txBody>
      </p:sp>
      <p:sp>
        <p:nvSpPr>
          <p:cNvPr id="104914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招聘与选拔</a:t>
            </a:r>
            <a:endParaRPr altLang="en-US" lang="zh-CN"/>
          </a:p>
        </p:txBody>
      </p:sp>
      <p:sp>
        <p:nvSpPr>
          <p:cNvPr id="104920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招聘渠道：多种渠道收集简历，包括线上招聘网站、社交媒体、招聘会等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选拔流程：筛选简历、面试、背景调查、体检等环节，确保招聘有效性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招聘成果：成功招聘到合适的人才，满足公司业务发展需求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选拔经验：根据岗位需求和候选人特点，制定选拔标准和流程，提高选拔效率和质量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培训与发展</a:t>
            </a:r>
            <a:endParaRPr altLang="en-US" lang="zh-CN"/>
          </a:p>
        </p:txBody>
      </p:sp>
      <p:sp>
        <p:nvSpPr>
          <p:cNvPr id="104926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培训效果评估：对培训效果进行评估和反馈，不断改进和优化培训计划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员工发展：通过培训和发展计划，帮助员工实现个人职业发展和提升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培训计划与实施：制定并执行公司培训计划，提高员工技能和素质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培训内容与方法：采用多种培训方法和手段，包括在线课程、线下培训、实践操作等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薪酬与福利管理</a:t>
            </a:r>
            <a:endParaRPr altLang="en-US" lang="zh-CN"/>
          </a:p>
        </p:txBody>
      </p:sp>
      <p:sp>
        <p:nvSpPr>
          <p:cNvPr id="104932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制定并执行公司薪酬福利制度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薪酬福利核算与发放，确保准确无误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制定员工福利计划并组织实施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定期进行市场薪酬水平调研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员工关系与企业文化建设</a:t>
            </a:r>
            <a:endParaRPr altLang="en-US" lang="zh-CN"/>
          </a:p>
        </p:txBody>
      </p:sp>
      <p:sp>
        <p:nvSpPr>
          <p:cNvPr id="10493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员工关系管理：建立良好的员工关系，提高员工满意度和忠诚度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企业文化建设：塑造积极向上的企业文化，增强企业凝聚力和竞争力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员工培训与发展：提供专业的培训和发展机会，帮助员工提升技能和素质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绩效管理与激励机制：建立科学的绩效管理体系，激发员工积极性和创造力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挑战与应对策略</a:t>
            </a:r>
            <a:endParaRPr altLang="en-US" lang="zh-CN"/>
          </a:p>
        </p:txBody>
      </p:sp>
      <p:sp>
        <p:nvSpPr>
          <p:cNvPr id="10494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市场竞争压力</a:t>
            </a:r>
            <a:endParaRPr altLang="en-US" lang="zh-CN"/>
          </a:p>
        </p:txBody>
      </p:sp>
      <p:sp>
        <p:nvSpPr>
          <p:cNvPr id="104952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市场竞争激烈，企业需要不断提高自身竞争力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法律法规不断完善，需要加强合规管理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客户需求多样化，需要不断优化产品和服务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人才流失严重，需要加强员工培训和激励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人才流失问题</a:t>
            </a:r>
            <a:endParaRPr altLang="en-US" lang="zh-CN"/>
          </a:p>
        </p:txBody>
      </p:sp>
      <p:sp>
        <p:nvSpPr>
          <p:cNvPr id="104959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案例分享：成功应对人才流失的案例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总结与展望：总结人才流失问题的挑战与应对策略，展望未来发展趋势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原因分析：薪酬福利、职业发展、工作环境等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应对策略：制定合理的薪酬体系、提供职业发展机会、改善工作环境等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法律法规合规要求</a:t>
            </a:r>
            <a:endParaRPr altLang="en-US" lang="zh-CN"/>
          </a:p>
        </p:txBody>
      </p:sp>
      <p:sp>
        <p:nvSpPr>
          <p:cNvPr id="104965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遵守国家法律法规，确保企业合法经营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建立完善的合规体系，加强内部管理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定期进行法律法规培训，提高员工合规意识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加强与监管部门的沟通与合作，及时了解政策变化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应对策略与措施</a:t>
            </a:r>
            <a:endParaRPr altLang="en-US" lang="zh-CN"/>
          </a:p>
        </p:txBody>
      </p:sp>
      <p:sp>
        <p:nvSpPr>
          <p:cNvPr id="104971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制定详细的人力资源管理计划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建立完善的人力资源管理制度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加强员工培训，提高员工素质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建立有效的激励机制，激发员工积极性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技术创新与应用</a:t>
            </a:r>
            <a:endParaRPr altLang="en-US" lang="zh-CN"/>
          </a:p>
        </p:txBody>
      </p:sp>
      <p:sp>
        <p:nvSpPr>
          <p:cNvPr id="10497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人工智能在人力资源管理中的应用</a:t>
            </a:r>
            <a:endParaRPr altLang="en-US" lang="zh-CN"/>
          </a:p>
        </p:txBody>
      </p:sp>
      <p:sp>
        <p:nvSpPr>
          <p:cNvPr id="104983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人工智能技术对人力资源管理的积极影响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人工智能在招聘、培训、绩效管理等方面的应用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人工智能技术对人力资源管理的挑战与应对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未来人工智能在人力资源管理中的发展趋势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大数据驱动的人力资源管理优化</a:t>
            </a:r>
            <a:endParaRPr altLang="en-US" lang="zh-CN"/>
          </a:p>
        </p:txBody>
      </p:sp>
      <p:sp>
        <p:nvSpPr>
          <p:cNvPr id="104989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大数据驱动的人力资源管理流程优化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大数据在人力资源管理中的应用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大数据提升人力资源管理决策水平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大数据在人力资源管理中的未来展望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云计算提升人力资源管理效率</a:t>
            </a:r>
            <a:endParaRPr altLang="en-US" lang="zh-CN"/>
          </a:p>
        </p:txBody>
      </p:sp>
      <p:sp>
        <p:nvSpPr>
          <p:cNvPr id="10499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云计算技术概述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云计算提升人力资源管理效率的案例分析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云计算在人力资源管理中的应用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技术创新对行业发展的影响</a:t>
            </a:r>
            <a:endParaRPr altLang="en-US" lang="zh-CN"/>
          </a:p>
        </p:txBody>
      </p:sp>
      <p:sp>
        <p:nvSpPr>
          <p:cNvPr id="10500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人力资源管理行业技术创新现状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技术创新对人力资源管理行业的影响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未来人力资源管理行业技术创新趋势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技术创新在人力资源管理行业的应用前景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未来展望与目标</a:t>
            </a:r>
            <a:endParaRPr altLang="en-US" lang="zh-CN"/>
          </a:p>
        </p:txBody>
      </p:sp>
      <p:sp>
        <p:nvSpPr>
          <p:cNvPr id="10500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5014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数字化和智能化：随着人工智能、大数据等技术的不断发展，人力资源管理将更加数字化和智能化，提高工作效率和准确性。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个性化和定制化：随着员工需求和期望的不断变化，人力资源管理将更加注重个性化和定制化，以满足员工的需求和期望。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多元化和包容性：随着全球化和文化多元化的不断发展，人力资源管理将更加注重多元化和包容性，以吸引和留住各种背景和技能的员工。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可持续发展和社会责任：随着社会对企业可持续发展的要求不断提高，人力资源管理将更加注重可持续发展和社会责任，以实现企业和社会的双赢。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企业人力资源管理策略调整方向</a:t>
            </a:r>
            <a:endParaRPr altLang="en-US" lang="zh-CN"/>
          </a:p>
        </p:txBody>
      </p:sp>
      <p:sp>
        <p:nvSpPr>
          <p:cNvPr id="105019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员工培训与职业发展：加强员工培训和职业发展规划，提高员工素质和满意度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数字化转型：利用大数据、人工智能等技术提高人力资源管理效率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灵活用工：采用更多灵活的用工方式，降低人力成本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企业文化建设：加强企业文化建设，营造良好的工作氛围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个人职业发展目标与规划</a:t>
            </a:r>
            <a:endParaRPr altLang="en-US" lang="zh-CN"/>
          </a:p>
        </p:txBody>
      </p:sp>
      <p:sp>
        <p:nvSpPr>
          <p:cNvPr id="105026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长期目标：成为行业专家，实现个人价值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短期目标：提升职业技能，完成当前工作任务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中期目标：寻求晋升机会，拓展职业领域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行动计划：制定学习计划，参加培训课程，积累经验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推动行业进步的责任与使命</a:t>
            </a:r>
            <a:endParaRPr altLang="en-US" lang="zh-CN"/>
          </a:p>
        </p:txBody>
      </p:sp>
      <p:sp>
        <p:nvSpPr>
          <p:cNvPr id="105033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人力资源管理行业的发展趋势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行业对未来的展望与目标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4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推动行业进步的责任与使命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4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行业对未来的挑战与机遇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503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对过去工作的总结回顾</a:t>
            </a:r>
            <a:endParaRPr altLang="en-US" lang="zh-CN"/>
          </a:p>
        </p:txBody>
      </p:sp>
      <p:sp>
        <p:nvSpPr>
          <p:cNvPr id="1050452" name="矩形: 圆角 4"/>
          <p:cNvSpPr/>
          <p:nvPr>
            <p:custDataLst>
              <p:tags r:id="rId1"/>
            </p:custDataLst>
          </p:nvPr>
        </p:nvSpPr>
        <p:spPr>
          <a:xfrm>
            <a:off x="608330" y="3339863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54" name="正文"/>
          <p:cNvSpPr txBox="1"/>
          <p:nvPr>
            <p:custDataLst>
              <p:tags r:id="rId2"/>
            </p:custDataLst>
          </p:nvPr>
        </p:nvSpPr>
        <p:spPr>
          <a:xfrm>
            <a:off x="778278" y="3545456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 fontScale="937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人力资源管理工作成果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56" name="矩形: 圆角 4"/>
          <p:cNvSpPr/>
          <p:nvPr>
            <p:custDataLst>
              <p:tags r:id="rId3"/>
            </p:custDataLst>
          </p:nvPr>
        </p:nvSpPr>
        <p:spPr>
          <a:xfrm>
            <a:off x="9016001" y="3340499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58" name="正文"/>
          <p:cNvSpPr txBox="1"/>
          <p:nvPr>
            <p:custDataLst>
              <p:tags r:id="rId4"/>
            </p:custDataLst>
          </p:nvPr>
        </p:nvSpPr>
        <p:spPr>
          <a:xfrm>
            <a:off x="9185949" y="3546092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企业文化建设成果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60" name="矩形: 圆角 4"/>
          <p:cNvSpPr/>
          <p:nvPr>
            <p:custDataLst>
              <p:tags r:id="rId5"/>
            </p:custDataLst>
          </p:nvPr>
        </p:nvSpPr>
        <p:spPr>
          <a:xfrm>
            <a:off x="3410887" y="3341136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62" name="正文"/>
          <p:cNvSpPr txBox="1"/>
          <p:nvPr>
            <p:custDataLst>
              <p:tags r:id="rId6"/>
            </p:custDataLst>
          </p:nvPr>
        </p:nvSpPr>
        <p:spPr>
          <a:xfrm>
            <a:off x="3581472" y="3546729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员工满意度提升情况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64" name="矩形: 圆角 4"/>
          <p:cNvSpPr/>
          <p:nvPr>
            <p:custDataLst>
              <p:tags r:id="rId7"/>
            </p:custDataLst>
          </p:nvPr>
        </p:nvSpPr>
        <p:spPr>
          <a:xfrm>
            <a:off x="6213444" y="3341772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66" name="正文"/>
          <p:cNvSpPr txBox="1"/>
          <p:nvPr>
            <p:custDataLst>
              <p:tags r:id="rId8"/>
            </p:custDataLst>
          </p:nvPr>
        </p:nvSpPr>
        <p:spPr>
          <a:xfrm>
            <a:off x="6383392" y="3547365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招聘与培训工作总结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对未来发展的建议与期望</a:t>
            </a:r>
            <a:endParaRPr altLang="en-US" lang="zh-CN"/>
          </a:p>
        </p:txBody>
      </p:sp>
      <p:sp>
        <p:nvSpPr>
          <p:cNvPr id="10505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提升人力资源管理水平：加强培训、提高员工素质，优化招聘流程，降低人员流失率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推动数字化转型：利用大数据、人工智能等技术提高人力资源管理效率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关注员工福利和心理健康：建立完善的员工关怀机制，提高员工满意度和忠诚度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拓展国际合作与交流：加强与其他国家和地区的合作与交流，共同推动人力资源管理行业的发展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6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9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4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40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40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2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2023-12-17T20:21:31Z</dcterms:created>
  <dcterms:modified xsi:type="dcterms:W3CDTF">2023-12-17T20:21:31Z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537fb959614e4bdc82e93b281182f8e3_21</vt:lpwstr>
  </property>
</Properties>
</file>