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376" r:id="rId1"/>
    <p:sldMasterId id="2147488413" r:id="rId2"/>
  </p:sldMasterIdLst>
  <p:notesMasterIdLst>
    <p:notesMasterId r:id="rId3"/>
  </p:notesMasterIdLst>
  <p:sldIdLst>
    <p:sldId id="2407" r:id="rId4"/>
    <p:sldId id="2412" r:id="rId5"/>
    <p:sldId id="2417" r:id="rId6"/>
    <p:sldId id="2421" r:id="rId7"/>
    <p:sldId id="2424" r:id="rId8"/>
    <p:sldId id="2427" r:id="rId9"/>
    <p:sldId id="2430" r:id="rId10"/>
    <p:sldId id="2434" r:id="rId11"/>
    <p:sldId id="2438" r:id="rId12"/>
    <p:sldId id="2441" r:id="rId13"/>
    <p:sldId id="2444" r:id="rId14"/>
    <p:sldId id="2447" r:id="rId15"/>
    <p:sldId id="2451" r:id="rId16"/>
    <p:sldId id="2455" r:id="rId17"/>
    <p:sldId id="2458" r:id="rId18"/>
    <p:sldId id="2461" r:id="rId19"/>
    <p:sldId id="2464" r:id="rId20"/>
    <p:sldId id="2468" r:id="rId21"/>
    <p:sldId id="2472" r:id="rId22"/>
    <p:sldId id="2475" r:id="rId23"/>
    <p:sldId id="2478" r:id="rId24"/>
    <p:sldId id="2481" r:id="rId25"/>
    <p:sldId id="2485" r:id="rId26"/>
    <p:sldId id="2489" r:id="rId27"/>
    <p:sldId id="2492" r:id="rId28"/>
    <p:sldId id="2495" r:id="rId29"/>
    <p:sldId id="2498" r:id="rId30"/>
    <p:sldId id="250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377" r:id="rId1"/>
    <p:sldLayoutId id="2147488378" r:id="rId2"/>
    <p:sldLayoutId id="2147488379" r:id="rId3"/>
    <p:sldLayoutId id="2147488380" r:id="rId4"/>
    <p:sldLayoutId id="2147488381" r:id="rId5"/>
    <p:sldLayoutId id="2147488382" r:id="rId6"/>
    <p:sldLayoutId id="2147488383" r:id="rId7"/>
    <p:sldLayoutId id="2147488384" r:id="rId8"/>
    <p:sldLayoutId id="2147488385" r:id="rId9"/>
    <p:sldLayoutId id="2147488386" r:id="rId10"/>
    <p:sldLayoutId id="21474883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414" r:id="rId1"/>
    <p:sldLayoutId id="2147488415" r:id="rId2"/>
    <p:sldLayoutId id="2147488416" r:id="rId3"/>
    <p:sldLayoutId id="2147488417" r:id="rId4"/>
    <p:sldLayoutId id="2147488418" r:id="rId5"/>
    <p:sldLayoutId id="2147488419" r:id="rId6"/>
    <p:sldLayoutId id="2147488420" r:id="rId7"/>
    <p:sldLayoutId id="2147488421" r:id="rId8"/>
    <p:sldLayoutId id="2147488422" r:id="rId9"/>
    <p:sldLayoutId id="2147488423" r:id="rId10"/>
    <p:sldLayoutId id="21474884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tags" Target="../tags/tag285.xml"/><Relationship Id="rId22" Type="http://schemas.openxmlformats.org/officeDocument/2006/relationships/tags" Target="../tags/tag286.xml"/><Relationship Id="rId23" Type="http://schemas.openxmlformats.org/officeDocument/2006/relationships/tags" Target="../tags/tag287.xml"/><Relationship Id="rId24" Type="http://schemas.openxmlformats.org/officeDocument/2006/relationships/tags" Target="../tags/tag288.xml"/><Relationship Id="rId25" Type="http://schemas.openxmlformats.org/officeDocument/2006/relationships/tags" Target="../tags/tag289.xml"/><Relationship Id="rId26" Type="http://schemas.openxmlformats.org/officeDocument/2006/relationships/tags" Target="../tags/tag290.xml"/><Relationship Id="rId27" Type="http://schemas.openxmlformats.org/officeDocument/2006/relationships/tags" Target="../tags/tag291.xml"/><Relationship Id="rId28" Type="http://schemas.openxmlformats.org/officeDocument/2006/relationships/tags" Target="../tags/tag292.xml"/><Relationship Id="rId29" Type="http://schemas.openxmlformats.org/officeDocument/2006/relationships/tags" Target="../tags/tag293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2024年金融行业升级方案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金融行业升级背景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金融行业升级目标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金融行业升级策略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金融行业升级实施路径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金融行业升级效果评估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金融行业升级背景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金融科技发展</a:t>
            </a:r>
            <a:endParaRPr altLang="en-US" lang="zh-CN"/>
          </a:p>
        </p:txBody>
      </p:sp>
      <p:sp>
        <p:nvSpPr>
          <p:cNvPr id="104889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金融科技的定义和分类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89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金融科技的发展历程和趋势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0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金融科技对传统金融业的影响和挑战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0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金融科技在金融行业升级中的作用和价值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客户需求变化</a:t>
            </a:r>
            <a:endParaRPr altLang="en-US" lang="zh-CN"/>
          </a:p>
        </p:txBody>
      </p:sp>
      <p:sp>
        <p:nvSpPr>
          <p:cNvPr id="104894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客户信息安全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金融产品多样化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服务个性化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竞争环境升级</a:t>
            </a:r>
            <a:endParaRPr altLang="en-US" lang="zh-CN"/>
          </a:p>
        </p:txBody>
      </p:sp>
      <p:sp>
        <p:nvSpPr>
          <p:cNvPr id="104900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金融科技企业的崛起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传统金融机构的转型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金融监管政策的调整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客户需求的变化和升级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政策支持推动</a:t>
            </a:r>
            <a:endParaRPr altLang="en-US" lang="zh-CN"/>
          </a:p>
        </p:txBody>
      </p:sp>
      <p:sp>
        <p:nvSpPr>
          <p:cNvPr id="10490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金融行业政策调整，鼓励创新和转型升级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政策引导金融机构向数字化、智能化方向发展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金融监管政策逐步完善，为金融行业健康发展提供保障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政府加大对金融行业的投入，提高金融服务实体经济的能力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金融行业升级目标</a:t>
            </a:r>
            <a:endParaRPr altLang="en-US" lang="zh-CN"/>
          </a:p>
        </p:txBody>
      </p:sp>
      <p:sp>
        <p:nvSpPr>
          <p:cNvPr id="10491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提高服务效率</a:t>
            </a:r>
            <a:endParaRPr altLang="en-US" lang="zh-CN"/>
          </a:p>
        </p:txBody>
      </p:sp>
      <p:sp>
        <p:nvSpPr>
          <p:cNvPr id="104917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优化业务流程：通过数字化手段简化操作步骤，提高服务速度。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提升客户体验：提供个性化服务，满足客户需求，增强客户满意度。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降低运营成本：利用技术手段降低人力成本和运营成本，提高整体效益。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强化风险管理：通过数据分析和模型预测，提前预警和防范风险，保障业务安全。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提升客户体验</a:t>
            </a:r>
            <a:endParaRPr altLang="en-US" lang="zh-CN"/>
          </a:p>
        </p:txBody>
      </p:sp>
      <p:sp>
        <p:nvSpPr>
          <p:cNvPr id="104923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智能化服务：利用科技手段提升客户服务水平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优化业务流程：提高客户办理业务的效率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个性化服务：满足不同客户需求，提升客户满意度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强化风险管理：保障客户资金安全，提升客户信任度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降低运营成本</a:t>
            </a:r>
            <a:endParaRPr altLang="en-US" lang="zh-CN"/>
          </a:p>
        </p:txBody>
      </p:sp>
      <p:sp>
        <p:nvSpPr>
          <p:cNvPr id="104928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减少物理网点：利用互联网和移动技术，实现线上服务，减少实体网点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集中化运营管理：整合资源，统一管理，降低分散化运营带来的成本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优化业务流程：通过数字化手段简化操作，提高效率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降低人力成本：采用自动化技术替代部分人力，降低人工成本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增强风险控制能力</a:t>
            </a:r>
            <a:endParaRPr altLang="en-US" lang="zh-CN"/>
          </a:p>
        </p:txBody>
      </p:sp>
      <p:sp>
        <p:nvSpPr>
          <p:cNvPr id="104934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加强内部控制，规范业务流程，降低操作风险和道德风险。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建立完善的风险管理体系，提高风险识别、评估和监控的准确性和及时性。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运用科技手段，如大数据分析、人工智能等，提高风险预警和应对能力。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定期进行风险评估和审计，及时发现和解决潜在风险。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金融行业升级策略</a:t>
            </a:r>
            <a:endParaRPr altLang="en-US" lang="zh-CN"/>
          </a:p>
        </p:txBody>
      </p:sp>
      <p:sp>
        <p:nvSpPr>
          <p:cNvPr id="10493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4942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金融行业数字化转型的必要性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3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数字化转型的核心目标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3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数字化转型的关键要素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4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数字化转型的实践案例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智能化升级</a:t>
            </a:r>
            <a:endParaRPr altLang="en-US" lang="zh-CN"/>
          </a:p>
        </p:txBody>
      </p:sp>
      <p:sp>
        <p:nvSpPr>
          <p:cNvPr id="104948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运用区块链技术优化金融交易和清算流程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利用大数据和人工智能技术提升金融风控能力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通过云计算提高金融服务的可用性和可扩展性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利用机器学习算法优化金融产品和服务的个性化推荐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服务创新</a:t>
            </a:r>
            <a:endParaRPr altLang="en-US" lang="zh-CN"/>
          </a:p>
        </p:txBody>
      </p:sp>
      <p:sp>
        <p:nvSpPr>
          <p:cNvPr id="10495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利用金融科技提升服务效率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创新金融产品以满足客户需求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优化客户体验，提升服务质量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建立完善的客户服务体系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生态合作</a:t>
            </a:r>
            <a:endParaRPr altLang="en-US" lang="zh-CN"/>
          </a:p>
        </p:txBody>
      </p:sp>
      <p:sp>
        <p:nvSpPr>
          <p:cNvPr id="104959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金融机构与电商平台合作，拓展线上业务和客户渠道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金融行业与科技公司合作，共同开发创新产品和服务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金融行业与实体企业合作，提供定制化金融服务解决方案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金融行业与监管机构合作，共同推动行业规范发展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金融行业升级实施路径</a:t>
            </a:r>
            <a:endParaRPr altLang="en-US" lang="zh-CN"/>
          </a:p>
        </p:txBody>
      </p:sp>
      <p:sp>
        <p:nvSpPr>
          <p:cNvPr id="10496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数据治理与安全保障</a:t>
            </a:r>
            <a:endParaRPr altLang="en-US" lang="zh-CN"/>
          </a:p>
        </p:txBody>
      </p:sp>
      <p:sp>
        <p:nvSpPr>
          <p:cNvPr id="10496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数据治理：建立统一的数据标准和管理规范，确保数据质量、可靠性、安全性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安全保障：加强数据加密、身份认证等安全措施，保障金融业务的安全运行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风险控制：通过数据挖掘和分析，实现对金融风险的实时监测和预警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监管合规：满足相关法律法规要求，确保金融业务合法合规开展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基础设施建设与优化</a:t>
            </a:r>
            <a:endParaRPr altLang="en-US" lang="zh-CN"/>
          </a:p>
        </p:txBody>
      </p:sp>
      <p:sp>
        <p:nvSpPr>
          <p:cNvPr id="104973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升级金融基础设施，提高数据处理能力和效率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优化金融监管体系，确保金融市场稳定运行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推动金融科技发展，提升金融服务智能化水平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加强网络安全防护，保障金融交易安全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产品与服务创新</a:t>
            </a:r>
            <a:endParaRPr altLang="en-US" lang="zh-CN"/>
          </a:p>
        </p:txBody>
      </p:sp>
      <p:sp>
        <p:nvSpPr>
          <p:cNvPr id="104981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金融业务模式创新：探索新的业务模式，如普惠金融、绿色金融等，以满足不同客户的需求。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金融科技产品创新：利用大数据、人工智能等技术提升金融产品和服务的质量和效率。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金融服务渠道创新：利用互联网、移动支付等渠道，提供更加便捷、个性化的金融服务。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金融风险管理创新：采用先进的风险管理技术，如人工智能、大数据分析等，提高风险管理的准确性和效率。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组织架构调整与人才培养</a:t>
            </a:r>
            <a:endParaRPr altLang="en-US" lang="zh-CN"/>
          </a:p>
        </p:txBody>
      </p:sp>
      <p:sp>
        <p:nvSpPr>
          <p:cNvPr id="10498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组织架构调整：优化部门设置，提高协同效率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人才激励：建立完善的激励机制，激发员工创新活力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人才交流：加强与其他金融机构的合作与交流，提升行业影响力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人才培养：加强金融科技人才引进和培养，提升团队整体素质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金融行业升级效果评估</a:t>
            </a:r>
            <a:endParaRPr altLang="en-US" lang="zh-CN"/>
          </a:p>
        </p:txBody>
      </p:sp>
      <p:sp>
        <p:nvSpPr>
          <p:cNvPr id="10499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业务指标提升</a:t>
            </a:r>
            <a:endParaRPr altLang="en-US" lang="zh-CN"/>
          </a:p>
        </p:txBody>
      </p:sp>
      <p:sp>
        <p:nvSpPr>
          <p:cNvPr id="104997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客户满意度：金融行业升级后，客户满意度得到显著提高，客户流失率降低。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运营效率：通过升级，金融行业的运营效率得到大幅提升，例如：业务流程自动化、快速响应客户需求等。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风险控制：升级方案实施后，金融行业在风险控制方面表现出更高的能力，例如：更准确的信用评估、更快速的风险预警等。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创新能力：金融行业升级后，在产品创新、服务创新等方面取得显著进展，例如：推出更多元化的金融产品、提供更个性化的金融服务等。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客户满意度提升</a:t>
            </a:r>
            <a:endParaRPr altLang="en-US" lang="zh-CN"/>
          </a:p>
        </p:txBody>
      </p:sp>
      <p:sp>
        <p:nvSpPr>
          <p:cNvPr id="105003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客户满意度提升，带来更多的回头客和口碑传播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客户满意度提升，有助于提高品牌知名度和市场占有率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金融行业升级后，客户满意度得到明显提升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客户反馈中，对服务质量和产品创新给予高度评价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运营效率提升</a:t>
            </a:r>
            <a:endParaRPr altLang="en-US" lang="zh-CN"/>
          </a:p>
        </p:txBody>
      </p:sp>
      <p:sp>
        <p:nvSpPr>
          <p:cNvPr id="105009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升级后的金融服务渠道更加便捷和多样化，客户体验得到提升，提高了客户满意度和忠诚度。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金融行业升级后，业务流程自动化程度提高，减少了人工干预和操作时间。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升级方案中的数据分析和智能决策支持系统，提高了决策效率和准确性。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升级方案中的风险管理措施更加完善，降低了运营风险和损失。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风险控制能力提升</a:t>
            </a:r>
            <a:endParaRPr altLang="en-US" lang="zh-CN"/>
          </a:p>
        </p:txBody>
      </p:sp>
      <p:sp>
        <p:nvSpPr>
          <p:cNvPr id="105015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风险识别：金融行业升级后，能够更准确、快速地识别各类风险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风险评估：对风险的评估更加科学、全面，能够更好地把握风险的大小和影响程度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风险应对：针对不同风险，制定更加有效的应对策略，降低风险带来的损失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风险监控：升级后，金融行业能够实时监控风险变化，及时调整风险管理策略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1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6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0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2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7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2024-01-05T05:40:57Z</dcterms:created>
  <dcterms:modified xsi:type="dcterms:W3CDTF">2024-01-05T05:40:57Z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bbeb87b7598d4bde88056b4311eecfb9_21</vt:lpwstr>
  </property>
</Properties>
</file>