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Lst>
  <p:notesMasterIdLst>
    <p:notesMasterId r:id="rId30"/>
  </p:notesMasterIdLst>
  <p:sldIdLst>
    <p:sldId id="256" r:id="rId2"/>
    <p:sldId id="566" r:id="rId3"/>
    <p:sldId id="524" r:id="rId4"/>
    <p:sldId id="525" r:id="rId5"/>
    <p:sldId id="527" r:id="rId6"/>
    <p:sldId id="529" r:id="rId7"/>
    <p:sldId id="528" r:id="rId8"/>
    <p:sldId id="530" r:id="rId9"/>
    <p:sldId id="531" r:id="rId10"/>
    <p:sldId id="532" r:id="rId11"/>
    <p:sldId id="533" r:id="rId12"/>
    <p:sldId id="534" r:id="rId13"/>
    <p:sldId id="535" r:id="rId14"/>
    <p:sldId id="536" r:id="rId15"/>
    <p:sldId id="537" r:id="rId16"/>
    <p:sldId id="539" r:id="rId17"/>
    <p:sldId id="540" r:id="rId18"/>
    <p:sldId id="559" r:id="rId19"/>
    <p:sldId id="562" r:id="rId20"/>
    <p:sldId id="561" r:id="rId21"/>
    <p:sldId id="541" r:id="rId22"/>
    <p:sldId id="563" r:id="rId23"/>
    <p:sldId id="544" r:id="rId24"/>
    <p:sldId id="553" r:id="rId25"/>
    <p:sldId id="555" r:id="rId26"/>
    <p:sldId id="556" r:id="rId27"/>
    <p:sldId id="557" r:id="rId28"/>
    <p:sldId id="558" r:id="rId29"/>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4CB6"/>
  </p:clrMru>
</p:presentationPr>
</file>

<file path=ppt/tableStyles.xml><?xml version="1.0" encoding="utf-8"?>
<a:tblStyleLst xmlns:a="http://schemas.openxmlformats.org/drawingml/2006/main" def="{5C22544A-7EE6-4342-B048-85BDC9FD1C3A}">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789" autoAdjust="0"/>
    <p:restoredTop sz="95362" autoAdjust="0"/>
  </p:normalViewPr>
  <p:slideViewPr>
    <p:cSldViewPr>
      <p:cViewPr>
        <p:scale>
          <a:sx n="66" d="100"/>
          <a:sy n="66" d="100"/>
        </p:scale>
        <p:origin x="-1212" y="-42"/>
      </p:cViewPr>
      <p:guideLst>
        <p:guide orient="horz" pos="2160"/>
        <p:guide pos="2880"/>
      </p:guideLst>
    </p:cSldViewPr>
  </p:slideViewPr>
  <p:outlineViewPr>
    <p:cViewPr>
      <p:scale>
        <a:sx n="33" d="100"/>
        <a:sy n="33" d="100"/>
      </p:scale>
      <p:origin x="0" y="757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宋体" pitchFamily="2" charset="-122"/>
              </a:defRPr>
            </a:lvl1pPr>
          </a:lstStyle>
          <a:p>
            <a:pPr>
              <a:defRPr/>
            </a:pPr>
            <a:fld id="{3553AD9E-DFE9-4F82-8BA4-F1AF106AF9DE}" type="datetimeFigureOut">
              <a:rPr lang="zh-CN" altLang="en-US"/>
              <a:pPr>
                <a:defRPr/>
              </a:pPr>
              <a:t>2015-9-17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宋体" pitchFamily="2" charset="-122"/>
              </a:defRPr>
            </a:lvl1pPr>
          </a:lstStyle>
          <a:p>
            <a:pPr>
              <a:defRPr/>
            </a:pPr>
            <a:fld id="{325E5EA5-4863-4FCA-9669-2098A84ACC1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headEnd/>
            <a:tailEnd/>
          </a:ln>
        </p:spPr>
      </p:sp>
      <p:sp>
        <p:nvSpPr>
          <p:cNvPr id="747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475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CB264C0-D830-4437-98A4-4D15930660D3}" type="slidenum">
              <a:rPr lang="zh-CN" altLang="en-US" smtClean="0">
                <a:latin typeface="Arial" charset="0"/>
                <a:ea typeface="宋体" charset="-122"/>
              </a:rPr>
              <a:pPr/>
              <a:t>1</a:t>
            </a:fld>
            <a:endParaRPr lang="en-US" altLang="zh-CN" smtClean="0">
              <a:latin typeface="Arial" charset="0"/>
              <a:ea typeface="宋体"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25</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26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27</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25E5EA5-4863-4FCA-9669-2098A84ACC12}" type="slidenum">
              <a:rPr lang="zh-CN" altLang="en-US" smtClean="0"/>
              <a:pPr>
                <a:defRPr/>
              </a:pPr>
              <a:t>28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B1E5E0DE-D8F1-43D1-B161-1199220493D7}" type="datetimeFigureOut">
              <a:rPr lang="zh-CN" altLang="en-US"/>
              <a:pPr>
                <a:defRPr/>
              </a:pPr>
              <a:t>2015-9-17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BA9D551-18D3-4272-82AF-C786C22BE029}"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1414"/>
            <a:ext cx="6059016" cy="785818"/>
          </a:xfrm>
        </p:spPr>
        <p:txBody>
          <a:bodyPr>
            <a:normAutofit/>
          </a:bodyPr>
          <a:lstStyle>
            <a:lvl1pPr algn="l">
              <a:defRPr sz="2000" b="1">
                <a:solidFill>
                  <a:srgbClr val="0A4CB6"/>
                </a:solidFill>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57200" y="1071546"/>
            <a:ext cx="8229600" cy="5572164"/>
          </a:xfrm>
        </p:spPr>
        <p:txBody>
          <a:bodyPr/>
          <a:lstStyle>
            <a:lvl1pPr>
              <a:defRPr sz="1800" b="1">
                <a:latin typeface="微软雅黑" pitchFamily="34" charset="-122"/>
                <a:ea typeface="微软雅黑" pitchFamily="34" charset="-122"/>
              </a:defRPr>
            </a:lvl1pPr>
            <a:lvl2pPr>
              <a:defRPr sz="1600" b="0">
                <a:latin typeface="微软雅黑" pitchFamily="34" charset="-122"/>
                <a:ea typeface="微软雅黑" pitchFamily="34" charset="-122"/>
              </a:defRPr>
            </a:lvl2pPr>
            <a:lvl3pPr>
              <a:defRPr sz="1400" b="0">
                <a:latin typeface="微软雅黑" pitchFamily="34" charset="-122"/>
                <a:ea typeface="微软雅黑" pitchFamily="34" charset="-122"/>
              </a:defRPr>
            </a:lvl3pPr>
            <a:lvl4pPr>
              <a:defRPr b="0">
                <a:latin typeface="微软雅黑" pitchFamily="34" charset="-122"/>
                <a:ea typeface="微软雅黑" pitchFamily="34" charset="-122"/>
              </a:defRPr>
            </a:lvl4pPr>
            <a:lvl5pPr>
              <a:defRPr b="0">
                <a:latin typeface="微软雅黑" pitchFamily="34" charset="-122"/>
                <a:ea typeface="微软雅黑"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3C0CD7CA-F916-456B-A450-26B011BF98B6}" type="datetimeFigureOut">
              <a:rPr lang="zh-CN" altLang="en-US"/>
              <a:pPr>
                <a:defRPr/>
              </a:pPr>
              <a:t>2015-9-17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04B8531-0A02-4AEF-A64C-BAB31665B411}"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635CAAD7-7C71-462F-8D60-BE688F1B21FA}" type="datetimeFigureOut">
              <a:rPr lang="zh-CN" altLang="en-US"/>
              <a:pPr>
                <a:defRPr/>
              </a:pPr>
              <a:t>2015-9-17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2956608-A1B3-40B5-A18B-4CEAD4E0B2D7}"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A565AFE-7DD5-4528-9D8F-12DB6BD4E555}" type="datetimeFigureOut">
              <a:rPr lang="zh-CN" altLang="en-US"/>
              <a:pPr>
                <a:defRPr/>
              </a:pPr>
              <a:t>2015-9-17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773A7F82-EC03-4068-8EC1-414E579AB281}"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A8EC48E2-A0B4-4108-B884-573EC25D1871}" type="datetimeFigureOut">
              <a:rPr lang="zh-CN" altLang="en-US"/>
              <a:pPr>
                <a:defRPr/>
              </a:pPr>
              <a:t>2015-9-17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9E21228E-C685-4380-9603-7DB9CC1D4EED}"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B9778D8-4D16-4471-B34C-0508361F1943}" type="datetimeFigureOut">
              <a:rPr lang="zh-CN" altLang="en-US"/>
              <a:pPr>
                <a:defRPr/>
              </a:pPr>
              <a:t>2015-9-17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7ADF5FFC-FBC8-497F-8FFD-DE6AC7180287}"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C9C6820E-5979-4EFB-B237-CAD0DEEB5C92}" type="datetimeFigureOut">
              <a:rPr lang="zh-CN" altLang="en-US"/>
              <a:pPr>
                <a:defRPr/>
              </a:pPr>
              <a:t>2015-9-17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00EE22E-ADAA-48D0-91BA-FDC606BA13C8}"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9B255BE-7801-4D44-9B2C-2126A29C929A}" type="datetimeFigureOut">
              <a:rPr lang="zh-CN" altLang="en-US"/>
              <a:pPr>
                <a:defRPr/>
              </a:pPr>
              <a:t>2015-9-17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7EB2F7D-FFEC-4BA0-A386-1706126E43A5}"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5CF3AAB-DBB7-4B02-B0E1-A6EDBB28E630}" type="datetimeFigureOut">
              <a:rPr lang="zh-CN" altLang="en-US"/>
              <a:pPr>
                <a:defRPr/>
              </a:pPr>
              <a:t>2015-9-17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A489743-5B7D-4036-9A33-AE16E804EA05}"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CAB9BC0-93B0-4217-B895-72E5DEBB73B1}" type="datetimeFigureOut">
              <a:rPr lang="zh-CN" altLang="en-US"/>
              <a:pPr>
                <a:defRPr/>
              </a:pPr>
              <a:t>2015-9-17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46EA0E1-0229-488C-8C9F-97B0731885CD}"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5123"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C51DCD6F-E694-45E1-8C8B-E8DBCFE7B7E9}" type="datetimeFigureOut">
              <a:rPr lang="zh-CN" altLang="en-US"/>
              <a:pPr>
                <a:defRPr/>
              </a:pPr>
              <a:t>2015-9-17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3011194F-E7A0-4A45-98C6-2D7D6346A11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112" r:id="rId1"/>
    <p:sldLayoutId id="2147484113" r:id="rId2"/>
    <p:sldLayoutId id="2147484111" r:id="rId3"/>
    <p:sldLayoutId id="2147484110" r:id="rId4"/>
    <p:sldLayoutId id="2147484109" r:id="rId5"/>
    <p:sldLayoutId id="2147484108" r:id="rId6"/>
    <p:sldLayoutId id="2147484107" r:id="rId7"/>
    <p:sldLayoutId id="2147484106" r:id="rId8"/>
    <p:sldLayoutId id="2147484105" r:id="rId9"/>
    <p:sldLayoutId id="2147484104" r:id="rId10"/>
    <p:sldLayoutId id="214748410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5429250" y="6072188"/>
            <a:ext cx="3278188" cy="461962"/>
          </a:xfrm>
          <a:prstGeom prst="rect">
            <a:avLst/>
          </a:prstGeom>
          <a:noFill/>
        </p:spPr>
        <p:txBody>
          <a:bodyPr wrap="none">
            <a:spAutoFit/>
          </a:bodyPr>
          <a:lstStyle/>
          <a:p>
            <a:pPr>
              <a:defRPr/>
            </a:pPr>
            <a:r>
              <a:rPr lang="zh-CN" altLang="en-US" sz="2400" b="1" dirty="0">
                <a:solidFill>
                  <a:schemeClr val="tx1">
                    <a:lumMod val="85000"/>
                    <a:lumOff val="15000"/>
                  </a:schemeClr>
                </a:solidFill>
                <a:latin typeface="楷体" pitchFamily="49" charset="-122"/>
                <a:ea typeface="楷体" pitchFamily="49" charset="-122"/>
              </a:rPr>
              <a:t>广联达教育培训事业部</a:t>
            </a:r>
          </a:p>
        </p:txBody>
      </p:sp>
      <p:sp>
        <p:nvSpPr>
          <p:cNvPr id="5" name="Text Box 6"/>
          <p:cNvSpPr txBox="1">
            <a:spLocks noChangeArrowheads="1"/>
          </p:cNvSpPr>
          <p:nvPr/>
        </p:nvSpPr>
        <p:spPr bwMode="auto">
          <a:xfrm>
            <a:off x="285720" y="5286388"/>
            <a:ext cx="8358246" cy="719428"/>
          </a:xfrm>
          <a:prstGeom prst="rect">
            <a:avLst/>
          </a:prstGeom>
          <a:noFill/>
          <a:ln w="9525" algn="ctr">
            <a:noFill/>
            <a:miter lim="800000"/>
            <a:headEnd/>
            <a:tailEnd/>
          </a:ln>
          <a:effectLst/>
        </p:spPr>
        <p:txBody>
          <a:bodyPr lIns="102870" tIns="51435" rIns="102870" bIns="51435">
            <a:spAutoFit/>
          </a:bodyPr>
          <a:lstStyle/>
          <a:p>
            <a:pPr>
              <a:defRPr/>
            </a:pPr>
            <a:r>
              <a:rPr lang="zh-CN" altLang="en-US" sz="4000" b="1" dirty="0">
                <a:solidFill>
                  <a:srgbClr val="0070C0"/>
                </a:solidFill>
                <a:effectLst>
                  <a:glow rad="139700">
                    <a:schemeClr val="accent5">
                      <a:satMod val="175000"/>
                      <a:alpha val="40000"/>
                    </a:schemeClr>
                  </a:glow>
                </a:effectLst>
                <a:latin typeface="微软雅黑" pitchFamily="34" charset="-122"/>
                <a:ea typeface="微软雅黑" pitchFamily="34" charset="-122"/>
              </a:rPr>
              <a:t>广联达工程招投标沙盘</a:t>
            </a:r>
            <a:r>
              <a:rPr lang="zh-CN" altLang="en-US" sz="4000" b="1" dirty="0" smtClean="0">
                <a:solidFill>
                  <a:srgbClr val="0070C0"/>
                </a:solidFill>
                <a:effectLst>
                  <a:glow rad="139700">
                    <a:schemeClr val="accent5">
                      <a:satMod val="175000"/>
                      <a:alpha val="40000"/>
                    </a:schemeClr>
                  </a:glow>
                </a:effectLst>
                <a:latin typeface="微软雅黑" pitchFamily="34" charset="-122"/>
                <a:ea typeface="微软雅黑" pitchFamily="34" charset="-122"/>
              </a:rPr>
              <a:t>模拟综合实训</a:t>
            </a:r>
            <a:endParaRPr lang="en-US" altLang="zh-CN" sz="4000" b="1" dirty="0">
              <a:solidFill>
                <a:srgbClr val="0070C0"/>
              </a:solidFill>
              <a:effectLst>
                <a:glow rad="139700">
                  <a:schemeClr val="accent5">
                    <a:satMod val="175000"/>
                    <a:alpha val="40000"/>
                  </a:schemeClr>
                </a:glow>
              </a:effectLst>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457200" y="71438"/>
            <a:ext cx="6059488" cy="785812"/>
          </a:xfrm>
        </p:spPr>
        <p:txBody>
          <a:bodyPr/>
          <a:lstStyle/>
          <a:p>
            <a:r>
              <a:rPr lang="zh-CN" altLang="en-US" sz="2400" smtClean="0"/>
              <a:t>目录</a:t>
            </a:r>
          </a:p>
        </p:txBody>
      </p:sp>
      <p:grpSp>
        <p:nvGrpSpPr>
          <p:cNvPr id="2" name="Group 3"/>
          <p:cNvGrpSpPr>
            <a:grpSpLocks/>
          </p:cNvGrpSpPr>
          <p:nvPr/>
        </p:nvGrpSpPr>
        <p:grpSpPr bwMode="auto">
          <a:xfrm>
            <a:off x="214282" y="1400156"/>
            <a:ext cx="3929282" cy="685800"/>
            <a:chOff x="1296" y="1824"/>
            <a:chExt cx="2212" cy="432"/>
          </a:xfrm>
        </p:grpSpPr>
        <p:sp>
          <p:nvSpPr>
            <p:cNvPr id="9" name="AutoShape 4"/>
            <p:cNvSpPr>
              <a:spLocks noChangeArrowheads="1"/>
            </p:cNvSpPr>
            <p:nvPr/>
          </p:nvSpPr>
          <p:spPr bwMode="gray">
            <a:xfrm>
              <a:off x="1536" y="1899"/>
              <a:ext cx="1891" cy="288"/>
            </a:xfrm>
            <a:prstGeom prst="roundRect">
              <a:avLst>
                <a:gd name="adj" fmla="val 16667"/>
              </a:avLst>
            </a:prstGeom>
            <a:noFill/>
            <a:ln w="28575" algn="ctr">
              <a:solidFill>
                <a:schemeClr val="accent2"/>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10" name="AutoShape 5"/>
            <p:cNvSpPr>
              <a:spLocks noChangeArrowheads="1"/>
            </p:cNvSpPr>
            <p:nvPr/>
          </p:nvSpPr>
          <p:spPr bwMode="gray">
            <a:xfrm>
              <a:off x="1296" y="1824"/>
              <a:ext cx="432" cy="432"/>
            </a:xfrm>
            <a:prstGeom prst="diamond">
              <a:avLst/>
            </a:prstGeom>
            <a:solidFill>
              <a:schemeClr val="accent2"/>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11" name="Text Box 6"/>
            <p:cNvSpPr txBox="1">
              <a:spLocks noChangeArrowheads="1"/>
            </p:cNvSpPr>
            <p:nvPr/>
          </p:nvSpPr>
          <p:spPr bwMode="gray">
            <a:xfrm>
              <a:off x="1680" y="1934"/>
              <a:ext cx="1828" cy="231"/>
            </a:xfrm>
            <a:prstGeom prst="rect">
              <a:avLst/>
            </a:prstGeom>
            <a:noFill/>
            <a:ln w="9525" algn="ctr">
              <a:noFill/>
              <a:miter lim="800000"/>
              <a:headEnd/>
              <a:tailEnd/>
            </a:ln>
          </p:spPr>
          <p:txBody>
            <a:bodyPr wrap="square">
              <a:spAutoFit/>
            </a:bodyPr>
            <a:lstStyle/>
            <a:p>
              <a:pPr algn="ctr" eaLnBrk="0" hangingPunct="0"/>
              <a:r>
                <a:rPr lang="zh-CN" altLang="en-US" b="1" dirty="0" smtClean="0"/>
                <a:t>建筑工程招投标概述</a:t>
              </a:r>
              <a:endParaRPr lang="en-US" altLang="zh-CN" b="1" dirty="0"/>
            </a:p>
          </p:txBody>
        </p:sp>
        <p:sp>
          <p:nvSpPr>
            <p:cNvPr id="12" name="Text Box 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dirty="0">
                  <a:solidFill>
                    <a:schemeClr val="bg1"/>
                  </a:solidFill>
                </a:rPr>
                <a:t>1</a:t>
              </a:r>
            </a:p>
          </p:txBody>
        </p:sp>
      </p:grpSp>
      <p:grpSp>
        <p:nvGrpSpPr>
          <p:cNvPr id="3" name="Group 8"/>
          <p:cNvGrpSpPr>
            <a:grpSpLocks/>
          </p:cNvGrpSpPr>
          <p:nvPr/>
        </p:nvGrpSpPr>
        <p:grpSpPr bwMode="auto">
          <a:xfrm>
            <a:off x="214282" y="2343152"/>
            <a:ext cx="3929282" cy="685800"/>
            <a:chOff x="1296" y="1824"/>
            <a:chExt cx="2212" cy="432"/>
          </a:xfrm>
        </p:grpSpPr>
        <p:sp>
          <p:nvSpPr>
            <p:cNvPr id="14" name="AutoShape 9"/>
            <p:cNvSpPr>
              <a:spLocks noChangeArrowheads="1"/>
            </p:cNvSpPr>
            <p:nvPr/>
          </p:nvSpPr>
          <p:spPr bwMode="gray">
            <a:xfrm>
              <a:off x="1536" y="1899"/>
              <a:ext cx="1932" cy="288"/>
            </a:xfrm>
            <a:prstGeom prst="roundRect">
              <a:avLst>
                <a:gd name="adj" fmla="val 16667"/>
              </a:avLst>
            </a:prstGeom>
            <a:noFill/>
            <a:ln w="28575" algn="ctr">
              <a:solidFill>
                <a:schemeClr val="accent1"/>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15" name="AutoShape 10"/>
            <p:cNvSpPr>
              <a:spLocks noChangeArrowheads="1"/>
            </p:cNvSpPr>
            <p:nvPr/>
          </p:nvSpPr>
          <p:spPr bwMode="gray">
            <a:xfrm>
              <a:off x="1296" y="1824"/>
              <a:ext cx="432" cy="432"/>
            </a:xfrm>
            <a:prstGeom prst="diamond">
              <a:avLst/>
            </a:prstGeom>
            <a:solidFill>
              <a:schemeClr val="accent1"/>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16" name="Text Box 11"/>
            <p:cNvSpPr txBox="1">
              <a:spLocks noChangeArrowheads="1"/>
            </p:cNvSpPr>
            <p:nvPr/>
          </p:nvSpPr>
          <p:spPr bwMode="gray">
            <a:xfrm>
              <a:off x="1680" y="1934"/>
              <a:ext cx="1828" cy="233"/>
            </a:xfrm>
            <a:prstGeom prst="rect">
              <a:avLst/>
            </a:prstGeom>
            <a:noFill/>
            <a:ln w="9525" algn="ctr">
              <a:noFill/>
              <a:miter lim="800000"/>
              <a:headEnd/>
              <a:tailEnd/>
            </a:ln>
          </p:spPr>
          <p:txBody>
            <a:bodyPr wrap="square">
              <a:spAutoFit/>
            </a:bodyPr>
            <a:lstStyle/>
            <a:p>
              <a:pPr algn="ctr" eaLnBrk="0" hangingPunct="0"/>
              <a:r>
                <a:rPr lang="zh-CN" altLang="en-US" b="1" dirty="0" smtClean="0"/>
                <a:t>团队建设、企业备案</a:t>
              </a:r>
              <a:endParaRPr lang="en-US" altLang="zh-CN" b="1" dirty="0"/>
            </a:p>
          </p:txBody>
        </p:sp>
        <p:sp>
          <p:nvSpPr>
            <p:cNvPr id="17" name="Text Box 12"/>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2</a:t>
              </a:r>
            </a:p>
          </p:txBody>
        </p:sp>
      </p:grpSp>
      <p:grpSp>
        <p:nvGrpSpPr>
          <p:cNvPr id="4" name="Group 13"/>
          <p:cNvGrpSpPr>
            <a:grpSpLocks/>
          </p:cNvGrpSpPr>
          <p:nvPr/>
        </p:nvGrpSpPr>
        <p:grpSpPr bwMode="auto">
          <a:xfrm>
            <a:off x="214282" y="3271846"/>
            <a:ext cx="4000336" cy="685800"/>
            <a:chOff x="1296" y="1824"/>
            <a:chExt cx="2252" cy="432"/>
          </a:xfrm>
        </p:grpSpPr>
        <p:sp>
          <p:nvSpPr>
            <p:cNvPr id="19"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0"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1"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2"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pSp>
        <p:nvGrpSpPr>
          <p:cNvPr id="5" name="Group 18"/>
          <p:cNvGrpSpPr>
            <a:grpSpLocks/>
          </p:cNvGrpSpPr>
          <p:nvPr/>
        </p:nvGrpSpPr>
        <p:grpSpPr bwMode="auto">
          <a:xfrm>
            <a:off x="214282" y="4286256"/>
            <a:ext cx="4071390" cy="685800"/>
            <a:chOff x="1296" y="1824"/>
            <a:chExt cx="2292" cy="432"/>
          </a:xfrm>
        </p:grpSpPr>
        <p:sp>
          <p:nvSpPr>
            <p:cNvPr id="35" name="AutoShape 19"/>
            <p:cNvSpPr>
              <a:spLocks noChangeArrowheads="1"/>
            </p:cNvSpPr>
            <p:nvPr/>
          </p:nvSpPr>
          <p:spPr bwMode="gray">
            <a:xfrm>
              <a:off x="1536" y="1899"/>
              <a:ext cx="2012" cy="288"/>
            </a:xfrm>
            <a:prstGeom prst="roundRect">
              <a:avLst>
                <a:gd name="adj" fmla="val 16667"/>
              </a:avLst>
            </a:prstGeom>
            <a:noFill/>
            <a:ln w="28575" algn="ctr">
              <a:solidFill>
                <a:schemeClr val="accent6">
                  <a:lumMod val="75000"/>
                </a:schemeClr>
              </a:solidFill>
              <a:round/>
              <a:headEnd/>
              <a:tailEnd/>
            </a:ln>
            <a:effectLst>
              <a:outerShdw dist="99190" dir="2388334" algn="ctr" rotWithShape="0">
                <a:schemeClr val="bg2">
                  <a:alpha val="50000"/>
                </a:schemeClr>
              </a:outerShdw>
            </a:effectLst>
          </p:spPr>
          <p:txBody>
            <a:bodyPr wrap="none" anchor="ctr"/>
            <a:lstStyle/>
            <a:p>
              <a:pPr algn="ctr">
                <a:defRPr/>
              </a:pPr>
              <a:endParaRPr lang="zh-CN" altLang="zh-CN">
                <a:latin typeface="Arial" charset="0"/>
              </a:endParaRPr>
            </a:p>
          </p:txBody>
        </p:sp>
        <p:sp>
          <p:nvSpPr>
            <p:cNvPr id="36" name="AutoShape 20"/>
            <p:cNvSpPr>
              <a:spLocks noChangeArrowheads="1"/>
            </p:cNvSpPr>
            <p:nvPr/>
          </p:nvSpPr>
          <p:spPr bwMode="gray">
            <a:xfrm>
              <a:off x="1296" y="1824"/>
              <a:ext cx="432" cy="432"/>
            </a:xfrm>
            <a:prstGeom prst="diamond">
              <a:avLst/>
            </a:prstGeom>
            <a:solidFill>
              <a:schemeClr val="accent6">
                <a:lumMod val="75000"/>
              </a:schemeClr>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37" name="Text Box 21"/>
            <p:cNvSpPr txBox="1">
              <a:spLocks noChangeArrowheads="1"/>
            </p:cNvSpPr>
            <p:nvPr/>
          </p:nvSpPr>
          <p:spPr bwMode="gray">
            <a:xfrm>
              <a:off x="1680" y="1934"/>
              <a:ext cx="1908" cy="231"/>
            </a:xfrm>
            <a:prstGeom prst="rect">
              <a:avLst/>
            </a:prstGeom>
            <a:noFill/>
            <a:ln w="9525" algn="ctr">
              <a:noFill/>
              <a:miter lim="800000"/>
              <a:headEnd/>
              <a:tailEnd/>
            </a:ln>
          </p:spPr>
          <p:txBody>
            <a:bodyPr wrap="square">
              <a:spAutoFit/>
            </a:bodyPr>
            <a:lstStyle/>
            <a:p>
              <a:pPr algn="ctr" eaLnBrk="0" hangingPunct="0"/>
              <a:r>
                <a:rPr lang="zh-CN" altLang="en-US" b="1" dirty="0" smtClean="0"/>
                <a:t>工程招标</a:t>
              </a:r>
              <a:endParaRPr lang="en-US" altLang="zh-CN" b="1" dirty="0"/>
            </a:p>
          </p:txBody>
        </p:sp>
        <p:sp>
          <p:nvSpPr>
            <p:cNvPr id="38" name="Text Box 22"/>
            <p:cNvSpPr txBox="1">
              <a:spLocks noChangeArrowheads="1"/>
            </p:cNvSpPr>
            <p:nvPr/>
          </p:nvSpPr>
          <p:spPr bwMode="gray">
            <a:xfrm>
              <a:off x="1393" y="1886"/>
              <a:ext cx="201" cy="291"/>
            </a:xfrm>
            <a:prstGeom prst="rect">
              <a:avLst/>
            </a:prstGeom>
            <a:noFill/>
            <a:ln w="9525" algn="ctr">
              <a:noFill/>
              <a:miter lim="800000"/>
              <a:headEnd/>
              <a:tailEnd/>
            </a:ln>
          </p:spPr>
          <p:txBody>
            <a:bodyPr wrap="none">
              <a:spAutoFit/>
            </a:bodyPr>
            <a:lstStyle/>
            <a:p>
              <a:pPr algn="ctr" eaLnBrk="0" hangingPunct="0"/>
              <a:r>
                <a:rPr lang="en-US" altLang="zh-CN" sz="2400" dirty="0" smtClean="0">
                  <a:solidFill>
                    <a:schemeClr val="bg1"/>
                  </a:solidFill>
                </a:rPr>
                <a:t>4</a:t>
              </a:r>
              <a:endParaRPr lang="en-US" altLang="zh-CN" sz="2400" dirty="0">
                <a:solidFill>
                  <a:schemeClr val="bg1"/>
                </a:solidFill>
              </a:endParaRPr>
            </a:p>
          </p:txBody>
        </p:sp>
      </p:grpSp>
      <p:grpSp>
        <p:nvGrpSpPr>
          <p:cNvPr id="6" name="Group 13"/>
          <p:cNvGrpSpPr>
            <a:grpSpLocks/>
          </p:cNvGrpSpPr>
          <p:nvPr/>
        </p:nvGrpSpPr>
        <p:grpSpPr bwMode="auto">
          <a:xfrm>
            <a:off x="4643438" y="1928802"/>
            <a:ext cx="4144221" cy="685800"/>
            <a:chOff x="1296" y="1824"/>
            <a:chExt cx="2333" cy="432"/>
          </a:xfrm>
        </p:grpSpPr>
        <p:sp>
          <p:nvSpPr>
            <p:cNvPr id="40" name="AutoShape 14"/>
            <p:cNvSpPr>
              <a:spLocks noChangeArrowheads="1"/>
            </p:cNvSpPr>
            <p:nvPr/>
          </p:nvSpPr>
          <p:spPr bwMode="gray">
            <a:xfrm>
              <a:off x="1536" y="1899"/>
              <a:ext cx="2052" cy="288"/>
            </a:xfrm>
            <a:prstGeom prst="roundRect">
              <a:avLst>
                <a:gd name="adj" fmla="val 16667"/>
              </a:avLst>
            </a:prstGeom>
            <a:noFill/>
            <a:ln w="28575" algn="ctr">
              <a:solidFill>
                <a:schemeClr val="accent5">
                  <a:lumMod val="75000"/>
                </a:schemeClr>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41" name="AutoShape 15"/>
            <p:cNvSpPr>
              <a:spLocks noChangeArrowheads="1"/>
            </p:cNvSpPr>
            <p:nvPr/>
          </p:nvSpPr>
          <p:spPr bwMode="gray">
            <a:xfrm>
              <a:off x="1296" y="1824"/>
              <a:ext cx="432" cy="432"/>
            </a:xfrm>
            <a:prstGeom prst="diamond">
              <a:avLst/>
            </a:prstGeom>
            <a:solidFill>
              <a:schemeClr val="accent5">
                <a:lumMod val="75000"/>
              </a:schemeClr>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42" name="Text Box 16"/>
            <p:cNvSpPr txBox="1">
              <a:spLocks noChangeArrowheads="1"/>
            </p:cNvSpPr>
            <p:nvPr/>
          </p:nvSpPr>
          <p:spPr bwMode="gray">
            <a:xfrm>
              <a:off x="1680" y="1934"/>
              <a:ext cx="1949" cy="231"/>
            </a:xfrm>
            <a:prstGeom prst="rect">
              <a:avLst/>
            </a:prstGeom>
            <a:noFill/>
            <a:ln w="9525" algn="ctr">
              <a:noFill/>
              <a:miter lim="800000"/>
              <a:headEnd/>
              <a:tailEnd/>
            </a:ln>
          </p:spPr>
          <p:txBody>
            <a:bodyPr wrap="square">
              <a:spAutoFit/>
            </a:bodyPr>
            <a:lstStyle/>
            <a:p>
              <a:pPr algn="ctr" eaLnBrk="0" hangingPunct="0"/>
              <a:r>
                <a:rPr lang="zh-CN" altLang="en-US" b="1" dirty="0" smtClean="0"/>
                <a:t>工程投标</a:t>
              </a:r>
              <a:endParaRPr lang="en-US" altLang="zh-CN" b="1" dirty="0"/>
            </a:p>
          </p:txBody>
        </p:sp>
        <p:sp>
          <p:nvSpPr>
            <p:cNvPr id="43" name="Text Box 17"/>
            <p:cNvSpPr txBox="1">
              <a:spLocks noChangeArrowheads="1"/>
            </p:cNvSpPr>
            <p:nvPr/>
          </p:nvSpPr>
          <p:spPr bwMode="gray">
            <a:xfrm>
              <a:off x="1393" y="1886"/>
              <a:ext cx="201" cy="291"/>
            </a:xfrm>
            <a:prstGeom prst="rect">
              <a:avLst/>
            </a:prstGeom>
            <a:noFill/>
            <a:ln w="9525" algn="ctr">
              <a:noFill/>
              <a:miter lim="800000"/>
              <a:headEnd/>
              <a:tailEnd/>
            </a:ln>
          </p:spPr>
          <p:txBody>
            <a:bodyPr wrap="none">
              <a:spAutoFit/>
            </a:bodyPr>
            <a:lstStyle/>
            <a:p>
              <a:pPr algn="ctr" eaLnBrk="0" hangingPunct="0"/>
              <a:r>
                <a:rPr lang="en-US" altLang="zh-CN" sz="2400" dirty="0" smtClean="0">
                  <a:solidFill>
                    <a:schemeClr val="bg1"/>
                  </a:solidFill>
                </a:rPr>
                <a:t>5</a:t>
              </a:r>
              <a:endParaRPr lang="en-US" altLang="zh-CN" sz="2400" dirty="0">
                <a:solidFill>
                  <a:schemeClr val="bg1"/>
                </a:solidFill>
              </a:endParaRPr>
            </a:p>
          </p:txBody>
        </p:sp>
      </p:grpSp>
      <p:grpSp>
        <p:nvGrpSpPr>
          <p:cNvPr id="7" name="Group 18"/>
          <p:cNvGrpSpPr>
            <a:grpSpLocks/>
          </p:cNvGrpSpPr>
          <p:nvPr/>
        </p:nvGrpSpPr>
        <p:grpSpPr bwMode="auto">
          <a:xfrm>
            <a:off x="4643438" y="2886076"/>
            <a:ext cx="4215274" cy="685800"/>
            <a:chOff x="1296" y="1824"/>
            <a:chExt cx="2373" cy="432"/>
          </a:xfrm>
        </p:grpSpPr>
        <p:sp>
          <p:nvSpPr>
            <p:cNvPr id="45" name="AutoShape 19"/>
            <p:cNvSpPr>
              <a:spLocks noChangeArrowheads="1"/>
            </p:cNvSpPr>
            <p:nvPr/>
          </p:nvSpPr>
          <p:spPr bwMode="gray">
            <a:xfrm>
              <a:off x="1536" y="1899"/>
              <a:ext cx="2052" cy="288"/>
            </a:xfrm>
            <a:prstGeom prst="roundRect">
              <a:avLst>
                <a:gd name="adj" fmla="val 16667"/>
              </a:avLst>
            </a:prstGeom>
            <a:noFill/>
            <a:ln w="28575" algn="ctr">
              <a:solidFill>
                <a:srgbClr val="002060"/>
              </a:solidFill>
              <a:round/>
              <a:headEnd/>
              <a:tailEnd/>
            </a:ln>
            <a:effectLst>
              <a:outerShdw dist="99190" dir="2388334" algn="ctr" rotWithShape="0">
                <a:schemeClr val="bg2">
                  <a:alpha val="50000"/>
                </a:schemeClr>
              </a:outerShdw>
            </a:effectLst>
          </p:spPr>
          <p:txBody>
            <a:bodyPr wrap="none" anchor="ctr"/>
            <a:lstStyle/>
            <a:p>
              <a:pPr algn="ctr">
                <a:defRPr/>
              </a:pPr>
              <a:endParaRPr lang="zh-CN" altLang="zh-CN">
                <a:latin typeface="Arial" charset="0"/>
              </a:endParaRPr>
            </a:p>
          </p:txBody>
        </p:sp>
        <p:sp>
          <p:nvSpPr>
            <p:cNvPr id="46" name="AutoShape 20"/>
            <p:cNvSpPr>
              <a:spLocks noChangeArrowheads="1"/>
            </p:cNvSpPr>
            <p:nvPr/>
          </p:nvSpPr>
          <p:spPr bwMode="gray">
            <a:xfrm>
              <a:off x="1296" y="1824"/>
              <a:ext cx="432" cy="432"/>
            </a:xfrm>
            <a:prstGeom prst="diamond">
              <a:avLst/>
            </a:prstGeom>
            <a:solidFill>
              <a:srgbClr val="002060"/>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47" name="Text Box 21"/>
            <p:cNvSpPr txBox="1">
              <a:spLocks noChangeArrowheads="1"/>
            </p:cNvSpPr>
            <p:nvPr/>
          </p:nvSpPr>
          <p:spPr bwMode="gray">
            <a:xfrm>
              <a:off x="1680" y="1934"/>
              <a:ext cx="1989" cy="231"/>
            </a:xfrm>
            <a:prstGeom prst="rect">
              <a:avLst/>
            </a:prstGeom>
            <a:noFill/>
            <a:ln w="9525" algn="ctr">
              <a:noFill/>
              <a:miter lim="800000"/>
              <a:headEnd/>
              <a:tailEnd/>
            </a:ln>
          </p:spPr>
          <p:txBody>
            <a:bodyPr wrap="square">
              <a:spAutoFit/>
            </a:bodyPr>
            <a:lstStyle/>
            <a:p>
              <a:pPr algn="ctr" eaLnBrk="0" hangingPunct="0"/>
              <a:r>
                <a:rPr lang="zh-CN" altLang="en-US" b="1" dirty="0" smtClean="0"/>
                <a:t>工程开标与评标</a:t>
              </a:r>
              <a:endParaRPr lang="en-US" altLang="zh-CN" b="1" dirty="0"/>
            </a:p>
          </p:txBody>
        </p:sp>
        <p:sp>
          <p:nvSpPr>
            <p:cNvPr id="48" name="Text Box 22"/>
            <p:cNvSpPr txBox="1">
              <a:spLocks noChangeArrowheads="1"/>
            </p:cNvSpPr>
            <p:nvPr/>
          </p:nvSpPr>
          <p:spPr bwMode="gray">
            <a:xfrm>
              <a:off x="1393" y="1886"/>
              <a:ext cx="201" cy="291"/>
            </a:xfrm>
            <a:prstGeom prst="rect">
              <a:avLst/>
            </a:prstGeom>
            <a:noFill/>
            <a:ln w="9525" algn="ctr">
              <a:noFill/>
              <a:miter lim="800000"/>
              <a:headEnd/>
              <a:tailEnd/>
            </a:ln>
          </p:spPr>
          <p:txBody>
            <a:bodyPr wrap="none">
              <a:spAutoFit/>
            </a:bodyPr>
            <a:lstStyle/>
            <a:p>
              <a:pPr algn="ctr" eaLnBrk="0" hangingPunct="0"/>
              <a:r>
                <a:rPr lang="en-US" altLang="zh-CN" sz="2400" dirty="0" smtClean="0">
                  <a:solidFill>
                    <a:schemeClr val="bg1"/>
                  </a:solidFill>
                </a:rPr>
                <a:t>6</a:t>
              </a:r>
              <a:endParaRPr lang="en-US" altLang="zh-CN" sz="2400" dirty="0">
                <a:solidFill>
                  <a:schemeClr val="bg1"/>
                </a:solidFill>
              </a:endParaRPr>
            </a:p>
          </p:txBody>
        </p:sp>
      </p:grpSp>
      <p:grpSp>
        <p:nvGrpSpPr>
          <p:cNvPr id="8" name="Group 18"/>
          <p:cNvGrpSpPr>
            <a:grpSpLocks/>
          </p:cNvGrpSpPr>
          <p:nvPr/>
        </p:nvGrpSpPr>
        <p:grpSpPr bwMode="auto">
          <a:xfrm>
            <a:off x="4643438" y="3843350"/>
            <a:ext cx="4215274" cy="685800"/>
            <a:chOff x="1296" y="1824"/>
            <a:chExt cx="2373" cy="432"/>
          </a:xfrm>
        </p:grpSpPr>
        <p:sp>
          <p:nvSpPr>
            <p:cNvPr id="50" name="AutoShape 19"/>
            <p:cNvSpPr>
              <a:spLocks noChangeArrowheads="1"/>
            </p:cNvSpPr>
            <p:nvPr/>
          </p:nvSpPr>
          <p:spPr bwMode="gray">
            <a:xfrm>
              <a:off x="1536" y="1899"/>
              <a:ext cx="2052" cy="288"/>
            </a:xfrm>
            <a:prstGeom prst="roundRect">
              <a:avLst>
                <a:gd name="adj" fmla="val 16667"/>
              </a:avLst>
            </a:prstGeom>
            <a:noFill/>
            <a:ln w="28575" algn="ctr">
              <a:solidFill>
                <a:schemeClr val="accent3">
                  <a:lumMod val="50000"/>
                </a:schemeClr>
              </a:solidFill>
              <a:round/>
              <a:headEnd/>
              <a:tailEnd/>
            </a:ln>
            <a:effectLst>
              <a:outerShdw dist="99190" dir="2388334" algn="ctr" rotWithShape="0">
                <a:schemeClr val="bg2">
                  <a:alpha val="50000"/>
                </a:schemeClr>
              </a:outerShdw>
            </a:effectLst>
          </p:spPr>
          <p:txBody>
            <a:bodyPr wrap="none" anchor="ctr"/>
            <a:lstStyle/>
            <a:p>
              <a:pPr algn="ctr">
                <a:defRPr/>
              </a:pPr>
              <a:endParaRPr lang="zh-CN" altLang="zh-CN">
                <a:latin typeface="Arial" charset="0"/>
              </a:endParaRPr>
            </a:p>
          </p:txBody>
        </p:sp>
        <p:sp>
          <p:nvSpPr>
            <p:cNvPr id="51" name="AutoShape 20"/>
            <p:cNvSpPr>
              <a:spLocks noChangeArrowheads="1"/>
            </p:cNvSpPr>
            <p:nvPr/>
          </p:nvSpPr>
          <p:spPr bwMode="gray">
            <a:xfrm>
              <a:off x="1296" y="1824"/>
              <a:ext cx="432" cy="432"/>
            </a:xfrm>
            <a:prstGeom prst="diamond">
              <a:avLst/>
            </a:prstGeom>
            <a:solidFill>
              <a:schemeClr val="accent3">
                <a:lumMod val="50000"/>
              </a:schemeClr>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52" name="Text Box 21"/>
            <p:cNvSpPr txBox="1">
              <a:spLocks noChangeArrowheads="1"/>
            </p:cNvSpPr>
            <p:nvPr/>
          </p:nvSpPr>
          <p:spPr bwMode="gray">
            <a:xfrm>
              <a:off x="1680" y="1934"/>
              <a:ext cx="1989" cy="231"/>
            </a:xfrm>
            <a:prstGeom prst="rect">
              <a:avLst/>
            </a:prstGeom>
            <a:noFill/>
            <a:ln w="9525" algn="ctr">
              <a:noFill/>
              <a:miter lim="800000"/>
              <a:headEnd/>
              <a:tailEnd/>
            </a:ln>
          </p:spPr>
          <p:txBody>
            <a:bodyPr wrap="square">
              <a:spAutoFit/>
            </a:bodyPr>
            <a:lstStyle/>
            <a:p>
              <a:pPr algn="ctr" eaLnBrk="0" hangingPunct="0"/>
              <a:r>
                <a:rPr lang="zh-CN" altLang="en-US" b="1" dirty="0" smtClean="0"/>
                <a:t>定标与签订合同</a:t>
              </a:r>
              <a:endParaRPr lang="en-US" altLang="zh-CN" b="1" dirty="0"/>
            </a:p>
          </p:txBody>
        </p:sp>
        <p:sp>
          <p:nvSpPr>
            <p:cNvPr id="53" name="Text Box 22"/>
            <p:cNvSpPr txBox="1">
              <a:spLocks noChangeArrowheads="1"/>
            </p:cNvSpPr>
            <p:nvPr/>
          </p:nvSpPr>
          <p:spPr bwMode="gray">
            <a:xfrm>
              <a:off x="1417" y="1886"/>
              <a:ext cx="201" cy="291"/>
            </a:xfrm>
            <a:prstGeom prst="rect">
              <a:avLst/>
            </a:prstGeom>
            <a:noFill/>
            <a:ln w="9525" algn="ctr">
              <a:noFill/>
              <a:miter lim="800000"/>
              <a:headEnd/>
              <a:tailEnd/>
            </a:ln>
          </p:spPr>
          <p:txBody>
            <a:bodyPr wrap="none">
              <a:spAutoFit/>
            </a:bodyPr>
            <a:lstStyle/>
            <a:p>
              <a:pPr algn="ctr" eaLnBrk="0" hangingPunct="0"/>
              <a:r>
                <a:rPr lang="en-US" altLang="zh-CN" sz="2400" dirty="0" smtClean="0">
                  <a:solidFill>
                    <a:schemeClr val="bg1"/>
                  </a:solidFill>
                </a:rPr>
                <a:t>7</a:t>
              </a:r>
              <a:endParaRPr lang="en-US" altLang="zh-CN" sz="2400" dirty="0">
                <a:solidFill>
                  <a:schemeClr val="bg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ppt_x-.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ppt_x</p:attrName>
                                        </p:attrNameLst>
                                      </p:cBhvr>
                                      <p:tavLst>
                                        <p:tav tm="0">
                                          <p:val>
                                            <p:strVal val="#ppt_x-.2"/>
                                          </p:val>
                                        </p:tav>
                                        <p:tav tm="100000">
                                          <p:val>
                                            <p:strVal val="#ppt_x"/>
                                          </p:val>
                                        </p:tav>
                                      </p:tavLst>
                                    </p:anim>
                                    <p:anim calcmode="lin" valueType="num">
                                      <p:cBhvr>
                                        <p:cTn id="36"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ppt_x</p:attrName>
                                        </p:attrNameLst>
                                      </p:cBhvr>
                                      <p:tavLst>
                                        <p:tav tm="0">
                                          <p:val>
                                            <p:strVal val="#ppt_x-.2"/>
                                          </p:val>
                                        </p:tav>
                                        <p:tav tm="100000">
                                          <p:val>
                                            <p:strVal val="#ppt_x"/>
                                          </p:val>
                                        </p:tav>
                                      </p:tavLst>
                                    </p:anim>
                                    <p:anim calcmode="lin" valueType="num">
                                      <p:cBhvr>
                                        <p:cTn id="43"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ppt_x</p:attrName>
                                        </p:attrNameLst>
                                      </p:cBhvr>
                                      <p:tavLst>
                                        <p:tav tm="0">
                                          <p:val>
                                            <p:strVal val="#ppt_x-.2"/>
                                          </p:val>
                                        </p:tav>
                                        <p:tav tm="100000">
                                          <p:val>
                                            <p:strVal val="#ppt_x"/>
                                          </p:val>
                                        </p:tav>
                                      </p:tavLst>
                                    </p:anim>
                                    <p:anim calcmode="lin" valueType="num">
                                      <p:cBhvr>
                                        <p:cTn id="50"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5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218238" y="857232"/>
            <a:ext cx="1925662" cy="1571636"/>
            <a:chOff x="803" y="1519"/>
            <a:chExt cx="937" cy="692"/>
          </a:xfrm>
          <a:solidFill>
            <a:schemeClr val="accent5">
              <a:lumMod val="60000"/>
              <a:lumOff val="40000"/>
            </a:schemeClr>
          </a:solidFill>
        </p:grpSpPr>
        <p:sp>
          <p:nvSpPr>
            <p:cNvPr id="55" name="AutoShape 3"/>
            <p:cNvSpPr>
              <a:spLocks noChangeArrowheads="1"/>
            </p:cNvSpPr>
            <p:nvPr/>
          </p:nvSpPr>
          <p:spPr bwMode="gray">
            <a:xfrm>
              <a:off x="803" y="1519"/>
              <a:ext cx="937" cy="692"/>
            </a:xfrm>
            <a:custGeom>
              <a:avLst/>
              <a:gdLst>
                <a:gd name="G0" fmla="+- 634 0 0"/>
                <a:gd name="G1" fmla="+- 0 0 0"/>
                <a:gd name="G2" fmla="+- 0 0 0"/>
                <a:gd name="T0" fmla="*/ 0 256 1"/>
                <a:gd name="T1" fmla="*/ 180 256 1"/>
                <a:gd name="G3" fmla="+- 0 T0 T1"/>
                <a:gd name="T2" fmla="*/ 0 256 1"/>
                <a:gd name="T3" fmla="*/ 90 256 1"/>
                <a:gd name="G4" fmla="+- 0 T2 T3"/>
                <a:gd name="G5" fmla="*/ G4 2 1"/>
                <a:gd name="T4" fmla="*/ 90 256 1"/>
                <a:gd name="T5" fmla="*/ 0 256 1"/>
                <a:gd name="G6" fmla="+- 0 T4 T5"/>
                <a:gd name="G7" fmla="*/ G6 2 1"/>
                <a:gd name="G8" fmla="abs 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34"/>
                <a:gd name="G18" fmla="*/ 634 1 2"/>
                <a:gd name="G19" fmla="+- G18 5400 0"/>
                <a:gd name="G20" fmla="cos G19 0"/>
                <a:gd name="G21" fmla="sin G19 0"/>
                <a:gd name="G22" fmla="+- G20 10800 0"/>
                <a:gd name="G23" fmla="+- G21 10800 0"/>
                <a:gd name="G24" fmla="+- 10800 0 G20"/>
                <a:gd name="G25" fmla="+- 634 10800 0"/>
                <a:gd name="G26" fmla="?: G9 G17 G25"/>
                <a:gd name="G27" fmla="?: G9 0 21600"/>
                <a:gd name="G28" fmla="cos 10800 0"/>
                <a:gd name="G29" fmla="sin 10800 0"/>
                <a:gd name="G30" fmla="sin 634 0"/>
                <a:gd name="G31" fmla="+- G28 10800 0"/>
                <a:gd name="G32" fmla="+- G29 10800 0"/>
                <a:gd name="G33" fmla="+- G30 10800 0"/>
                <a:gd name="G34" fmla="?: G4 0 G31"/>
                <a:gd name="G35" fmla="?: 0 G34 0"/>
                <a:gd name="G36" fmla="?: G6 G35 G31"/>
                <a:gd name="G37" fmla="+- 21600 0 G36"/>
                <a:gd name="G38" fmla="?: G4 0 G33"/>
                <a:gd name="G39" fmla="?: 0 G38 G32"/>
                <a:gd name="G40" fmla="?: G6 G39 0"/>
                <a:gd name="G41" fmla="?: G4 G32 21600"/>
                <a:gd name="G42" fmla="?: G6 G41 G33"/>
                <a:gd name="T12" fmla="*/ 10800 w 21600"/>
                <a:gd name="T13" fmla="*/ 21600 h 21600"/>
                <a:gd name="T14" fmla="*/ 16517 w 21600"/>
                <a:gd name="T15" fmla="*/ 10800 h 21600"/>
                <a:gd name="T16" fmla="*/ 10800 w 21600"/>
                <a:gd name="T17" fmla="*/ 11434 h 21600"/>
                <a:gd name="T18" fmla="*/ 508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1434" y="10800"/>
                  </a:moveTo>
                  <a:cubicBezTo>
                    <a:pt x="11434" y="11150"/>
                    <a:pt x="11150" y="11434"/>
                    <a:pt x="10800" y="11434"/>
                  </a:cubicBezTo>
                  <a:cubicBezTo>
                    <a:pt x="10449" y="11434"/>
                    <a:pt x="10166" y="11150"/>
                    <a:pt x="10166" y="10800"/>
                  </a:cubicBezTo>
                  <a:lnTo>
                    <a:pt x="0" y="10800"/>
                  </a:lnTo>
                  <a:cubicBezTo>
                    <a:pt x="0" y="16764"/>
                    <a:pt x="4835" y="21600"/>
                    <a:pt x="10800" y="21600"/>
                  </a:cubicBezTo>
                  <a:cubicBezTo>
                    <a:pt x="16764" y="21600"/>
                    <a:pt x="21600" y="16764"/>
                    <a:pt x="21600" y="10800"/>
                  </a:cubicBezTo>
                  <a:close/>
                </a:path>
              </a:pathLst>
            </a:custGeom>
            <a:grpFill/>
            <a:ln w="9525" algn="ctr">
              <a:noFill/>
              <a:miter lim="800000"/>
              <a:headEnd/>
              <a:tailEnd/>
            </a:ln>
            <a:effectLst/>
          </p:spPr>
          <p:txBody>
            <a:bodyPr wrap="none" anchor="ctr"/>
            <a:lstStyle/>
            <a:p>
              <a:pPr>
                <a:defRPr/>
              </a:pPr>
              <a:endParaRPr lang="zh-CN" altLang="en-US">
                <a:latin typeface="Arial" charset="0"/>
              </a:endParaRPr>
            </a:p>
          </p:txBody>
        </p:sp>
        <p:sp>
          <p:nvSpPr>
            <p:cNvPr id="56" name="Oval 4"/>
            <p:cNvSpPr>
              <a:spLocks noChangeArrowheads="1"/>
            </p:cNvSpPr>
            <p:nvPr/>
          </p:nvSpPr>
          <p:spPr bwMode="gray">
            <a:xfrm>
              <a:off x="803" y="1799"/>
              <a:ext cx="937" cy="144"/>
            </a:xfrm>
            <a:prstGeom prst="ellipse">
              <a:avLst/>
            </a:prstGeom>
            <a:solidFill>
              <a:schemeClr val="accent5">
                <a:lumMod val="40000"/>
                <a:lumOff val="60000"/>
              </a:schemeClr>
            </a:solidFill>
            <a:ln w="9525" algn="ctr">
              <a:noFill/>
              <a:round/>
              <a:headEnd/>
              <a:tailEnd/>
            </a:ln>
            <a:effectLst/>
          </p:spPr>
          <p:txBody>
            <a:bodyPr wrap="none" anchor="ctr"/>
            <a:lstStyle/>
            <a:p>
              <a:pPr>
                <a:defRPr/>
              </a:pPr>
              <a:endParaRPr lang="zh-CN" altLang="en-US">
                <a:latin typeface="Arial" charset="0"/>
              </a:endParaRPr>
            </a:p>
          </p:txBody>
        </p:sp>
      </p:grpSp>
      <p:sp>
        <p:nvSpPr>
          <p:cNvPr id="57" name="Text Box 5"/>
          <p:cNvSpPr txBox="1">
            <a:spLocks noChangeArrowheads="1"/>
          </p:cNvSpPr>
          <p:nvPr/>
        </p:nvSpPr>
        <p:spPr bwMode="gray">
          <a:xfrm>
            <a:off x="6500826" y="1928802"/>
            <a:ext cx="1357322" cy="369332"/>
          </a:xfrm>
          <a:prstGeom prst="rect">
            <a:avLst/>
          </a:prstGeom>
          <a:noFill/>
          <a:ln w="9525" algn="ctr">
            <a:noFill/>
            <a:miter lim="800000"/>
            <a:headEnd/>
            <a:tailEnd/>
          </a:ln>
        </p:spPr>
        <p:txBody>
          <a:bodyPr wrap="square">
            <a:spAutoFit/>
          </a:bodyPr>
          <a:lstStyle/>
          <a:p>
            <a:pPr algn="ctr">
              <a:spcBef>
                <a:spcPct val="50000"/>
              </a:spcBef>
            </a:pPr>
            <a:r>
              <a:rPr lang="zh-CN" altLang="en-US" b="1" dirty="0" smtClean="0">
                <a:solidFill>
                  <a:schemeClr val="tx1">
                    <a:lumMod val="85000"/>
                    <a:lumOff val="15000"/>
                  </a:schemeClr>
                </a:solidFill>
              </a:rPr>
              <a:t>实训目的</a:t>
            </a:r>
            <a:endParaRPr lang="en-US" altLang="zh-CN" b="1" dirty="0">
              <a:solidFill>
                <a:schemeClr val="tx1">
                  <a:lumMod val="85000"/>
                  <a:lumOff val="15000"/>
                </a:schemeClr>
              </a:solidFill>
            </a:endParaRPr>
          </a:p>
        </p:txBody>
      </p:sp>
      <p:pic>
        <p:nvPicPr>
          <p:cNvPr id="58" name="Picture 6" descr="shadow_1_m"/>
          <p:cNvPicPr>
            <a:picLocks noChangeAspect="1" noChangeArrowheads="1"/>
          </p:cNvPicPr>
          <p:nvPr/>
        </p:nvPicPr>
        <p:blipFill>
          <a:blip r:embed="rId3">
            <a:lum bright="-12000"/>
          </a:blip>
          <a:srcRect/>
          <a:stretch>
            <a:fillRect/>
          </a:stretch>
        </p:blipFill>
        <p:spPr bwMode="gray">
          <a:xfrm>
            <a:off x="6478588" y="2400300"/>
            <a:ext cx="668337" cy="127000"/>
          </a:xfrm>
          <a:prstGeom prst="rect">
            <a:avLst/>
          </a:prstGeom>
          <a:noFill/>
          <a:ln w="9525">
            <a:noFill/>
            <a:miter lim="800000"/>
            <a:headEnd/>
            <a:tailEnd/>
          </a:ln>
        </p:spPr>
      </p:pic>
      <p:sp>
        <p:nvSpPr>
          <p:cNvPr id="59" name="Oval 7"/>
          <p:cNvSpPr>
            <a:spLocks noChangeArrowheads="1"/>
          </p:cNvSpPr>
          <p:nvPr/>
        </p:nvSpPr>
        <p:spPr bwMode="gray">
          <a:xfrm rot="3125284" flipH="1">
            <a:off x="6307138" y="2160587"/>
            <a:ext cx="96838" cy="42863"/>
          </a:xfrm>
          <a:prstGeom prst="ellipse">
            <a:avLst/>
          </a:prstGeom>
          <a:gradFill rotWithShape="1">
            <a:gsLst>
              <a:gs pos="0">
                <a:srgbClr val="161F26"/>
              </a:gs>
              <a:gs pos="50000">
                <a:srgbClr val="6E99C0"/>
              </a:gs>
              <a:gs pos="100000">
                <a:srgbClr val="161F26"/>
              </a:gs>
            </a:gsLst>
            <a:lin ang="0" scaled="1"/>
          </a:gradFill>
          <a:ln w="9525" algn="ctr">
            <a:noFill/>
            <a:round/>
            <a:headEnd/>
            <a:tailEnd/>
          </a:ln>
        </p:spPr>
        <p:txBody>
          <a:bodyPr wrap="none" anchor="ctr"/>
          <a:lstStyle/>
          <a:p>
            <a:endParaRPr lang="zh-CN" altLang="en-US"/>
          </a:p>
        </p:txBody>
      </p:sp>
      <p:sp>
        <p:nvSpPr>
          <p:cNvPr id="60" name="Freeform 9"/>
          <p:cNvSpPr>
            <a:spLocks/>
          </p:cNvSpPr>
          <p:nvPr/>
        </p:nvSpPr>
        <p:spPr bwMode="gray">
          <a:xfrm rot="14718398">
            <a:off x="5594350" y="1708150"/>
            <a:ext cx="98425" cy="1577975"/>
          </a:xfrm>
          <a:custGeom>
            <a:avLst/>
            <a:gdLst>
              <a:gd name="T0" fmla="*/ 0 w 291"/>
              <a:gd name="T1" fmla="*/ 0 h 1199"/>
              <a:gd name="T2" fmla="*/ 2147483647 w 291"/>
              <a:gd name="T3" fmla="*/ 0 h 1199"/>
              <a:gd name="T4" fmla="*/ 2147483647 w 291"/>
              <a:gd name="T5" fmla="*/ 2147483647 h 1199"/>
              <a:gd name="T6" fmla="*/ 2147483647 w 291"/>
              <a:gd name="T7" fmla="*/ 2147483647 h 1199"/>
              <a:gd name="T8" fmla="*/ 0 w 291"/>
              <a:gd name="T9" fmla="*/ 0 h 1199"/>
              <a:gd name="T10" fmla="*/ 0 60000 65536"/>
              <a:gd name="T11" fmla="*/ 0 60000 65536"/>
              <a:gd name="T12" fmla="*/ 0 60000 65536"/>
              <a:gd name="T13" fmla="*/ 0 60000 65536"/>
              <a:gd name="T14" fmla="*/ 0 60000 65536"/>
              <a:gd name="T15" fmla="*/ 0 w 291"/>
              <a:gd name="T16" fmla="*/ 0 h 1199"/>
              <a:gd name="T17" fmla="*/ 291 w 291"/>
              <a:gd name="T18" fmla="*/ 1199 h 1199"/>
            </a:gdLst>
            <a:ahLst/>
            <a:cxnLst>
              <a:cxn ang="T10">
                <a:pos x="T0" y="T1"/>
              </a:cxn>
              <a:cxn ang="T11">
                <a:pos x="T2" y="T3"/>
              </a:cxn>
              <a:cxn ang="T12">
                <a:pos x="T4" y="T5"/>
              </a:cxn>
              <a:cxn ang="T13">
                <a:pos x="T6" y="T7"/>
              </a:cxn>
              <a:cxn ang="T14">
                <a:pos x="T8" y="T9"/>
              </a:cxn>
            </a:cxnLst>
            <a:rect l="T15" t="T16" r="T17" b="T18"/>
            <a:pathLst>
              <a:path w="291" h="1199">
                <a:moveTo>
                  <a:pt x="0" y="0"/>
                </a:moveTo>
                <a:lnTo>
                  <a:pt x="291" y="0"/>
                </a:lnTo>
                <a:lnTo>
                  <a:pt x="180" y="1199"/>
                </a:lnTo>
                <a:lnTo>
                  <a:pt x="81" y="1193"/>
                </a:lnTo>
                <a:lnTo>
                  <a:pt x="0" y="0"/>
                </a:lnTo>
                <a:close/>
              </a:path>
            </a:pathLst>
          </a:custGeom>
          <a:gradFill rotWithShape="1">
            <a:gsLst>
              <a:gs pos="0">
                <a:srgbClr val="506F8B"/>
              </a:gs>
              <a:gs pos="50000">
                <a:srgbClr val="6E99C0"/>
              </a:gs>
              <a:gs pos="100000">
                <a:srgbClr val="506F8B"/>
              </a:gs>
            </a:gsLst>
            <a:lin ang="0" scaled="1"/>
          </a:gradFill>
          <a:ln w="9525">
            <a:noFill/>
            <a:round/>
            <a:headEnd/>
            <a:tailEnd/>
          </a:ln>
        </p:spPr>
        <p:txBody>
          <a:bodyPr wrap="none" anchor="ctr"/>
          <a:lstStyle/>
          <a:p>
            <a:endParaRPr lang="zh-CN" altLang="en-US"/>
          </a:p>
        </p:txBody>
      </p:sp>
      <p:grpSp>
        <p:nvGrpSpPr>
          <p:cNvPr id="3" name="Group 10"/>
          <p:cNvGrpSpPr>
            <a:grpSpLocks/>
          </p:cNvGrpSpPr>
          <p:nvPr/>
        </p:nvGrpSpPr>
        <p:grpSpPr bwMode="auto">
          <a:xfrm>
            <a:off x="3246438" y="1857364"/>
            <a:ext cx="2182818" cy="1714512"/>
            <a:chOff x="803" y="1519"/>
            <a:chExt cx="937" cy="692"/>
          </a:xfrm>
        </p:grpSpPr>
        <p:sp>
          <p:nvSpPr>
            <p:cNvPr id="62" name="AutoShape 11"/>
            <p:cNvSpPr>
              <a:spLocks noChangeArrowheads="1"/>
            </p:cNvSpPr>
            <p:nvPr/>
          </p:nvSpPr>
          <p:spPr bwMode="gray">
            <a:xfrm>
              <a:off x="803" y="1519"/>
              <a:ext cx="937" cy="692"/>
            </a:xfrm>
            <a:custGeom>
              <a:avLst/>
              <a:gdLst>
                <a:gd name="G0" fmla="+- 634 0 0"/>
                <a:gd name="G1" fmla="+- 0 0 0"/>
                <a:gd name="G2" fmla="+- 0 0 0"/>
                <a:gd name="T0" fmla="*/ 0 256 1"/>
                <a:gd name="T1" fmla="*/ 180 256 1"/>
                <a:gd name="G3" fmla="+- 0 T0 T1"/>
                <a:gd name="T2" fmla="*/ 0 256 1"/>
                <a:gd name="T3" fmla="*/ 90 256 1"/>
                <a:gd name="G4" fmla="+- 0 T2 T3"/>
                <a:gd name="G5" fmla="*/ G4 2 1"/>
                <a:gd name="T4" fmla="*/ 90 256 1"/>
                <a:gd name="T5" fmla="*/ 0 256 1"/>
                <a:gd name="G6" fmla="+- 0 T4 T5"/>
                <a:gd name="G7" fmla="*/ G6 2 1"/>
                <a:gd name="G8" fmla="abs 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34"/>
                <a:gd name="G18" fmla="*/ 634 1 2"/>
                <a:gd name="G19" fmla="+- G18 5400 0"/>
                <a:gd name="G20" fmla="cos G19 0"/>
                <a:gd name="G21" fmla="sin G19 0"/>
                <a:gd name="G22" fmla="+- G20 10800 0"/>
                <a:gd name="G23" fmla="+- G21 10800 0"/>
                <a:gd name="G24" fmla="+- 10800 0 G20"/>
                <a:gd name="G25" fmla="+- 634 10800 0"/>
                <a:gd name="G26" fmla="?: G9 G17 G25"/>
                <a:gd name="G27" fmla="?: G9 0 21600"/>
                <a:gd name="G28" fmla="cos 10800 0"/>
                <a:gd name="G29" fmla="sin 10800 0"/>
                <a:gd name="G30" fmla="sin 634 0"/>
                <a:gd name="G31" fmla="+- G28 10800 0"/>
                <a:gd name="G32" fmla="+- G29 10800 0"/>
                <a:gd name="G33" fmla="+- G30 10800 0"/>
                <a:gd name="G34" fmla="?: G4 0 G31"/>
                <a:gd name="G35" fmla="?: 0 G34 0"/>
                <a:gd name="G36" fmla="?: G6 G35 G31"/>
                <a:gd name="G37" fmla="+- 21600 0 G36"/>
                <a:gd name="G38" fmla="?: G4 0 G33"/>
                <a:gd name="G39" fmla="?: 0 G38 G32"/>
                <a:gd name="G40" fmla="?: G6 G39 0"/>
                <a:gd name="G41" fmla="?: G4 G32 21600"/>
                <a:gd name="G42" fmla="?: G6 G41 G33"/>
                <a:gd name="T12" fmla="*/ 10800 w 21600"/>
                <a:gd name="T13" fmla="*/ 21600 h 21600"/>
                <a:gd name="T14" fmla="*/ 16517 w 21600"/>
                <a:gd name="T15" fmla="*/ 10800 h 21600"/>
                <a:gd name="T16" fmla="*/ 10800 w 21600"/>
                <a:gd name="T17" fmla="*/ 11434 h 21600"/>
                <a:gd name="T18" fmla="*/ 508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1434" y="10800"/>
                  </a:moveTo>
                  <a:cubicBezTo>
                    <a:pt x="11434" y="11150"/>
                    <a:pt x="11150" y="11434"/>
                    <a:pt x="10800" y="11434"/>
                  </a:cubicBezTo>
                  <a:cubicBezTo>
                    <a:pt x="10449" y="11434"/>
                    <a:pt x="10166" y="11150"/>
                    <a:pt x="10166" y="10800"/>
                  </a:cubicBezTo>
                  <a:lnTo>
                    <a:pt x="0" y="10800"/>
                  </a:lnTo>
                  <a:cubicBezTo>
                    <a:pt x="0" y="16764"/>
                    <a:pt x="4835" y="21600"/>
                    <a:pt x="10800" y="21600"/>
                  </a:cubicBezTo>
                  <a:cubicBezTo>
                    <a:pt x="16764" y="21600"/>
                    <a:pt x="21600" y="16764"/>
                    <a:pt x="21600" y="10800"/>
                  </a:cubicBezTo>
                  <a:close/>
                </a:path>
              </a:pathLst>
            </a:custGeom>
            <a:solidFill>
              <a:schemeClr val="accent5">
                <a:lumMod val="60000"/>
                <a:lumOff val="40000"/>
              </a:schemeClr>
            </a:solidFill>
            <a:ln w="9525" algn="ctr">
              <a:noFill/>
              <a:miter lim="800000"/>
              <a:headEnd/>
              <a:tailEnd/>
            </a:ln>
            <a:effectLst/>
          </p:spPr>
          <p:txBody>
            <a:bodyPr wrap="none" anchor="ctr"/>
            <a:lstStyle/>
            <a:p>
              <a:pPr>
                <a:defRPr/>
              </a:pPr>
              <a:endParaRPr lang="zh-CN" altLang="en-US">
                <a:latin typeface="Arial" charset="0"/>
              </a:endParaRPr>
            </a:p>
          </p:txBody>
        </p:sp>
        <p:sp>
          <p:nvSpPr>
            <p:cNvPr id="63" name="Oval 12"/>
            <p:cNvSpPr>
              <a:spLocks noChangeArrowheads="1"/>
            </p:cNvSpPr>
            <p:nvPr/>
          </p:nvSpPr>
          <p:spPr bwMode="gray">
            <a:xfrm>
              <a:off x="803" y="1798"/>
              <a:ext cx="937" cy="145"/>
            </a:xfrm>
            <a:prstGeom prst="ellipse">
              <a:avLst/>
            </a:prstGeom>
            <a:solidFill>
              <a:schemeClr val="accent5">
                <a:lumMod val="40000"/>
                <a:lumOff val="60000"/>
              </a:schemeClr>
            </a:solidFill>
            <a:ln w="9525" algn="ctr">
              <a:noFill/>
              <a:round/>
              <a:headEnd/>
              <a:tailEnd/>
            </a:ln>
            <a:effectLst/>
          </p:spPr>
          <p:txBody>
            <a:bodyPr wrap="none" anchor="ctr"/>
            <a:lstStyle/>
            <a:p>
              <a:pPr>
                <a:defRPr/>
              </a:pPr>
              <a:endParaRPr lang="zh-CN" altLang="en-US">
                <a:latin typeface="Arial" charset="0"/>
              </a:endParaRPr>
            </a:p>
          </p:txBody>
        </p:sp>
      </p:grpSp>
      <p:sp>
        <p:nvSpPr>
          <p:cNvPr id="64" name="Text Box 13"/>
          <p:cNvSpPr txBox="1">
            <a:spLocks noChangeArrowheads="1"/>
          </p:cNvSpPr>
          <p:nvPr/>
        </p:nvSpPr>
        <p:spPr bwMode="gray">
          <a:xfrm>
            <a:off x="3662363" y="2988230"/>
            <a:ext cx="1338265" cy="400110"/>
          </a:xfrm>
          <a:prstGeom prst="rect">
            <a:avLst/>
          </a:prstGeom>
          <a:noFill/>
          <a:ln w="9525" algn="ctr">
            <a:noFill/>
            <a:miter lim="800000"/>
            <a:headEnd/>
            <a:tailEnd/>
          </a:ln>
        </p:spPr>
        <p:txBody>
          <a:bodyPr wrap="square">
            <a:spAutoFit/>
          </a:bodyPr>
          <a:lstStyle/>
          <a:p>
            <a:pPr algn="ctr">
              <a:spcBef>
                <a:spcPct val="50000"/>
              </a:spcBef>
            </a:pPr>
            <a:r>
              <a:rPr lang="zh-CN" altLang="en-US" sz="2000" b="1" dirty="0" smtClean="0">
                <a:solidFill>
                  <a:schemeClr val="tx1">
                    <a:lumMod val="85000"/>
                    <a:lumOff val="15000"/>
                  </a:schemeClr>
                </a:solidFill>
              </a:rPr>
              <a:t>能力目标</a:t>
            </a:r>
            <a:endParaRPr lang="en-US" altLang="zh-CN" sz="2000" b="1" dirty="0">
              <a:solidFill>
                <a:schemeClr val="tx1">
                  <a:lumMod val="85000"/>
                  <a:lumOff val="15000"/>
                </a:schemeClr>
              </a:solidFill>
            </a:endParaRPr>
          </a:p>
        </p:txBody>
      </p:sp>
      <p:pic>
        <p:nvPicPr>
          <p:cNvPr id="65" name="Picture 14" descr="shadow_1_m"/>
          <p:cNvPicPr>
            <a:picLocks noChangeAspect="1" noChangeArrowheads="1"/>
          </p:cNvPicPr>
          <p:nvPr/>
        </p:nvPicPr>
        <p:blipFill>
          <a:blip r:embed="rId4">
            <a:lum bright="36000"/>
          </a:blip>
          <a:srcRect/>
          <a:stretch>
            <a:fillRect/>
          </a:stretch>
        </p:blipFill>
        <p:spPr bwMode="gray">
          <a:xfrm>
            <a:off x="3649663" y="3441700"/>
            <a:ext cx="1012825" cy="206375"/>
          </a:xfrm>
          <a:prstGeom prst="rect">
            <a:avLst/>
          </a:prstGeom>
          <a:noFill/>
          <a:ln w="9525">
            <a:noFill/>
            <a:miter lim="800000"/>
            <a:headEnd/>
            <a:tailEnd/>
          </a:ln>
        </p:spPr>
      </p:pic>
      <p:sp>
        <p:nvSpPr>
          <p:cNvPr id="66" name="Oval 15"/>
          <p:cNvSpPr>
            <a:spLocks noChangeArrowheads="1"/>
          </p:cNvSpPr>
          <p:nvPr/>
        </p:nvSpPr>
        <p:spPr bwMode="gray">
          <a:xfrm rot="3125284">
            <a:off x="3431382" y="3086893"/>
            <a:ext cx="177800" cy="42863"/>
          </a:xfrm>
          <a:prstGeom prst="ellipse">
            <a:avLst/>
          </a:prstGeom>
          <a:gradFill rotWithShape="1">
            <a:gsLst>
              <a:gs pos="0">
                <a:srgbClr val="161F26"/>
              </a:gs>
              <a:gs pos="50000">
                <a:srgbClr val="6E99C0"/>
              </a:gs>
              <a:gs pos="100000">
                <a:srgbClr val="161F26"/>
              </a:gs>
            </a:gsLst>
            <a:lin ang="0" scaled="1"/>
          </a:gradFill>
          <a:ln w="9525" algn="ctr">
            <a:noFill/>
            <a:round/>
            <a:headEnd/>
            <a:tailEnd/>
          </a:ln>
        </p:spPr>
        <p:txBody>
          <a:bodyPr wrap="none" anchor="ctr"/>
          <a:lstStyle/>
          <a:p>
            <a:endParaRPr lang="zh-CN" altLang="en-US"/>
          </a:p>
        </p:txBody>
      </p:sp>
      <p:sp>
        <p:nvSpPr>
          <p:cNvPr id="67" name="Freeform 16"/>
          <p:cNvSpPr>
            <a:spLocks/>
          </p:cNvSpPr>
          <p:nvPr/>
        </p:nvSpPr>
        <p:spPr bwMode="gray">
          <a:xfrm rot="13004873">
            <a:off x="2640013" y="2841625"/>
            <a:ext cx="327025" cy="2379663"/>
          </a:xfrm>
          <a:custGeom>
            <a:avLst/>
            <a:gdLst>
              <a:gd name="T0" fmla="*/ 0 w 291"/>
              <a:gd name="T1" fmla="*/ 0 h 1199"/>
              <a:gd name="T2" fmla="*/ 2147483647 w 291"/>
              <a:gd name="T3" fmla="*/ 0 h 1199"/>
              <a:gd name="T4" fmla="*/ 2147483647 w 291"/>
              <a:gd name="T5" fmla="*/ 2147483647 h 1199"/>
              <a:gd name="T6" fmla="*/ 2147483647 w 291"/>
              <a:gd name="T7" fmla="*/ 2147483647 h 1199"/>
              <a:gd name="T8" fmla="*/ 0 w 291"/>
              <a:gd name="T9" fmla="*/ 0 h 1199"/>
              <a:gd name="T10" fmla="*/ 0 60000 65536"/>
              <a:gd name="T11" fmla="*/ 0 60000 65536"/>
              <a:gd name="T12" fmla="*/ 0 60000 65536"/>
              <a:gd name="T13" fmla="*/ 0 60000 65536"/>
              <a:gd name="T14" fmla="*/ 0 60000 65536"/>
              <a:gd name="T15" fmla="*/ 0 w 291"/>
              <a:gd name="T16" fmla="*/ 0 h 1199"/>
              <a:gd name="T17" fmla="*/ 291 w 291"/>
              <a:gd name="T18" fmla="*/ 1199 h 1199"/>
            </a:gdLst>
            <a:ahLst/>
            <a:cxnLst>
              <a:cxn ang="T10">
                <a:pos x="T0" y="T1"/>
              </a:cxn>
              <a:cxn ang="T11">
                <a:pos x="T2" y="T3"/>
              </a:cxn>
              <a:cxn ang="T12">
                <a:pos x="T4" y="T5"/>
              </a:cxn>
              <a:cxn ang="T13">
                <a:pos x="T6" y="T7"/>
              </a:cxn>
              <a:cxn ang="T14">
                <a:pos x="T8" y="T9"/>
              </a:cxn>
            </a:cxnLst>
            <a:rect l="T15" t="T16" r="T17" b="T18"/>
            <a:pathLst>
              <a:path w="291" h="1199">
                <a:moveTo>
                  <a:pt x="0" y="0"/>
                </a:moveTo>
                <a:lnTo>
                  <a:pt x="291" y="0"/>
                </a:lnTo>
                <a:lnTo>
                  <a:pt x="180" y="1199"/>
                </a:lnTo>
                <a:lnTo>
                  <a:pt x="81" y="1193"/>
                </a:lnTo>
                <a:lnTo>
                  <a:pt x="0" y="0"/>
                </a:lnTo>
                <a:close/>
              </a:path>
            </a:pathLst>
          </a:custGeom>
          <a:gradFill rotWithShape="1">
            <a:gsLst>
              <a:gs pos="0">
                <a:srgbClr val="506F8B"/>
              </a:gs>
              <a:gs pos="50000">
                <a:srgbClr val="6E99C0"/>
              </a:gs>
              <a:gs pos="100000">
                <a:srgbClr val="506F8B"/>
              </a:gs>
            </a:gsLst>
            <a:lin ang="0" scaled="1"/>
          </a:gradFill>
          <a:ln w="9525">
            <a:noFill/>
            <a:round/>
            <a:headEnd/>
            <a:tailEnd/>
          </a:ln>
        </p:spPr>
        <p:txBody>
          <a:bodyPr wrap="none" anchor="ctr"/>
          <a:lstStyle/>
          <a:p>
            <a:endParaRPr lang="zh-CN" altLang="en-US"/>
          </a:p>
        </p:txBody>
      </p:sp>
      <p:grpSp>
        <p:nvGrpSpPr>
          <p:cNvPr id="4" name="Group 17"/>
          <p:cNvGrpSpPr>
            <a:grpSpLocks/>
          </p:cNvGrpSpPr>
          <p:nvPr/>
        </p:nvGrpSpPr>
        <p:grpSpPr bwMode="auto">
          <a:xfrm>
            <a:off x="776288" y="3965575"/>
            <a:ext cx="2628900" cy="2092325"/>
            <a:chOff x="803" y="1519"/>
            <a:chExt cx="937" cy="692"/>
          </a:xfrm>
          <a:solidFill>
            <a:schemeClr val="accent5">
              <a:lumMod val="60000"/>
              <a:lumOff val="40000"/>
            </a:schemeClr>
          </a:solidFill>
        </p:grpSpPr>
        <p:sp>
          <p:nvSpPr>
            <p:cNvPr id="69" name="AutoShape 18"/>
            <p:cNvSpPr>
              <a:spLocks noChangeArrowheads="1"/>
            </p:cNvSpPr>
            <p:nvPr/>
          </p:nvSpPr>
          <p:spPr bwMode="gray">
            <a:xfrm>
              <a:off x="803" y="1519"/>
              <a:ext cx="937" cy="692"/>
            </a:xfrm>
            <a:custGeom>
              <a:avLst/>
              <a:gdLst>
                <a:gd name="G0" fmla="+- 634 0 0"/>
                <a:gd name="G1" fmla="+- 0 0 0"/>
                <a:gd name="G2" fmla="+- 0 0 0"/>
                <a:gd name="T0" fmla="*/ 0 256 1"/>
                <a:gd name="T1" fmla="*/ 180 256 1"/>
                <a:gd name="G3" fmla="+- 0 T0 T1"/>
                <a:gd name="T2" fmla="*/ 0 256 1"/>
                <a:gd name="T3" fmla="*/ 90 256 1"/>
                <a:gd name="G4" fmla="+- 0 T2 T3"/>
                <a:gd name="G5" fmla="*/ G4 2 1"/>
                <a:gd name="T4" fmla="*/ 90 256 1"/>
                <a:gd name="T5" fmla="*/ 0 256 1"/>
                <a:gd name="G6" fmla="+- 0 T4 T5"/>
                <a:gd name="G7" fmla="*/ G6 2 1"/>
                <a:gd name="G8" fmla="abs 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34"/>
                <a:gd name="G18" fmla="*/ 634 1 2"/>
                <a:gd name="G19" fmla="+- G18 5400 0"/>
                <a:gd name="G20" fmla="cos G19 0"/>
                <a:gd name="G21" fmla="sin G19 0"/>
                <a:gd name="G22" fmla="+- G20 10800 0"/>
                <a:gd name="G23" fmla="+- G21 10800 0"/>
                <a:gd name="G24" fmla="+- 10800 0 G20"/>
                <a:gd name="G25" fmla="+- 634 10800 0"/>
                <a:gd name="G26" fmla="?: G9 G17 G25"/>
                <a:gd name="G27" fmla="?: G9 0 21600"/>
                <a:gd name="G28" fmla="cos 10800 0"/>
                <a:gd name="G29" fmla="sin 10800 0"/>
                <a:gd name="G30" fmla="sin 634 0"/>
                <a:gd name="G31" fmla="+- G28 10800 0"/>
                <a:gd name="G32" fmla="+- G29 10800 0"/>
                <a:gd name="G33" fmla="+- G30 10800 0"/>
                <a:gd name="G34" fmla="?: G4 0 G31"/>
                <a:gd name="G35" fmla="?: 0 G34 0"/>
                <a:gd name="G36" fmla="?: G6 G35 G31"/>
                <a:gd name="G37" fmla="+- 21600 0 G36"/>
                <a:gd name="G38" fmla="?: G4 0 G33"/>
                <a:gd name="G39" fmla="?: 0 G38 G32"/>
                <a:gd name="G40" fmla="?: G6 G39 0"/>
                <a:gd name="G41" fmla="?: G4 G32 21600"/>
                <a:gd name="G42" fmla="?: G6 G41 G33"/>
                <a:gd name="T12" fmla="*/ 10800 w 21600"/>
                <a:gd name="T13" fmla="*/ 21600 h 21600"/>
                <a:gd name="T14" fmla="*/ 16517 w 21600"/>
                <a:gd name="T15" fmla="*/ 10800 h 21600"/>
                <a:gd name="T16" fmla="*/ 10800 w 21600"/>
                <a:gd name="T17" fmla="*/ 11434 h 21600"/>
                <a:gd name="T18" fmla="*/ 508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1434" y="10800"/>
                  </a:moveTo>
                  <a:cubicBezTo>
                    <a:pt x="11434" y="11150"/>
                    <a:pt x="11150" y="11434"/>
                    <a:pt x="10800" y="11434"/>
                  </a:cubicBezTo>
                  <a:cubicBezTo>
                    <a:pt x="10449" y="11434"/>
                    <a:pt x="10166" y="11150"/>
                    <a:pt x="10166" y="10800"/>
                  </a:cubicBezTo>
                  <a:lnTo>
                    <a:pt x="0" y="10800"/>
                  </a:lnTo>
                  <a:cubicBezTo>
                    <a:pt x="0" y="16764"/>
                    <a:pt x="4835" y="21600"/>
                    <a:pt x="10800" y="21600"/>
                  </a:cubicBezTo>
                  <a:cubicBezTo>
                    <a:pt x="16764" y="21600"/>
                    <a:pt x="21600" y="16764"/>
                    <a:pt x="21600" y="10800"/>
                  </a:cubicBezTo>
                  <a:close/>
                </a:path>
              </a:pathLst>
            </a:custGeom>
            <a:grpFill/>
            <a:ln w="9525" algn="ctr">
              <a:noFill/>
              <a:miter lim="800000"/>
              <a:headEnd/>
              <a:tailEnd/>
            </a:ln>
            <a:effectLst/>
          </p:spPr>
          <p:txBody>
            <a:bodyPr wrap="none" anchor="ctr"/>
            <a:lstStyle/>
            <a:p>
              <a:pPr>
                <a:defRPr/>
              </a:pPr>
              <a:endParaRPr lang="zh-CN" altLang="en-US">
                <a:latin typeface="Arial" charset="0"/>
              </a:endParaRPr>
            </a:p>
          </p:txBody>
        </p:sp>
        <p:sp>
          <p:nvSpPr>
            <p:cNvPr id="70" name="Oval 19"/>
            <p:cNvSpPr>
              <a:spLocks noChangeArrowheads="1"/>
            </p:cNvSpPr>
            <p:nvPr/>
          </p:nvSpPr>
          <p:spPr bwMode="gray">
            <a:xfrm>
              <a:off x="803" y="1798"/>
              <a:ext cx="937" cy="145"/>
            </a:xfrm>
            <a:prstGeom prst="ellipse">
              <a:avLst/>
            </a:prstGeom>
            <a:solidFill>
              <a:schemeClr val="accent5">
                <a:lumMod val="40000"/>
                <a:lumOff val="60000"/>
              </a:schemeClr>
            </a:solidFill>
            <a:ln w="9525" algn="ctr">
              <a:noFill/>
              <a:round/>
              <a:headEnd/>
              <a:tailEnd/>
            </a:ln>
            <a:effectLst/>
          </p:spPr>
          <p:txBody>
            <a:bodyPr wrap="none" anchor="ctr"/>
            <a:lstStyle/>
            <a:p>
              <a:pPr>
                <a:defRPr/>
              </a:pPr>
              <a:endParaRPr lang="zh-CN" altLang="en-US">
                <a:latin typeface="Arial" charset="0"/>
              </a:endParaRPr>
            </a:p>
          </p:txBody>
        </p:sp>
      </p:grpSp>
      <p:sp>
        <p:nvSpPr>
          <p:cNvPr id="71" name="Text Box 20"/>
          <p:cNvSpPr txBox="1">
            <a:spLocks noChangeArrowheads="1"/>
          </p:cNvSpPr>
          <p:nvPr/>
        </p:nvSpPr>
        <p:spPr bwMode="gray">
          <a:xfrm>
            <a:off x="1265238" y="5368925"/>
            <a:ext cx="1627187" cy="461665"/>
          </a:xfrm>
          <a:prstGeom prst="rect">
            <a:avLst/>
          </a:prstGeom>
          <a:noFill/>
          <a:ln w="9525" algn="ctr">
            <a:noFill/>
            <a:miter lim="800000"/>
            <a:headEnd/>
            <a:tailEnd/>
          </a:ln>
        </p:spPr>
        <p:txBody>
          <a:bodyPr>
            <a:spAutoFit/>
          </a:bodyPr>
          <a:lstStyle/>
          <a:p>
            <a:pPr algn="ctr">
              <a:spcBef>
                <a:spcPct val="50000"/>
              </a:spcBef>
            </a:pPr>
            <a:r>
              <a:rPr lang="zh-CN" altLang="en-US" sz="2400" b="1" dirty="0" smtClean="0">
                <a:solidFill>
                  <a:schemeClr val="tx1">
                    <a:lumMod val="85000"/>
                    <a:lumOff val="15000"/>
                  </a:schemeClr>
                </a:solidFill>
              </a:rPr>
              <a:t>知识目标</a:t>
            </a:r>
            <a:endParaRPr lang="en-US" altLang="zh-CN" sz="2400" b="1" dirty="0">
              <a:solidFill>
                <a:schemeClr val="tx1">
                  <a:lumMod val="85000"/>
                  <a:lumOff val="15000"/>
                </a:schemeClr>
              </a:solidFill>
            </a:endParaRPr>
          </a:p>
        </p:txBody>
      </p:sp>
      <p:sp>
        <p:nvSpPr>
          <p:cNvPr id="72" name="AutoShape 21"/>
          <p:cNvSpPr>
            <a:spLocks noChangeArrowheads="1"/>
          </p:cNvSpPr>
          <p:nvPr/>
        </p:nvSpPr>
        <p:spPr bwMode="gray">
          <a:xfrm flipH="1">
            <a:off x="2374900" y="4140200"/>
            <a:ext cx="828675" cy="596900"/>
          </a:xfrm>
          <a:prstGeom prst="curvedRightArrow">
            <a:avLst>
              <a:gd name="adj1" fmla="val 19583"/>
              <a:gd name="adj2" fmla="val 44676"/>
              <a:gd name="adj3" fmla="val 39194"/>
            </a:avLst>
          </a:prstGeom>
          <a:gradFill rotWithShape="1">
            <a:gsLst>
              <a:gs pos="0">
                <a:srgbClr val="FFBE93"/>
              </a:gs>
              <a:gs pos="100000">
                <a:srgbClr val="FF6600"/>
              </a:gs>
            </a:gsLst>
            <a:lin ang="0" scaled="1"/>
          </a:gradFill>
          <a:ln w="9525">
            <a:noFill/>
            <a:miter lim="800000"/>
            <a:headEnd/>
            <a:tailEnd/>
          </a:ln>
        </p:spPr>
        <p:txBody>
          <a:bodyPr wrap="none" anchor="ctr"/>
          <a:lstStyle/>
          <a:p>
            <a:endParaRPr lang="zh-CN" altLang="en-US"/>
          </a:p>
        </p:txBody>
      </p:sp>
      <p:pic>
        <p:nvPicPr>
          <p:cNvPr id="73" name="Picture 22" descr="shadow_1_m"/>
          <p:cNvPicPr>
            <a:picLocks noChangeAspect="1" noChangeArrowheads="1"/>
          </p:cNvPicPr>
          <p:nvPr/>
        </p:nvPicPr>
        <p:blipFill>
          <a:blip r:embed="rId5">
            <a:lum bright="54000"/>
          </a:blip>
          <a:srcRect/>
          <a:stretch>
            <a:fillRect/>
          </a:stretch>
        </p:blipFill>
        <p:spPr bwMode="gray">
          <a:xfrm>
            <a:off x="1325563" y="6145213"/>
            <a:ext cx="1484312" cy="252412"/>
          </a:xfrm>
          <a:prstGeom prst="rect">
            <a:avLst/>
          </a:prstGeom>
          <a:noFill/>
          <a:ln w="9525">
            <a:noFill/>
            <a:miter lim="800000"/>
            <a:headEnd/>
            <a:tailEnd/>
          </a:ln>
        </p:spPr>
      </p:pic>
      <p:sp>
        <p:nvSpPr>
          <p:cNvPr id="75" name="Line 24"/>
          <p:cNvSpPr>
            <a:spLocks noChangeShapeType="1"/>
          </p:cNvSpPr>
          <p:nvPr/>
        </p:nvSpPr>
        <p:spPr bwMode="gray">
          <a:xfrm>
            <a:off x="6073786" y="2734371"/>
            <a:ext cx="0" cy="809625"/>
          </a:xfrm>
          <a:prstGeom prst="line">
            <a:avLst/>
          </a:prstGeom>
          <a:noFill/>
          <a:ln w="28575">
            <a:solidFill>
              <a:srgbClr val="FF6600"/>
            </a:solidFill>
            <a:round/>
            <a:headEnd/>
            <a:tailEnd/>
          </a:ln>
        </p:spPr>
        <p:txBody>
          <a:bodyPr wrap="none" anchor="ctr"/>
          <a:lstStyle/>
          <a:p>
            <a:endParaRPr lang="zh-CN" altLang="en-US"/>
          </a:p>
        </p:txBody>
      </p:sp>
      <p:sp>
        <p:nvSpPr>
          <p:cNvPr id="76" name="Line 25"/>
          <p:cNvSpPr>
            <a:spLocks noChangeShapeType="1"/>
          </p:cNvSpPr>
          <p:nvPr/>
        </p:nvSpPr>
        <p:spPr bwMode="gray">
          <a:xfrm>
            <a:off x="798513" y="1643050"/>
            <a:ext cx="0" cy="906462"/>
          </a:xfrm>
          <a:prstGeom prst="line">
            <a:avLst/>
          </a:prstGeom>
          <a:noFill/>
          <a:ln w="28575">
            <a:solidFill>
              <a:srgbClr val="FF6600"/>
            </a:solidFill>
            <a:round/>
            <a:headEnd/>
            <a:tailEnd/>
          </a:ln>
        </p:spPr>
        <p:txBody>
          <a:bodyPr wrap="none" anchor="ctr"/>
          <a:lstStyle/>
          <a:p>
            <a:endParaRPr lang="zh-CN" altLang="en-US"/>
          </a:p>
        </p:txBody>
      </p:sp>
      <p:sp>
        <p:nvSpPr>
          <p:cNvPr id="77" name="Rectangle 26"/>
          <p:cNvSpPr>
            <a:spLocks noChangeArrowheads="1"/>
          </p:cNvSpPr>
          <p:nvPr/>
        </p:nvSpPr>
        <p:spPr bwMode="gray">
          <a:xfrm>
            <a:off x="900113" y="1644645"/>
            <a:ext cx="2386003" cy="1815882"/>
          </a:xfrm>
          <a:prstGeom prst="rect">
            <a:avLst/>
          </a:prstGeom>
          <a:noFill/>
          <a:ln w="9525" algn="ctr">
            <a:noFill/>
            <a:miter lim="800000"/>
            <a:headEnd/>
            <a:tailEnd/>
          </a:ln>
        </p:spPr>
        <p:txBody>
          <a:bodyPr wrap="square" anchor="ctr">
            <a:spAutoFit/>
          </a:bodyPr>
          <a:lstStyle/>
          <a:p>
            <a:pPr eaLnBrk="0" hangingPunct="0"/>
            <a:r>
              <a:rPr lang="en-US" altLang="zh-CN" sz="1600" b="1" dirty="0" smtClean="0">
                <a:latin typeface="华文楷体" pitchFamily="2" charset="-122"/>
                <a:ea typeface="华文楷体" pitchFamily="2" charset="-122"/>
              </a:rPr>
              <a:t>1</a:t>
            </a:r>
            <a:r>
              <a:rPr lang="zh-CN" altLang="en-US" sz="1600" b="1" dirty="0" smtClean="0">
                <a:latin typeface="华文楷体" pitchFamily="2" charset="-122"/>
                <a:ea typeface="华文楷体" pitchFamily="2" charset="-122"/>
              </a:rPr>
              <a:t>、能够结合工程背景进行招标条件、方式的界定；</a:t>
            </a:r>
            <a:endParaRPr lang="en-US" altLang="zh-CN" sz="1600" b="1" dirty="0" smtClean="0">
              <a:latin typeface="华文楷体" pitchFamily="2" charset="-122"/>
              <a:ea typeface="华文楷体" pitchFamily="2" charset="-122"/>
            </a:endParaRPr>
          </a:p>
          <a:p>
            <a:pPr eaLnBrk="0" hangingPunct="0"/>
            <a:r>
              <a:rPr lang="en-US" altLang="zh-CN" sz="1600" b="1" dirty="0" smtClean="0">
                <a:latin typeface="华文楷体" pitchFamily="2" charset="-122"/>
                <a:ea typeface="华文楷体" pitchFamily="2" charset="-122"/>
              </a:rPr>
              <a:t>2</a:t>
            </a:r>
            <a:r>
              <a:rPr lang="zh-CN" altLang="en-US" sz="1600" b="1" dirty="0" smtClean="0">
                <a:latin typeface="华文楷体" pitchFamily="2" charset="-122"/>
                <a:ea typeface="华文楷体" pitchFamily="2" charset="-122"/>
              </a:rPr>
              <a:t>、能够熟练编制招标计划；</a:t>
            </a:r>
            <a:endParaRPr lang="en-US" altLang="zh-CN" sz="1600" b="1" dirty="0" smtClean="0">
              <a:latin typeface="华文楷体" pitchFamily="2" charset="-122"/>
              <a:ea typeface="华文楷体" pitchFamily="2" charset="-122"/>
            </a:endParaRPr>
          </a:p>
          <a:p>
            <a:pPr eaLnBrk="0" hangingPunct="0"/>
            <a:r>
              <a:rPr lang="en-US" altLang="zh-CN" sz="1600" b="1" dirty="0" smtClean="0">
                <a:latin typeface="华文楷体" pitchFamily="2" charset="-122"/>
                <a:ea typeface="华文楷体" pitchFamily="2" charset="-122"/>
              </a:rPr>
              <a:t>3</a:t>
            </a:r>
            <a:r>
              <a:rPr lang="zh-CN" altLang="en-US" sz="1600" b="1" dirty="0" smtClean="0">
                <a:latin typeface="华文楷体" pitchFamily="2" charset="-122"/>
                <a:ea typeface="华文楷体" pitchFamily="2" charset="-122"/>
              </a:rPr>
              <a:t>、能够进行工程项目的备案与登记工作；</a:t>
            </a:r>
            <a:endParaRPr lang="en-US" altLang="zh-CN" sz="1600" b="1" dirty="0" smtClean="0">
              <a:latin typeface="华文楷体" pitchFamily="2" charset="-122"/>
              <a:ea typeface="华文楷体" pitchFamily="2" charset="-122"/>
            </a:endParaRPr>
          </a:p>
        </p:txBody>
      </p:sp>
      <p:sp>
        <p:nvSpPr>
          <p:cNvPr id="78" name="Line 27"/>
          <p:cNvSpPr>
            <a:spLocks noChangeShapeType="1"/>
          </p:cNvSpPr>
          <p:nvPr/>
        </p:nvSpPr>
        <p:spPr bwMode="gray">
          <a:xfrm>
            <a:off x="3638550" y="5080000"/>
            <a:ext cx="0" cy="727075"/>
          </a:xfrm>
          <a:prstGeom prst="line">
            <a:avLst/>
          </a:prstGeom>
          <a:noFill/>
          <a:ln w="28575">
            <a:solidFill>
              <a:srgbClr val="FF6600"/>
            </a:solidFill>
            <a:round/>
            <a:headEnd/>
            <a:tailEnd/>
          </a:ln>
        </p:spPr>
        <p:txBody>
          <a:bodyPr wrap="none" anchor="ctr"/>
          <a:lstStyle/>
          <a:p>
            <a:endParaRPr lang="zh-CN" altLang="en-US"/>
          </a:p>
        </p:txBody>
      </p:sp>
      <p:sp>
        <p:nvSpPr>
          <p:cNvPr id="79" name="Rectangle 28"/>
          <p:cNvSpPr>
            <a:spLocks noChangeArrowheads="1"/>
          </p:cNvSpPr>
          <p:nvPr/>
        </p:nvSpPr>
        <p:spPr bwMode="gray">
          <a:xfrm>
            <a:off x="3624263" y="5043488"/>
            <a:ext cx="3805258" cy="1569660"/>
          </a:xfrm>
          <a:prstGeom prst="rect">
            <a:avLst/>
          </a:prstGeom>
          <a:noFill/>
          <a:ln w="9525" algn="ctr">
            <a:noFill/>
            <a:miter lim="800000"/>
            <a:headEnd/>
            <a:tailEnd/>
          </a:ln>
        </p:spPr>
        <p:txBody>
          <a:bodyPr wrap="square">
            <a:spAutoFit/>
          </a:bodyPr>
          <a:lstStyle/>
          <a:p>
            <a:pPr eaLnBrk="0" hangingPunct="0"/>
            <a:r>
              <a:rPr lang="en-US" altLang="zh-CN" sz="1600" b="1" dirty="0" smtClean="0">
                <a:latin typeface="华文楷体" pitchFamily="2" charset="-122"/>
                <a:ea typeface="华文楷体" pitchFamily="2" charset="-122"/>
              </a:rPr>
              <a:t>1</a:t>
            </a:r>
            <a:r>
              <a:rPr lang="zh-CN" altLang="en-US" sz="1600" b="1" dirty="0" smtClean="0">
                <a:latin typeface="华文楷体" pitchFamily="2" charset="-122"/>
                <a:ea typeface="华文楷体" pitchFamily="2" charset="-122"/>
              </a:rPr>
              <a:t>、掌握建设工程项目招标的条件及主要招标方式；</a:t>
            </a:r>
          </a:p>
          <a:p>
            <a:pPr eaLnBrk="0" hangingPunct="0"/>
            <a:r>
              <a:rPr lang="en-US" altLang="zh-CN" sz="1600" b="1" dirty="0" smtClean="0">
                <a:latin typeface="华文楷体" pitchFamily="2" charset="-122"/>
                <a:ea typeface="华文楷体" pitchFamily="2" charset="-122"/>
              </a:rPr>
              <a:t>2</a:t>
            </a:r>
            <a:r>
              <a:rPr lang="zh-CN" altLang="en-US" sz="1600" b="1" dirty="0" smtClean="0">
                <a:latin typeface="华文楷体" pitchFamily="2" charset="-122"/>
                <a:ea typeface="华文楷体" pitchFamily="2" charset="-122"/>
              </a:rPr>
              <a:t>、熟悉建设工程项目招标范围、标段的划分依据；</a:t>
            </a:r>
          </a:p>
          <a:p>
            <a:pPr eaLnBrk="0" hangingPunct="0"/>
            <a:r>
              <a:rPr lang="en-US" altLang="zh-CN" sz="1600" b="1" dirty="0" smtClean="0">
                <a:latin typeface="华文楷体" pitchFamily="2" charset="-122"/>
                <a:ea typeface="华文楷体" pitchFamily="2" charset="-122"/>
              </a:rPr>
              <a:t> 3</a:t>
            </a:r>
            <a:r>
              <a:rPr lang="zh-CN" altLang="en-US" sz="1600" b="1" dirty="0" smtClean="0">
                <a:latin typeface="华文楷体" pitchFamily="2" charset="-122"/>
                <a:ea typeface="华文楷体" pitchFamily="2" charset="-122"/>
              </a:rPr>
              <a:t>、掌握建设工程项目招标的程序；</a:t>
            </a:r>
          </a:p>
          <a:p>
            <a:pPr eaLnBrk="0" hangingPunct="0"/>
            <a:r>
              <a:rPr lang="en-US" altLang="zh-CN" sz="1600" b="1" dirty="0" smtClean="0">
                <a:latin typeface="华文楷体" pitchFamily="2" charset="-122"/>
                <a:ea typeface="华文楷体" pitchFamily="2" charset="-122"/>
              </a:rPr>
              <a:t> 4</a:t>
            </a:r>
            <a:r>
              <a:rPr lang="zh-CN" altLang="en-US" sz="1600" b="1" dirty="0" smtClean="0">
                <a:latin typeface="华文楷体" pitchFamily="2" charset="-122"/>
                <a:ea typeface="华文楷体" pitchFamily="2" charset="-122"/>
              </a:rPr>
              <a:t>、掌握工程项目的备案与登记；</a:t>
            </a:r>
            <a:endParaRPr lang="en-US" altLang="zh-CN" sz="1600" b="1" dirty="0" smtClean="0">
              <a:latin typeface="华文楷体" pitchFamily="2" charset="-122"/>
              <a:ea typeface="华文楷体" pitchFamily="2" charset="-122"/>
            </a:endParaRPr>
          </a:p>
        </p:txBody>
      </p:sp>
      <p:grpSp>
        <p:nvGrpSpPr>
          <p:cNvPr id="5" name="Group 29"/>
          <p:cNvGrpSpPr>
            <a:grpSpLocks/>
          </p:cNvGrpSpPr>
          <p:nvPr/>
        </p:nvGrpSpPr>
        <p:grpSpPr bwMode="auto">
          <a:xfrm rot="291726">
            <a:off x="1493838" y="3500438"/>
            <a:ext cx="1270000" cy="1571625"/>
            <a:chOff x="1971" y="2318"/>
            <a:chExt cx="482" cy="596"/>
          </a:xfrm>
          <a:solidFill>
            <a:schemeClr val="accent6">
              <a:lumMod val="40000"/>
              <a:lumOff val="60000"/>
            </a:schemeClr>
          </a:solidFill>
        </p:grpSpPr>
        <p:sp>
          <p:nvSpPr>
            <p:cNvPr id="81" name="Oval 30"/>
            <p:cNvSpPr>
              <a:spLocks noChangeArrowheads="1"/>
            </p:cNvSpPr>
            <p:nvPr/>
          </p:nvSpPr>
          <p:spPr bwMode="gray">
            <a:xfrm>
              <a:off x="2149" y="2318"/>
              <a:ext cx="126" cy="123"/>
            </a:xfrm>
            <a:prstGeom prst="ellipse">
              <a:avLst/>
            </a:prstGeom>
            <a:grpFill/>
            <a:ln w="9525">
              <a:round/>
              <a:headEnd/>
              <a:tailEnd/>
            </a:ln>
            <a:scene3d>
              <a:camera prst="legacyPerspectiveFront">
                <a:rot lat="20099993" lon="1500000" rev="0"/>
              </a:camera>
              <a:lightRig rig="legacyFlat2" dir="t"/>
            </a:scene3d>
            <a:sp3d extrusionH="87300" prstMaterial="legacyMetal">
              <a:bevelT w="13500" h="13500" prst="angle"/>
              <a:bevelB w="13500" h="13500" prst="angle"/>
              <a:extrusionClr>
                <a:srgbClr val="FFB219"/>
              </a:extrusionClr>
            </a:sp3d>
          </p:spPr>
          <p:txBody>
            <a:bodyPr wrap="none" anchor="ctr">
              <a:flatTx/>
            </a:bodyPr>
            <a:lstStyle/>
            <a:p>
              <a:endParaRPr lang="zh-CN" altLang="en-US"/>
            </a:p>
          </p:txBody>
        </p:sp>
        <p:sp>
          <p:nvSpPr>
            <p:cNvPr id="82" name="Freeform 31"/>
            <p:cNvSpPr>
              <a:spLocks/>
            </p:cNvSpPr>
            <p:nvPr/>
          </p:nvSpPr>
          <p:spPr bwMode="gray">
            <a:xfrm>
              <a:off x="1971" y="2336"/>
              <a:ext cx="482" cy="578"/>
            </a:xfrm>
            <a:custGeom>
              <a:avLst/>
              <a:gdLst>
                <a:gd name="T0" fmla="*/ 4 w 3312"/>
                <a:gd name="T1" fmla="*/ 2 h 3962"/>
                <a:gd name="T2" fmla="*/ 5 w 3312"/>
                <a:gd name="T3" fmla="*/ 3 h 3962"/>
                <a:gd name="T4" fmla="*/ 6 w 3312"/>
                <a:gd name="T5" fmla="*/ 2 h 3962"/>
                <a:gd name="T6" fmla="*/ 9 w 3312"/>
                <a:gd name="T7" fmla="*/ 0 h 3962"/>
                <a:gd name="T8" fmla="*/ 10 w 3312"/>
                <a:gd name="T9" fmla="*/ 0 h 3962"/>
                <a:gd name="T10" fmla="*/ 9 w 3312"/>
                <a:gd name="T11" fmla="*/ 1 h 3962"/>
                <a:gd name="T12" fmla="*/ 7 w 3312"/>
                <a:gd name="T13" fmla="*/ 3 h 3962"/>
                <a:gd name="T14" fmla="*/ 8 w 3312"/>
                <a:gd name="T15" fmla="*/ 7 h 3962"/>
                <a:gd name="T16" fmla="*/ 7 w 3312"/>
                <a:gd name="T17" fmla="*/ 8 h 3962"/>
                <a:gd name="T18" fmla="*/ 8 w 3312"/>
                <a:gd name="T19" fmla="*/ 11 h 3962"/>
                <a:gd name="T20" fmla="*/ 8 w 3312"/>
                <a:gd name="T21" fmla="*/ 12 h 3962"/>
                <a:gd name="T22" fmla="*/ 7 w 3312"/>
                <a:gd name="T23" fmla="*/ 11 h 3962"/>
                <a:gd name="T24" fmla="*/ 6 w 3312"/>
                <a:gd name="T25" fmla="*/ 8 h 3962"/>
                <a:gd name="T26" fmla="*/ 4 w 3312"/>
                <a:gd name="T27" fmla="*/ 8 h 3962"/>
                <a:gd name="T28" fmla="*/ 3 w 3312"/>
                <a:gd name="T29" fmla="*/ 11 h 3962"/>
                <a:gd name="T30" fmla="*/ 2 w 3312"/>
                <a:gd name="T31" fmla="*/ 12 h 3962"/>
                <a:gd name="T32" fmla="*/ 2 w 3312"/>
                <a:gd name="T33" fmla="*/ 11 h 3962"/>
                <a:gd name="T34" fmla="*/ 3 w 3312"/>
                <a:gd name="T35" fmla="*/ 8 h 3962"/>
                <a:gd name="T36" fmla="*/ 2 w 3312"/>
                <a:gd name="T37" fmla="*/ 7 h 3962"/>
                <a:gd name="T38" fmla="*/ 3 w 3312"/>
                <a:gd name="T39" fmla="*/ 3 h 3962"/>
                <a:gd name="T40" fmla="*/ 0 w 3312"/>
                <a:gd name="T41" fmla="*/ 2 h 3962"/>
                <a:gd name="T42" fmla="*/ 0 w 3312"/>
                <a:gd name="T43" fmla="*/ 1 h 3962"/>
                <a:gd name="T44" fmla="*/ 1 w 3312"/>
                <a:gd name="T45" fmla="*/ 1 h 3962"/>
                <a:gd name="T46" fmla="*/ 4 w 3312"/>
                <a:gd name="T47" fmla="*/ 2 h 39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2"/>
                <a:gd name="T73" fmla="*/ 0 h 3962"/>
                <a:gd name="T74" fmla="*/ 3312 w 3312"/>
                <a:gd name="T75" fmla="*/ 3962 h 39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grpFill/>
            <a:ln w="9525">
              <a:miter lim="800000"/>
              <a:headEnd/>
              <a:tailEnd/>
            </a:ln>
            <a:scene3d>
              <a:camera prst="legacyPerspectiveFront">
                <a:rot lat="20099993" lon="1500000" rev="0"/>
              </a:camera>
              <a:lightRig rig="legacyFlat2" dir="t"/>
            </a:scene3d>
            <a:sp3d extrusionH="87300" prstMaterial="legacyMetal">
              <a:bevelT w="13500" h="13500" prst="angle"/>
              <a:bevelB w="13500" h="13500" prst="angle"/>
              <a:extrusionClr>
                <a:srgbClr val="FFB219"/>
              </a:extrusionClr>
            </a:sp3d>
          </p:spPr>
          <p:txBody>
            <a:bodyPr>
              <a:flatTx/>
            </a:bodyPr>
            <a:lstStyle/>
            <a:p>
              <a:endParaRPr lang="zh-CN" altLang="en-US"/>
            </a:p>
          </p:txBody>
        </p:sp>
      </p:grpSp>
      <p:grpSp>
        <p:nvGrpSpPr>
          <p:cNvPr id="6" name="Group 32"/>
          <p:cNvGrpSpPr>
            <a:grpSpLocks/>
          </p:cNvGrpSpPr>
          <p:nvPr/>
        </p:nvGrpSpPr>
        <p:grpSpPr bwMode="auto">
          <a:xfrm rot="291726">
            <a:off x="3830018" y="1161690"/>
            <a:ext cx="1179560" cy="1524591"/>
            <a:chOff x="1971" y="2318"/>
            <a:chExt cx="482" cy="596"/>
          </a:xfrm>
          <a:solidFill>
            <a:schemeClr val="accent6">
              <a:lumMod val="60000"/>
              <a:lumOff val="40000"/>
            </a:schemeClr>
          </a:solidFill>
        </p:grpSpPr>
        <p:sp>
          <p:nvSpPr>
            <p:cNvPr id="84" name="Oval 33"/>
            <p:cNvSpPr>
              <a:spLocks noChangeArrowheads="1"/>
            </p:cNvSpPr>
            <p:nvPr/>
          </p:nvSpPr>
          <p:spPr bwMode="gray">
            <a:xfrm>
              <a:off x="2149" y="2318"/>
              <a:ext cx="126" cy="123"/>
            </a:xfrm>
            <a:prstGeom prst="ellipse">
              <a:avLst/>
            </a:prstGeom>
            <a:grpFill/>
            <a:ln w="9525">
              <a:round/>
              <a:headEnd/>
              <a:tailEnd/>
            </a:ln>
            <a:scene3d>
              <a:camera prst="legacyPerspectiveFront">
                <a:rot lat="20099993" lon="1500000" rev="0"/>
              </a:camera>
              <a:lightRig rig="legacyFlat2" dir="t"/>
            </a:scene3d>
            <a:sp3d extrusionH="36500" prstMaterial="legacyMatte">
              <a:bevelT w="13500" h="13500" prst="angle"/>
              <a:bevelB w="13500" h="13500" prst="angle"/>
              <a:extrusionClr>
                <a:srgbClr val="FFB219"/>
              </a:extrusionClr>
            </a:sp3d>
          </p:spPr>
          <p:txBody>
            <a:bodyPr wrap="none" anchor="ctr">
              <a:flatTx/>
            </a:bodyPr>
            <a:lstStyle/>
            <a:p>
              <a:endParaRPr lang="zh-CN" altLang="en-US"/>
            </a:p>
          </p:txBody>
        </p:sp>
        <p:sp>
          <p:nvSpPr>
            <p:cNvPr id="85" name="Freeform 34"/>
            <p:cNvSpPr>
              <a:spLocks/>
            </p:cNvSpPr>
            <p:nvPr/>
          </p:nvSpPr>
          <p:spPr bwMode="gray">
            <a:xfrm>
              <a:off x="1971" y="2336"/>
              <a:ext cx="482" cy="578"/>
            </a:xfrm>
            <a:custGeom>
              <a:avLst/>
              <a:gdLst>
                <a:gd name="T0" fmla="*/ 4 w 3312"/>
                <a:gd name="T1" fmla="*/ 2 h 3962"/>
                <a:gd name="T2" fmla="*/ 5 w 3312"/>
                <a:gd name="T3" fmla="*/ 3 h 3962"/>
                <a:gd name="T4" fmla="*/ 6 w 3312"/>
                <a:gd name="T5" fmla="*/ 2 h 3962"/>
                <a:gd name="T6" fmla="*/ 9 w 3312"/>
                <a:gd name="T7" fmla="*/ 0 h 3962"/>
                <a:gd name="T8" fmla="*/ 10 w 3312"/>
                <a:gd name="T9" fmla="*/ 0 h 3962"/>
                <a:gd name="T10" fmla="*/ 9 w 3312"/>
                <a:gd name="T11" fmla="*/ 1 h 3962"/>
                <a:gd name="T12" fmla="*/ 7 w 3312"/>
                <a:gd name="T13" fmla="*/ 3 h 3962"/>
                <a:gd name="T14" fmla="*/ 8 w 3312"/>
                <a:gd name="T15" fmla="*/ 7 h 3962"/>
                <a:gd name="T16" fmla="*/ 7 w 3312"/>
                <a:gd name="T17" fmla="*/ 8 h 3962"/>
                <a:gd name="T18" fmla="*/ 8 w 3312"/>
                <a:gd name="T19" fmla="*/ 11 h 3962"/>
                <a:gd name="T20" fmla="*/ 8 w 3312"/>
                <a:gd name="T21" fmla="*/ 12 h 3962"/>
                <a:gd name="T22" fmla="*/ 7 w 3312"/>
                <a:gd name="T23" fmla="*/ 11 h 3962"/>
                <a:gd name="T24" fmla="*/ 6 w 3312"/>
                <a:gd name="T25" fmla="*/ 8 h 3962"/>
                <a:gd name="T26" fmla="*/ 4 w 3312"/>
                <a:gd name="T27" fmla="*/ 8 h 3962"/>
                <a:gd name="T28" fmla="*/ 3 w 3312"/>
                <a:gd name="T29" fmla="*/ 11 h 3962"/>
                <a:gd name="T30" fmla="*/ 2 w 3312"/>
                <a:gd name="T31" fmla="*/ 12 h 3962"/>
                <a:gd name="T32" fmla="*/ 2 w 3312"/>
                <a:gd name="T33" fmla="*/ 11 h 3962"/>
                <a:gd name="T34" fmla="*/ 3 w 3312"/>
                <a:gd name="T35" fmla="*/ 8 h 3962"/>
                <a:gd name="T36" fmla="*/ 2 w 3312"/>
                <a:gd name="T37" fmla="*/ 7 h 3962"/>
                <a:gd name="T38" fmla="*/ 3 w 3312"/>
                <a:gd name="T39" fmla="*/ 3 h 3962"/>
                <a:gd name="T40" fmla="*/ 0 w 3312"/>
                <a:gd name="T41" fmla="*/ 2 h 3962"/>
                <a:gd name="T42" fmla="*/ 0 w 3312"/>
                <a:gd name="T43" fmla="*/ 1 h 3962"/>
                <a:gd name="T44" fmla="*/ 1 w 3312"/>
                <a:gd name="T45" fmla="*/ 1 h 3962"/>
                <a:gd name="T46" fmla="*/ 4 w 3312"/>
                <a:gd name="T47" fmla="*/ 2 h 39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2"/>
                <a:gd name="T73" fmla="*/ 0 h 3962"/>
                <a:gd name="T74" fmla="*/ 3312 w 3312"/>
                <a:gd name="T75" fmla="*/ 3962 h 39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grpFill/>
            <a:ln w="9525">
              <a:miter lim="800000"/>
              <a:headEnd/>
              <a:tailEnd/>
            </a:ln>
            <a:scene3d>
              <a:camera prst="legacyPerspectiveFront">
                <a:rot lat="20099993" lon="1500000" rev="0"/>
              </a:camera>
              <a:lightRig rig="legacyFlat2" dir="t"/>
            </a:scene3d>
            <a:sp3d extrusionH="36500" prstMaterial="legacyMatte">
              <a:bevelT w="13500" h="13500" prst="angle"/>
              <a:bevelB w="13500" h="13500" prst="angle"/>
              <a:extrusionClr>
                <a:srgbClr val="FFB219"/>
              </a:extrusionClr>
            </a:sp3d>
          </p:spPr>
          <p:txBody>
            <a:bodyPr>
              <a:flatTx/>
            </a:bodyPr>
            <a:lstStyle/>
            <a:p>
              <a:endParaRPr lang="zh-CN" altLang="en-US"/>
            </a:p>
          </p:txBody>
        </p:sp>
      </p:grpSp>
      <p:sp>
        <p:nvSpPr>
          <p:cNvPr id="86" name="AutoShape 35"/>
          <p:cNvSpPr>
            <a:spLocks noChangeArrowheads="1"/>
          </p:cNvSpPr>
          <p:nvPr/>
        </p:nvSpPr>
        <p:spPr bwMode="gray">
          <a:xfrm>
            <a:off x="996950" y="4154488"/>
            <a:ext cx="828675" cy="596900"/>
          </a:xfrm>
          <a:prstGeom prst="curvedRightArrow">
            <a:avLst>
              <a:gd name="adj1" fmla="val 16542"/>
              <a:gd name="adj2" fmla="val 38977"/>
              <a:gd name="adj3" fmla="val 39419"/>
            </a:avLst>
          </a:prstGeom>
          <a:gradFill rotWithShape="1">
            <a:gsLst>
              <a:gs pos="0">
                <a:srgbClr val="FFBE93"/>
              </a:gs>
              <a:gs pos="100000">
                <a:srgbClr val="FF6600"/>
              </a:gs>
            </a:gsLst>
            <a:lin ang="0" scaled="1"/>
          </a:gradFill>
          <a:ln w="9525">
            <a:noFill/>
            <a:miter lim="800000"/>
            <a:headEnd/>
            <a:tailEnd/>
          </a:ln>
        </p:spPr>
        <p:txBody>
          <a:bodyPr wrap="none" anchor="ctr"/>
          <a:lstStyle/>
          <a:p>
            <a:endParaRPr lang="zh-CN" altLang="en-US"/>
          </a:p>
        </p:txBody>
      </p:sp>
      <p:grpSp>
        <p:nvGrpSpPr>
          <p:cNvPr id="7" name="Group 36"/>
          <p:cNvGrpSpPr>
            <a:grpSpLocks/>
          </p:cNvGrpSpPr>
          <p:nvPr/>
        </p:nvGrpSpPr>
        <p:grpSpPr bwMode="auto">
          <a:xfrm rot="363836">
            <a:off x="6749629" y="544667"/>
            <a:ext cx="906600" cy="1165854"/>
            <a:chOff x="1971" y="2318"/>
            <a:chExt cx="482" cy="596"/>
          </a:xfrm>
          <a:solidFill>
            <a:schemeClr val="accent6">
              <a:lumMod val="75000"/>
            </a:schemeClr>
          </a:solidFill>
        </p:grpSpPr>
        <p:sp>
          <p:nvSpPr>
            <p:cNvPr id="88" name="Oval 37"/>
            <p:cNvSpPr>
              <a:spLocks noChangeArrowheads="1"/>
            </p:cNvSpPr>
            <p:nvPr/>
          </p:nvSpPr>
          <p:spPr bwMode="gray">
            <a:xfrm>
              <a:off x="2149" y="2318"/>
              <a:ext cx="126" cy="123"/>
            </a:xfrm>
            <a:prstGeom prst="ellipse">
              <a:avLst/>
            </a:prstGeom>
            <a:grpFill/>
            <a:ln w="9525">
              <a:round/>
              <a:headEnd/>
              <a:tailEnd/>
            </a:ln>
            <a:scene3d>
              <a:camera prst="legacyPerspectiveFront">
                <a:rot lat="20099993" lon="1500000" rev="0"/>
              </a:camera>
              <a:lightRig rig="legacyNormal2" dir="t"/>
            </a:scene3d>
            <a:sp3d extrusionH="11100" prstMaterial="legacyMatte">
              <a:bevelT w="13500" h="13500" prst="angle"/>
              <a:bevelB w="13500" h="13500" prst="angle"/>
              <a:extrusionClr>
                <a:srgbClr val="FFB219"/>
              </a:extrusionClr>
            </a:sp3d>
          </p:spPr>
          <p:txBody>
            <a:bodyPr wrap="none" anchor="ctr">
              <a:flatTx/>
            </a:bodyPr>
            <a:lstStyle/>
            <a:p>
              <a:endParaRPr lang="zh-CN" altLang="en-US"/>
            </a:p>
          </p:txBody>
        </p:sp>
        <p:sp>
          <p:nvSpPr>
            <p:cNvPr id="89" name="Freeform 38"/>
            <p:cNvSpPr>
              <a:spLocks/>
            </p:cNvSpPr>
            <p:nvPr/>
          </p:nvSpPr>
          <p:spPr bwMode="gray">
            <a:xfrm>
              <a:off x="1971" y="2336"/>
              <a:ext cx="482" cy="578"/>
            </a:xfrm>
            <a:custGeom>
              <a:avLst/>
              <a:gdLst>
                <a:gd name="T0" fmla="*/ 4 w 3312"/>
                <a:gd name="T1" fmla="*/ 2 h 3962"/>
                <a:gd name="T2" fmla="*/ 5 w 3312"/>
                <a:gd name="T3" fmla="*/ 3 h 3962"/>
                <a:gd name="T4" fmla="*/ 6 w 3312"/>
                <a:gd name="T5" fmla="*/ 2 h 3962"/>
                <a:gd name="T6" fmla="*/ 9 w 3312"/>
                <a:gd name="T7" fmla="*/ 0 h 3962"/>
                <a:gd name="T8" fmla="*/ 10 w 3312"/>
                <a:gd name="T9" fmla="*/ 0 h 3962"/>
                <a:gd name="T10" fmla="*/ 9 w 3312"/>
                <a:gd name="T11" fmla="*/ 1 h 3962"/>
                <a:gd name="T12" fmla="*/ 7 w 3312"/>
                <a:gd name="T13" fmla="*/ 3 h 3962"/>
                <a:gd name="T14" fmla="*/ 8 w 3312"/>
                <a:gd name="T15" fmla="*/ 7 h 3962"/>
                <a:gd name="T16" fmla="*/ 7 w 3312"/>
                <a:gd name="T17" fmla="*/ 8 h 3962"/>
                <a:gd name="T18" fmla="*/ 8 w 3312"/>
                <a:gd name="T19" fmla="*/ 11 h 3962"/>
                <a:gd name="T20" fmla="*/ 8 w 3312"/>
                <a:gd name="T21" fmla="*/ 12 h 3962"/>
                <a:gd name="T22" fmla="*/ 7 w 3312"/>
                <a:gd name="T23" fmla="*/ 11 h 3962"/>
                <a:gd name="T24" fmla="*/ 6 w 3312"/>
                <a:gd name="T25" fmla="*/ 8 h 3962"/>
                <a:gd name="T26" fmla="*/ 4 w 3312"/>
                <a:gd name="T27" fmla="*/ 8 h 3962"/>
                <a:gd name="T28" fmla="*/ 3 w 3312"/>
                <a:gd name="T29" fmla="*/ 11 h 3962"/>
                <a:gd name="T30" fmla="*/ 2 w 3312"/>
                <a:gd name="T31" fmla="*/ 12 h 3962"/>
                <a:gd name="T32" fmla="*/ 2 w 3312"/>
                <a:gd name="T33" fmla="*/ 11 h 3962"/>
                <a:gd name="T34" fmla="*/ 3 w 3312"/>
                <a:gd name="T35" fmla="*/ 8 h 3962"/>
                <a:gd name="T36" fmla="*/ 2 w 3312"/>
                <a:gd name="T37" fmla="*/ 7 h 3962"/>
                <a:gd name="T38" fmla="*/ 3 w 3312"/>
                <a:gd name="T39" fmla="*/ 3 h 3962"/>
                <a:gd name="T40" fmla="*/ 0 w 3312"/>
                <a:gd name="T41" fmla="*/ 2 h 3962"/>
                <a:gd name="T42" fmla="*/ 0 w 3312"/>
                <a:gd name="T43" fmla="*/ 1 h 3962"/>
                <a:gd name="T44" fmla="*/ 1 w 3312"/>
                <a:gd name="T45" fmla="*/ 1 h 3962"/>
                <a:gd name="T46" fmla="*/ 4 w 3312"/>
                <a:gd name="T47" fmla="*/ 2 h 39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2"/>
                <a:gd name="T73" fmla="*/ 0 h 3962"/>
                <a:gd name="T74" fmla="*/ 3312 w 3312"/>
                <a:gd name="T75" fmla="*/ 3962 h 39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grpFill/>
            <a:ln w="9525">
              <a:miter lim="800000"/>
              <a:headEnd/>
              <a:tailEnd/>
            </a:ln>
            <a:scene3d>
              <a:camera prst="legacyPerspectiveFront">
                <a:rot lat="20099993" lon="1500000" rev="0"/>
              </a:camera>
              <a:lightRig rig="legacyNormal2" dir="t"/>
            </a:scene3d>
            <a:sp3d extrusionH="11100" prstMaterial="legacyMatte">
              <a:bevelT w="13500" h="13500" prst="angle"/>
              <a:bevelB w="13500" h="13500" prst="angle"/>
              <a:extrusionClr>
                <a:srgbClr val="FFB219"/>
              </a:extrusionClr>
            </a:sp3d>
          </p:spPr>
          <p:txBody>
            <a:bodyPr>
              <a:flatTx/>
            </a:bodyPr>
            <a:lstStyle/>
            <a:p>
              <a:endParaRPr lang="zh-CN" altLang="en-US"/>
            </a:p>
          </p:txBody>
        </p:sp>
      </p:grpSp>
      <p:grpSp>
        <p:nvGrpSpPr>
          <p:cNvPr id="8" name="Group 39"/>
          <p:cNvGrpSpPr>
            <a:grpSpLocks/>
          </p:cNvGrpSpPr>
          <p:nvPr/>
        </p:nvGrpSpPr>
        <p:grpSpPr bwMode="auto">
          <a:xfrm>
            <a:off x="3436938" y="1714488"/>
            <a:ext cx="1920880" cy="762012"/>
            <a:chOff x="724" y="2704"/>
            <a:chExt cx="1390" cy="350"/>
          </a:xfrm>
        </p:grpSpPr>
        <p:sp>
          <p:nvSpPr>
            <p:cNvPr id="91" name="AutoShape 40"/>
            <p:cNvSpPr>
              <a:spLocks noChangeArrowheads="1"/>
            </p:cNvSpPr>
            <p:nvPr/>
          </p:nvSpPr>
          <p:spPr bwMode="gray">
            <a:xfrm flipH="1">
              <a:off x="1592" y="2704"/>
              <a:ext cx="522" cy="341"/>
            </a:xfrm>
            <a:prstGeom prst="curvedRightArrow">
              <a:avLst>
                <a:gd name="adj1" fmla="val 19583"/>
                <a:gd name="adj2" fmla="val 44676"/>
                <a:gd name="adj3" fmla="val 43217"/>
              </a:avLst>
            </a:prstGeom>
            <a:gradFill rotWithShape="1">
              <a:gsLst>
                <a:gs pos="0">
                  <a:srgbClr val="FFBE93"/>
                </a:gs>
                <a:gs pos="100000">
                  <a:srgbClr val="FF6600"/>
                </a:gs>
              </a:gsLst>
              <a:lin ang="0" scaled="1"/>
            </a:gradFill>
            <a:ln w="9525">
              <a:noFill/>
              <a:miter lim="800000"/>
              <a:headEnd/>
              <a:tailEnd/>
            </a:ln>
          </p:spPr>
          <p:txBody>
            <a:bodyPr wrap="none" anchor="ctr"/>
            <a:lstStyle/>
            <a:p>
              <a:endParaRPr lang="zh-CN" altLang="en-US"/>
            </a:p>
          </p:txBody>
        </p:sp>
        <p:sp>
          <p:nvSpPr>
            <p:cNvPr id="92" name="AutoShape 41"/>
            <p:cNvSpPr>
              <a:spLocks noChangeArrowheads="1"/>
            </p:cNvSpPr>
            <p:nvPr/>
          </p:nvSpPr>
          <p:spPr bwMode="gray">
            <a:xfrm>
              <a:off x="724" y="2713"/>
              <a:ext cx="522" cy="341"/>
            </a:xfrm>
            <a:prstGeom prst="curvedRightArrow">
              <a:avLst>
                <a:gd name="adj1" fmla="val 16542"/>
                <a:gd name="adj2" fmla="val 38977"/>
                <a:gd name="adj3" fmla="val 43465"/>
              </a:avLst>
            </a:prstGeom>
            <a:gradFill rotWithShape="1">
              <a:gsLst>
                <a:gs pos="0">
                  <a:srgbClr val="FFBE93"/>
                </a:gs>
                <a:gs pos="100000">
                  <a:srgbClr val="FF6600"/>
                </a:gs>
              </a:gsLst>
              <a:lin ang="0" scaled="1"/>
            </a:gradFill>
            <a:ln w="9525">
              <a:noFill/>
              <a:miter lim="800000"/>
              <a:headEnd/>
              <a:tailEnd/>
            </a:ln>
          </p:spPr>
          <p:txBody>
            <a:bodyPr wrap="none" anchor="ctr"/>
            <a:lstStyle/>
            <a:p>
              <a:endParaRPr lang="zh-CN" altLang="en-US"/>
            </a:p>
          </p:txBody>
        </p:sp>
      </p:grpSp>
      <p:grpSp>
        <p:nvGrpSpPr>
          <p:cNvPr id="9" name="Group 42"/>
          <p:cNvGrpSpPr>
            <a:grpSpLocks/>
          </p:cNvGrpSpPr>
          <p:nvPr/>
        </p:nvGrpSpPr>
        <p:grpSpPr bwMode="auto">
          <a:xfrm>
            <a:off x="6415088" y="1071546"/>
            <a:ext cx="1585936" cy="631841"/>
            <a:chOff x="724" y="2704"/>
            <a:chExt cx="1390" cy="350"/>
          </a:xfrm>
        </p:grpSpPr>
        <p:sp>
          <p:nvSpPr>
            <p:cNvPr id="94" name="AutoShape 43"/>
            <p:cNvSpPr>
              <a:spLocks noChangeArrowheads="1"/>
            </p:cNvSpPr>
            <p:nvPr/>
          </p:nvSpPr>
          <p:spPr bwMode="gray">
            <a:xfrm flipH="1">
              <a:off x="1592" y="2704"/>
              <a:ext cx="522" cy="341"/>
            </a:xfrm>
            <a:prstGeom prst="curvedRightArrow">
              <a:avLst>
                <a:gd name="adj1" fmla="val 19583"/>
                <a:gd name="adj2" fmla="val 44676"/>
                <a:gd name="adj3" fmla="val 43217"/>
              </a:avLst>
            </a:prstGeom>
            <a:gradFill rotWithShape="1">
              <a:gsLst>
                <a:gs pos="0">
                  <a:srgbClr val="FFBE93"/>
                </a:gs>
                <a:gs pos="100000">
                  <a:srgbClr val="FF6600"/>
                </a:gs>
              </a:gsLst>
              <a:lin ang="0" scaled="1"/>
            </a:gradFill>
            <a:ln w="9525">
              <a:noFill/>
              <a:miter lim="800000"/>
              <a:headEnd/>
              <a:tailEnd/>
            </a:ln>
          </p:spPr>
          <p:txBody>
            <a:bodyPr wrap="none" anchor="ctr"/>
            <a:lstStyle/>
            <a:p>
              <a:endParaRPr lang="zh-CN" altLang="en-US"/>
            </a:p>
          </p:txBody>
        </p:sp>
        <p:sp>
          <p:nvSpPr>
            <p:cNvPr id="95" name="AutoShape 44"/>
            <p:cNvSpPr>
              <a:spLocks noChangeArrowheads="1"/>
            </p:cNvSpPr>
            <p:nvPr/>
          </p:nvSpPr>
          <p:spPr bwMode="gray">
            <a:xfrm>
              <a:off x="724" y="2713"/>
              <a:ext cx="522" cy="341"/>
            </a:xfrm>
            <a:prstGeom prst="curvedRightArrow">
              <a:avLst>
                <a:gd name="adj1" fmla="val 16542"/>
                <a:gd name="adj2" fmla="val 38977"/>
                <a:gd name="adj3" fmla="val 43465"/>
              </a:avLst>
            </a:prstGeom>
            <a:gradFill rotWithShape="1">
              <a:gsLst>
                <a:gs pos="0">
                  <a:srgbClr val="FFBE93"/>
                </a:gs>
                <a:gs pos="100000">
                  <a:srgbClr val="FF6600"/>
                </a:gs>
              </a:gsLst>
              <a:lin ang="0" scaled="1"/>
            </a:gradFill>
            <a:ln w="9525">
              <a:noFill/>
              <a:miter lim="800000"/>
              <a:headEnd/>
              <a:tailEnd/>
            </a:ln>
          </p:spPr>
          <p:txBody>
            <a:bodyPr wrap="none" anchor="ctr"/>
            <a:lstStyle/>
            <a:p>
              <a:endParaRPr lang="zh-CN" altLang="en-US"/>
            </a:p>
          </p:txBody>
        </p:sp>
      </p:grpSp>
      <p:sp>
        <p:nvSpPr>
          <p:cNvPr id="49" name="Rectangle 23"/>
          <p:cNvSpPr>
            <a:spLocks noChangeArrowheads="1"/>
          </p:cNvSpPr>
          <p:nvPr/>
        </p:nvSpPr>
        <p:spPr bwMode="auto">
          <a:xfrm>
            <a:off x="6072198" y="2637534"/>
            <a:ext cx="3071802" cy="1815882"/>
          </a:xfrm>
          <a:prstGeom prst="rect">
            <a:avLst/>
          </a:prstGeom>
          <a:noFill/>
          <a:ln w="9525" algn="ctr">
            <a:noFill/>
            <a:miter lim="800000"/>
            <a:headEnd/>
            <a:tailEnd/>
          </a:ln>
        </p:spPr>
        <p:txBody>
          <a:bodyPr wrap="square">
            <a:spAutoFit/>
          </a:bodyPr>
          <a:lstStyle/>
          <a:p>
            <a:pPr eaLnBrk="0" hangingPunct="0"/>
            <a:r>
              <a:rPr lang="en-US" altLang="zh-CN" sz="1600" b="1" dirty="0" smtClean="0">
                <a:latin typeface="华文楷体" pitchFamily="2" charset="-122"/>
                <a:ea typeface="华文楷体" pitchFamily="2" charset="-122"/>
              </a:rPr>
              <a:t>1</a:t>
            </a:r>
            <a:r>
              <a:rPr lang="zh-CN" altLang="en-US" sz="1600" b="1" dirty="0" smtClean="0">
                <a:latin typeface="华文楷体" pitchFamily="2" charset="-122"/>
                <a:ea typeface="华文楷体" pitchFamily="2" charset="-122"/>
              </a:rPr>
              <a:t>、通过案例，结合单据背面的提示功能，让学生掌握项目招投标应该具备的条件、学会分析如何选择招标方式 ；</a:t>
            </a:r>
          </a:p>
          <a:p>
            <a:pPr eaLnBrk="0" hangingPunct="0"/>
            <a:r>
              <a:rPr lang="en-US" altLang="zh-CN" sz="1600" b="1" dirty="0" smtClean="0">
                <a:latin typeface="华文楷体" pitchFamily="2" charset="-122"/>
                <a:ea typeface="华文楷体" pitchFamily="2" charset="-122"/>
              </a:rPr>
              <a:t>2</a:t>
            </a:r>
            <a:r>
              <a:rPr lang="zh-CN" altLang="en-US" sz="1600" b="1" dirty="0" smtClean="0">
                <a:latin typeface="华文楷体" pitchFamily="2" charset="-122"/>
                <a:ea typeface="华文楷体" pitchFamily="2" charset="-122"/>
              </a:rPr>
              <a:t>、通过招标计划编制，让学生熟悉完整的招投标业务流程、时间控制；</a:t>
            </a:r>
          </a:p>
        </p:txBody>
      </p:sp>
      <p:grpSp>
        <p:nvGrpSpPr>
          <p:cNvPr id="50" name="Group 13"/>
          <p:cNvGrpSpPr>
            <a:grpSpLocks/>
          </p:cNvGrpSpPr>
          <p:nvPr/>
        </p:nvGrpSpPr>
        <p:grpSpPr bwMode="auto">
          <a:xfrm>
            <a:off x="143036" y="99994"/>
            <a:ext cx="4000336" cy="685800"/>
            <a:chOff x="1296" y="1824"/>
            <a:chExt cx="2252" cy="432"/>
          </a:xfrm>
        </p:grpSpPr>
        <p:sp>
          <p:nvSpPr>
            <p:cNvPr id="61"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68"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74"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80"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1000" fill="hold"/>
                                        <p:tgtEl>
                                          <p:spTgt spid="79"/>
                                        </p:tgtEl>
                                        <p:attrNameLst>
                                          <p:attrName>ppt_x</p:attrName>
                                        </p:attrNameLst>
                                      </p:cBhvr>
                                      <p:tavLst>
                                        <p:tav tm="0">
                                          <p:val>
                                            <p:strVal val="#ppt_x-.2"/>
                                          </p:val>
                                        </p:tav>
                                        <p:tav tm="100000">
                                          <p:val>
                                            <p:strVal val="#ppt_x"/>
                                          </p:val>
                                        </p:tav>
                                      </p:tavLst>
                                    </p:anim>
                                    <p:anim calcmode="lin" valueType="num">
                                      <p:cBhvr>
                                        <p:cTn id="8" dur="1000" fill="hold"/>
                                        <p:tgtEl>
                                          <p:spTgt spid="79"/>
                                        </p:tgtEl>
                                        <p:attrNameLst>
                                          <p:attrName>ppt_y</p:attrName>
                                        </p:attrNameLst>
                                      </p:cBhvr>
                                      <p:tavLst>
                                        <p:tav tm="0">
                                          <p:val>
                                            <p:strVal val="#ppt_y"/>
                                          </p:val>
                                        </p:tav>
                                        <p:tav tm="100000">
                                          <p:val>
                                            <p:strVal val="#ppt_y"/>
                                          </p:val>
                                        </p:tav>
                                      </p:tavLst>
                                    </p:anim>
                                    <p:animEffect transition="in" filter="wipe(right)" prLst="gradientSize: 0.1">
                                      <p:cBhvr>
                                        <p:cTn id="9" dur="1000"/>
                                        <p:tgtEl>
                                          <p:spTgt spid="79"/>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77"/>
                                        </p:tgtEl>
                                        <p:attrNameLst>
                                          <p:attrName>style.visibility</p:attrName>
                                        </p:attrNameLst>
                                      </p:cBhvr>
                                      <p:to>
                                        <p:strVal val="visible"/>
                                      </p:to>
                                    </p:set>
                                    <p:anim calcmode="lin" valueType="num">
                                      <p:cBhvr>
                                        <p:cTn id="14" dur="1000" fill="hold"/>
                                        <p:tgtEl>
                                          <p:spTgt spid="77"/>
                                        </p:tgtEl>
                                        <p:attrNameLst>
                                          <p:attrName>ppt_x</p:attrName>
                                        </p:attrNameLst>
                                      </p:cBhvr>
                                      <p:tavLst>
                                        <p:tav tm="0">
                                          <p:val>
                                            <p:strVal val="#ppt_x-.2"/>
                                          </p:val>
                                        </p:tav>
                                        <p:tav tm="100000">
                                          <p:val>
                                            <p:strVal val="#ppt_x"/>
                                          </p:val>
                                        </p:tav>
                                      </p:tavLst>
                                    </p:anim>
                                    <p:anim calcmode="lin" valueType="num">
                                      <p:cBhvr>
                                        <p:cTn id="15" dur="1000" fill="hold"/>
                                        <p:tgtEl>
                                          <p:spTgt spid="7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7"/>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1000" fill="hold"/>
                                        <p:tgtEl>
                                          <p:spTgt spid="49"/>
                                        </p:tgtEl>
                                        <p:attrNameLst>
                                          <p:attrName>ppt_x</p:attrName>
                                        </p:attrNameLst>
                                      </p:cBhvr>
                                      <p:tavLst>
                                        <p:tav tm="0">
                                          <p:val>
                                            <p:strVal val="#ppt_x-.2"/>
                                          </p:val>
                                        </p:tav>
                                        <p:tav tm="100000">
                                          <p:val>
                                            <p:strVal val="#ppt_x"/>
                                          </p:val>
                                        </p:tav>
                                      </p:tavLst>
                                    </p:anim>
                                    <p:anim calcmode="lin" valueType="num">
                                      <p:cBhvr>
                                        <p:cTn id="22" dur="1000" fill="hold"/>
                                        <p:tgtEl>
                                          <p:spTgt spid="49"/>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1000" fill="hold"/>
                                        <p:tgtEl>
                                          <p:spTgt spid="50"/>
                                        </p:tgtEl>
                                        <p:attrNameLst>
                                          <p:attrName>ppt_x</p:attrName>
                                        </p:attrNameLst>
                                      </p:cBhvr>
                                      <p:tavLst>
                                        <p:tav tm="0">
                                          <p:val>
                                            <p:strVal val="#ppt_x-.2"/>
                                          </p:val>
                                        </p:tav>
                                        <p:tav tm="100000">
                                          <p:val>
                                            <p:strVal val="#ppt_x"/>
                                          </p:val>
                                        </p:tav>
                                      </p:tavLst>
                                    </p:anim>
                                    <p:anim calcmode="lin" valueType="num">
                                      <p:cBhvr>
                                        <p:cTn id="29" dur="10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9" grpId="0"/>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13"/>
          <p:cNvGrpSpPr>
            <a:grpSpLocks/>
          </p:cNvGrpSpPr>
          <p:nvPr/>
        </p:nvGrpSpPr>
        <p:grpSpPr bwMode="auto">
          <a:xfrm>
            <a:off x="143036" y="99994"/>
            <a:ext cx="4000336" cy="685800"/>
            <a:chOff x="1296" y="1824"/>
            <a:chExt cx="2252" cy="432"/>
          </a:xfrm>
        </p:grpSpPr>
        <p:sp>
          <p:nvSpPr>
            <p:cNvPr id="55"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63"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68"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69"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pSp>
        <p:nvGrpSpPr>
          <p:cNvPr id="91" name="组合 90"/>
          <p:cNvGrpSpPr/>
          <p:nvPr/>
        </p:nvGrpSpPr>
        <p:grpSpPr>
          <a:xfrm>
            <a:off x="-1500230" y="1219200"/>
            <a:ext cx="9358378" cy="4430713"/>
            <a:chOff x="-1500230" y="1219200"/>
            <a:chExt cx="9358378" cy="4430713"/>
          </a:xfrm>
        </p:grpSpPr>
        <p:grpSp>
          <p:nvGrpSpPr>
            <p:cNvPr id="90" name="组合 89"/>
            <p:cNvGrpSpPr/>
            <p:nvPr/>
          </p:nvGrpSpPr>
          <p:grpSpPr>
            <a:xfrm>
              <a:off x="-1500230" y="1219200"/>
              <a:ext cx="9358378" cy="4430713"/>
              <a:chOff x="-1500230" y="1219200"/>
              <a:chExt cx="9358378" cy="4430713"/>
            </a:xfrm>
          </p:grpSpPr>
          <p:sp>
            <p:nvSpPr>
              <p:cNvPr id="10" name="AutoShape 4"/>
              <p:cNvSpPr>
                <a:spLocks noChangeArrowheads="1"/>
              </p:cNvSpPr>
              <p:nvPr/>
            </p:nvSpPr>
            <p:spPr bwMode="ltGray">
              <a:xfrm rot="5400000">
                <a:off x="-1123993" y="1633538"/>
                <a:ext cx="3505200" cy="3590925"/>
              </a:xfrm>
              <a:custGeom>
                <a:avLst/>
                <a:gdLst>
                  <a:gd name="G0" fmla="+- 64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4"/>
                  <a:gd name="G18" fmla="*/ 64 1 2"/>
                  <a:gd name="G19" fmla="+- G18 5400 0"/>
                  <a:gd name="G20" fmla="cos G19 11796480"/>
                  <a:gd name="G21" fmla="sin G19 11796480"/>
                  <a:gd name="G22" fmla="+- G20 10800 0"/>
                  <a:gd name="G23" fmla="+- G21 10800 0"/>
                  <a:gd name="G24" fmla="+- 10800 0 G20"/>
                  <a:gd name="G25" fmla="+- 64 10800 0"/>
                  <a:gd name="G26" fmla="?: G9 G17 G25"/>
                  <a:gd name="G27" fmla="?: G9 0 21600"/>
                  <a:gd name="G28" fmla="cos 10800 11796480"/>
                  <a:gd name="G29" fmla="sin 10800 11796480"/>
                  <a:gd name="G30" fmla="sin 64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68 w 21600"/>
                  <a:gd name="T15" fmla="*/ 10800 h 21600"/>
                  <a:gd name="T16" fmla="*/ 10800 w 21600"/>
                  <a:gd name="T17" fmla="*/ 10736 h 21600"/>
                  <a:gd name="T18" fmla="*/ 16232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36" y="10800"/>
                    </a:moveTo>
                    <a:cubicBezTo>
                      <a:pt x="10736" y="10764"/>
                      <a:pt x="10764" y="10736"/>
                      <a:pt x="10800" y="10736"/>
                    </a:cubicBezTo>
                    <a:cubicBezTo>
                      <a:pt x="10835" y="10735"/>
                      <a:pt x="10863" y="10764"/>
                      <a:pt x="10864" y="10799"/>
                    </a:cubicBezTo>
                    <a:lnTo>
                      <a:pt x="21600" y="10800"/>
                    </a:lnTo>
                    <a:cubicBezTo>
                      <a:pt x="21600" y="4835"/>
                      <a:pt x="16764" y="0"/>
                      <a:pt x="10800" y="0"/>
                    </a:cubicBezTo>
                    <a:cubicBezTo>
                      <a:pt x="4835" y="0"/>
                      <a:pt x="0" y="4835"/>
                      <a:pt x="0" y="10800"/>
                    </a:cubicBezTo>
                    <a:close/>
                  </a:path>
                </a:pathLst>
              </a:custGeom>
              <a:gradFill rotWithShape="1">
                <a:gsLst>
                  <a:gs pos="0">
                    <a:schemeClr val="accent1"/>
                  </a:gs>
                  <a:gs pos="100000">
                    <a:schemeClr val="accent1">
                      <a:gamma/>
                      <a:tint val="45490"/>
                      <a:invGamma/>
                    </a:scheme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11" name="AutoShape 5"/>
              <p:cNvSpPr>
                <a:spLocks noChangeArrowheads="1"/>
              </p:cNvSpPr>
              <p:nvPr/>
            </p:nvSpPr>
            <p:spPr bwMode="gray">
              <a:xfrm rot="5400000">
                <a:off x="-1500230" y="1219200"/>
                <a:ext cx="4430713" cy="4430713"/>
              </a:xfrm>
              <a:custGeom>
                <a:avLst/>
                <a:gdLst>
                  <a:gd name="G0" fmla="+- 10478 0 0"/>
                  <a:gd name="G1" fmla="+- -11739500 0 0"/>
                  <a:gd name="G2" fmla="+- 0 0 -11739500"/>
                  <a:gd name="T0" fmla="*/ 0 256 1"/>
                  <a:gd name="T1" fmla="*/ 180 256 1"/>
                  <a:gd name="G3" fmla="+- -11739500 T0 T1"/>
                  <a:gd name="T2" fmla="*/ 0 256 1"/>
                  <a:gd name="T3" fmla="*/ 90 256 1"/>
                  <a:gd name="G4" fmla="+- -11739500 T2 T3"/>
                  <a:gd name="G5" fmla="*/ G4 2 1"/>
                  <a:gd name="T4" fmla="*/ 90 256 1"/>
                  <a:gd name="T5" fmla="*/ 0 256 1"/>
                  <a:gd name="G6" fmla="+- -11739500 T4 T5"/>
                  <a:gd name="G7" fmla="*/ G6 2 1"/>
                  <a:gd name="G8" fmla="abs -1173950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78"/>
                  <a:gd name="G18" fmla="*/ 10478 1 2"/>
                  <a:gd name="G19" fmla="+- G18 5400 0"/>
                  <a:gd name="G20" fmla="cos G19 -11739500"/>
                  <a:gd name="G21" fmla="sin G19 -11739500"/>
                  <a:gd name="G22" fmla="+- G20 10800 0"/>
                  <a:gd name="G23" fmla="+- G21 10800 0"/>
                  <a:gd name="G24" fmla="+- 10800 0 G20"/>
                  <a:gd name="G25" fmla="+- 10478 10800 0"/>
                  <a:gd name="G26" fmla="?: G9 G17 G25"/>
                  <a:gd name="G27" fmla="?: G9 0 21600"/>
                  <a:gd name="G28" fmla="cos 10800 -11739500"/>
                  <a:gd name="G29" fmla="sin 10800 -11739500"/>
                  <a:gd name="G30" fmla="sin 10478 -11739500"/>
                  <a:gd name="G31" fmla="+- G28 10800 0"/>
                  <a:gd name="G32" fmla="+- G29 10800 0"/>
                  <a:gd name="G33" fmla="+- G30 10800 0"/>
                  <a:gd name="G34" fmla="?: G4 0 G31"/>
                  <a:gd name="G35" fmla="?: -11739500 G34 0"/>
                  <a:gd name="G36" fmla="?: G6 G35 G31"/>
                  <a:gd name="G37" fmla="+- 21600 0 G36"/>
                  <a:gd name="G38" fmla="?: G4 0 G33"/>
                  <a:gd name="G39" fmla="?: -11739500 G38 G32"/>
                  <a:gd name="G40" fmla="?: G6 G39 0"/>
                  <a:gd name="G41" fmla="?: G4 G32 21600"/>
                  <a:gd name="G42" fmla="?: G6 G41 G33"/>
                  <a:gd name="T12" fmla="*/ 10800 w 21600"/>
                  <a:gd name="T13" fmla="*/ 0 h 21600"/>
                  <a:gd name="T14" fmla="*/ 162 w 21600"/>
                  <a:gd name="T15" fmla="*/ 10638 h 21600"/>
                  <a:gd name="T16" fmla="*/ 10800 w 21600"/>
                  <a:gd name="T17" fmla="*/ 322 h 21600"/>
                  <a:gd name="T18" fmla="*/ 21438 w 21600"/>
                  <a:gd name="T19" fmla="*/ 1063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3" y="10641"/>
                    </a:moveTo>
                    <a:cubicBezTo>
                      <a:pt x="410" y="4916"/>
                      <a:pt x="5075" y="321"/>
                      <a:pt x="10800" y="322"/>
                    </a:cubicBezTo>
                    <a:cubicBezTo>
                      <a:pt x="16524" y="322"/>
                      <a:pt x="21189" y="4916"/>
                      <a:pt x="21276" y="10641"/>
                    </a:cubicBezTo>
                    <a:lnTo>
                      <a:pt x="21598" y="10636"/>
                    </a:lnTo>
                    <a:cubicBezTo>
                      <a:pt x="21509" y="4736"/>
                      <a:pt x="16700" y="-1"/>
                      <a:pt x="10799" y="0"/>
                    </a:cubicBezTo>
                    <a:cubicBezTo>
                      <a:pt x="4899" y="0"/>
                      <a:pt x="90" y="4736"/>
                      <a:pt x="1" y="10636"/>
                    </a:cubicBezTo>
                    <a:close/>
                  </a:path>
                </a:pathLst>
              </a:custGeom>
              <a:gradFill rotWithShape="1">
                <a:gsLst>
                  <a:gs pos="0">
                    <a:srgbClr val="00CCFF"/>
                  </a:gs>
                  <a:gs pos="50000">
                    <a:schemeClr val="bg1">
                      <a:alpha val="0"/>
                    </a:schemeClr>
                  </a:gs>
                  <a:gs pos="100000">
                    <a:srgbClr val="00CCFF"/>
                  </a:gs>
                </a:gsLst>
                <a:lin ang="5400000" scaled="1"/>
              </a:gradFill>
              <a:ln w="9525" algn="ctr">
                <a:noFill/>
                <a:miter lim="800000"/>
                <a:headEnd/>
                <a:tailEnd/>
              </a:ln>
              <a:effectLst/>
            </p:spPr>
            <p:txBody>
              <a:bodyPr wrap="none" anchor="ctr"/>
              <a:lstStyle/>
              <a:p>
                <a:pPr>
                  <a:defRPr/>
                </a:pPr>
                <a:endParaRPr lang="zh-CN" altLang="en-US">
                  <a:latin typeface="Arial" charset="0"/>
                </a:endParaRPr>
              </a:p>
            </p:txBody>
          </p:sp>
          <p:sp>
            <p:nvSpPr>
              <p:cNvPr id="12" name="Text Box 6"/>
              <p:cNvSpPr txBox="1">
                <a:spLocks noChangeArrowheads="1"/>
              </p:cNvSpPr>
              <p:nvPr/>
            </p:nvSpPr>
            <p:spPr bwMode="white">
              <a:xfrm>
                <a:off x="857208" y="2786063"/>
                <a:ext cx="965200" cy="1200329"/>
              </a:xfrm>
              <a:prstGeom prst="rect">
                <a:avLst/>
              </a:prstGeom>
              <a:noFill/>
              <a:ln w="9525" algn="ctr">
                <a:noFill/>
                <a:miter lim="800000"/>
                <a:headEnd/>
                <a:tailEnd/>
              </a:ln>
              <a:effectLst/>
            </p:spPr>
            <p:txBody>
              <a:bodyPr wrap="square">
                <a:spAutoFit/>
              </a:bodyPr>
              <a:lstStyle/>
              <a:p>
                <a:pPr algn="r" eaLnBrk="0" hangingPunct="0">
                  <a:defRPr/>
                </a:pPr>
                <a:r>
                  <a:rPr lang="zh-CN" altLang="en-US" sz="2400" b="1" dirty="0" smtClean="0">
                    <a:solidFill>
                      <a:schemeClr val="tx1">
                        <a:lumMod val="85000"/>
                        <a:lumOff val="15000"/>
                      </a:schemeClr>
                    </a:solidFill>
                    <a:effectLst>
                      <a:outerShdw blurRad="38100" dist="38100" dir="2700000" algn="tl">
                        <a:srgbClr val="C0C0C0"/>
                      </a:outerShdw>
                    </a:effectLst>
                    <a:latin typeface="Arial" charset="0"/>
                  </a:rPr>
                  <a:t>理论知识部分</a:t>
                </a:r>
                <a:endParaRPr lang="en-US" altLang="zh-CN" sz="2400" b="1" dirty="0">
                  <a:solidFill>
                    <a:schemeClr val="tx1">
                      <a:lumMod val="85000"/>
                      <a:lumOff val="15000"/>
                    </a:schemeClr>
                  </a:solidFill>
                  <a:effectLst>
                    <a:outerShdw blurRad="38100" dist="38100" dir="2700000" algn="tl">
                      <a:srgbClr val="C0C0C0"/>
                    </a:outerShdw>
                  </a:effectLst>
                  <a:latin typeface="Arial" charset="0"/>
                </a:endParaRPr>
              </a:p>
            </p:txBody>
          </p:sp>
          <p:grpSp>
            <p:nvGrpSpPr>
              <p:cNvPr id="3" name="Group 7"/>
              <p:cNvGrpSpPr>
                <a:grpSpLocks/>
              </p:cNvGrpSpPr>
              <p:nvPr/>
            </p:nvGrpSpPr>
            <p:grpSpPr bwMode="auto">
              <a:xfrm>
                <a:off x="1857356" y="1500174"/>
                <a:ext cx="5203825" cy="530225"/>
                <a:chOff x="1399" y="1101"/>
                <a:chExt cx="3278" cy="334"/>
              </a:xfrm>
            </p:grpSpPr>
            <p:sp>
              <p:nvSpPr>
                <p:cNvPr id="54" name="AutoShape 8"/>
                <p:cNvSpPr>
                  <a:spLocks noChangeArrowheads="1"/>
                </p:cNvSpPr>
                <p:nvPr/>
              </p:nvSpPr>
              <p:spPr bwMode="ltGray">
                <a:xfrm>
                  <a:off x="1637" y="1101"/>
                  <a:ext cx="3040" cy="334"/>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9"/>
                <p:cNvGrpSpPr>
                  <a:grpSpLocks/>
                </p:cNvGrpSpPr>
                <p:nvPr/>
              </p:nvGrpSpPr>
              <p:grpSpPr bwMode="auto">
                <a:xfrm>
                  <a:off x="1404" y="1111"/>
                  <a:ext cx="316" cy="316"/>
                  <a:chOff x="1583" y="1494"/>
                  <a:chExt cx="526" cy="526"/>
                </a:xfrm>
              </p:grpSpPr>
              <p:sp>
                <p:nvSpPr>
                  <p:cNvPr id="58" name="Oval 1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9" name="Oval 1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60" name="Oval 1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61" name="Oval 1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62" name="Oval 1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56" name="Text Box 15"/>
                <p:cNvSpPr txBox="1">
                  <a:spLocks noChangeArrowheads="1"/>
                </p:cNvSpPr>
                <p:nvPr/>
              </p:nvSpPr>
              <p:spPr bwMode="auto">
                <a:xfrm>
                  <a:off x="1399" y="11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3.1</a:t>
                  </a:r>
                  <a:endParaRPr lang="en-US" altLang="zh-CN" sz="1600" b="1" dirty="0">
                    <a:solidFill>
                      <a:srgbClr val="000000"/>
                    </a:solidFill>
                  </a:endParaRPr>
                </a:p>
              </p:txBody>
            </p:sp>
            <p:sp>
              <p:nvSpPr>
                <p:cNvPr id="57" name="Text Box 16"/>
                <p:cNvSpPr txBox="1">
                  <a:spLocks noChangeArrowheads="1"/>
                </p:cNvSpPr>
                <p:nvPr/>
              </p:nvSpPr>
              <p:spPr bwMode="black">
                <a:xfrm>
                  <a:off x="1770" y="1155"/>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招标条件</a:t>
                  </a:r>
                  <a:endParaRPr lang="zh-CN" altLang="en-US" b="1" dirty="0"/>
                </a:p>
              </p:txBody>
            </p:sp>
          </p:grpSp>
          <p:grpSp>
            <p:nvGrpSpPr>
              <p:cNvPr id="5" name="Group 17"/>
              <p:cNvGrpSpPr>
                <a:grpSpLocks/>
              </p:cNvGrpSpPr>
              <p:nvPr/>
            </p:nvGrpSpPr>
            <p:grpSpPr bwMode="auto">
              <a:xfrm>
                <a:off x="2428860" y="2328858"/>
                <a:ext cx="5210175" cy="528638"/>
                <a:chOff x="1650" y="1560"/>
                <a:chExt cx="3282" cy="333"/>
              </a:xfrm>
            </p:grpSpPr>
            <p:sp>
              <p:nvSpPr>
                <p:cNvPr id="45" name="AutoShape 18"/>
                <p:cNvSpPr>
                  <a:spLocks noChangeArrowheads="1"/>
                </p:cNvSpPr>
                <p:nvPr/>
              </p:nvSpPr>
              <p:spPr bwMode="ltGray">
                <a:xfrm>
                  <a:off x="1891" y="1560"/>
                  <a:ext cx="3041" cy="333"/>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6" name="Group 19"/>
                <p:cNvGrpSpPr>
                  <a:grpSpLocks/>
                </p:cNvGrpSpPr>
                <p:nvPr/>
              </p:nvGrpSpPr>
              <p:grpSpPr bwMode="auto">
                <a:xfrm>
                  <a:off x="1658" y="1570"/>
                  <a:ext cx="316" cy="316"/>
                  <a:chOff x="1583" y="1494"/>
                  <a:chExt cx="526" cy="526"/>
                </a:xfrm>
              </p:grpSpPr>
              <p:sp>
                <p:nvSpPr>
                  <p:cNvPr id="49" name="Oval 2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0" name="Oval 2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51" name="Oval 2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52" name="Oval 2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53" name="Oval 2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47" name="Text Box 25"/>
                <p:cNvSpPr txBox="1">
                  <a:spLocks noChangeArrowheads="1"/>
                </p:cNvSpPr>
                <p:nvPr/>
              </p:nvSpPr>
              <p:spPr bwMode="auto">
                <a:xfrm>
                  <a:off x="1650" y="1614"/>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3.2</a:t>
                  </a:r>
                  <a:endParaRPr lang="en-US" altLang="zh-CN" sz="1600" b="1" dirty="0">
                    <a:solidFill>
                      <a:srgbClr val="000000"/>
                    </a:solidFill>
                  </a:endParaRPr>
                </a:p>
              </p:txBody>
            </p:sp>
            <p:sp>
              <p:nvSpPr>
                <p:cNvPr id="48" name="Text Box 26"/>
                <p:cNvSpPr txBox="1">
                  <a:spLocks noChangeArrowheads="1"/>
                </p:cNvSpPr>
                <p:nvPr/>
              </p:nvSpPr>
              <p:spPr bwMode="black">
                <a:xfrm>
                  <a:off x="2010" y="1614"/>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t>建筑工程招标方式</a:t>
                  </a:r>
                  <a:endParaRPr lang="en-US" altLang="zh-CN" b="1" dirty="0">
                    <a:latin typeface="Arial" charset="0"/>
                  </a:endParaRPr>
                </a:p>
              </p:txBody>
            </p:sp>
          </p:grpSp>
          <p:grpSp>
            <p:nvGrpSpPr>
              <p:cNvPr id="7" name="Group 27"/>
              <p:cNvGrpSpPr>
                <a:grpSpLocks/>
              </p:cNvGrpSpPr>
              <p:nvPr/>
            </p:nvGrpSpPr>
            <p:grpSpPr bwMode="auto">
              <a:xfrm>
                <a:off x="2660673" y="3186114"/>
                <a:ext cx="5197475" cy="528638"/>
                <a:chOff x="1712" y="2018"/>
                <a:chExt cx="3274" cy="333"/>
              </a:xfrm>
            </p:grpSpPr>
            <p:sp>
              <p:nvSpPr>
                <p:cNvPr id="36" name="AutoShape 28"/>
                <p:cNvSpPr>
                  <a:spLocks noChangeArrowheads="1"/>
                </p:cNvSpPr>
                <p:nvPr/>
              </p:nvSpPr>
              <p:spPr bwMode="ltGray">
                <a:xfrm>
                  <a:off x="1946" y="2018"/>
                  <a:ext cx="3040" cy="333"/>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8" name="Group 29"/>
                <p:cNvGrpSpPr>
                  <a:grpSpLocks/>
                </p:cNvGrpSpPr>
                <p:nvPr/>
              </p:nvGrpSpPr>
              <p:grpSpPr bwMode="auto">
                <a:xfrm>
                  <a:off x="1712" y="2028"/>
                  <a:ext cx="316" cy="316"/>
                  <a:chOff x="1583" y="1494"/>
                  <a:chExt cx="526" cy="526"/>
                </a:xfrm>
              </p:grpSpPr>
              <p:sp>
                <p:nvSpPr>
                  <p:cNvPr id="40" name="Oval 3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41" name="Oval 3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42" name="Oval 3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43" name="Oval 3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44" name="Oval 3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38" name="Text Box 35"/>
                <p:cNvSpPr txBox="1">
                  <a:spLocks noChangeArrowheads="1"/>
                </p:cNvSpPr>
                <p:nvPr/>
              </p:nvSpPr>
              <p:spPr bwMode="auto">
                <a:xfrm>
                  <a:off x="1714" y="20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3.3</a:t>
                  </a:r>
                  <a:endParaRPr lang="en-US" altLang="zh-CN" sz="1600" b="1" dirty="0">
                    <a:solidFill>
                      <a:srgbClr val="000000"/>
                    </a:solidFill>
                  </a:endParaRPr>
                </a:p>
              </p:txBody>
            </p:sp>
            <p:sp>
              <p:nvSpPr>
                <p:cNvPr id="39" name="Text Box 36"/>
                <p:cNvSpPr txBox="1">
                  <a:spLocks noChangeArrowheads="1"/>
                </p:cNvSpPr>
                <p:nvPr/>
              </p:nvSpPr>
              <p:spPr bwMode="black">
                <a:xfrm>
                  <a:off x="2058" y="2080"/>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招标范围</a:t>
                  </a:r>
                  <a:endParaRPr lang="zh-CN" altLang="en-US" dirty="0"/>
                </a:p>
              </p:txBody>
            </p:sp>
          </p:grpSp>
        </p:grpSp>
        <p:grpSp>
          <p:nvGrpSpPr>
            <p:cNvPr id="70" name="Group 27"/>
            <p:cNvGrpSpPr>
              <a:grpSpLocks/>
            </p:cNvGrpSpPr>
            <p:nvPr/>
          </p:nvGrpSpPr>
          <p:grpSpPr bwMode="auto">
            <a:xfrm>
              <a:off x="2500298" y="4043370"/>
              <a:ext cx="5197475" cy="528638"/>
              <a:chOff x="1712" y="2018"/>
              <a:chExt cx="3274" cy="333"/>
            </a:xfrm>
          </p:grpSpPr>
          <p:sp>
            <p:nvSpPr>
              <p:cNvPr id="71" name="AutoShape 28"/>
              <p:cNvSpPr>
                <a:spLocks noChangeArrowheads="1"/>
              </p:cNvSpPr>
              <p:nvPr/>
            </p:nvSpPr>
            <p:spPr bwMode="ltGray">
              <a:xfrm>
                <a:off x="1946" y="2018"/>
                <a:ext cx="3040" cy="333"/>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72" name="Group 29"/>
              <p:cNvGrpSpPr>
                <a:grpSpLocks/>
              </p:cNvGrpSpPr>
              <p:nvPr/>
            </p:nvGrpSpPr>
            <p:grpSpPr bwMode="auto">
              <a:xfrm>
                <a:off x="1712" y="2028"/>
                <a:ext cx="316" cy="316"/>
                <a:chOff x="1583" y="1494"/>
                <a:chExt cx="526" cy="526"/>
              </a:xfrm>
            </p:grpSpPr>
            <p:sp>
              <p:nvSpPr>
                <p:cNvPr id="75" name="Oval 3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76" name="Oval 3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77" name="Oval 3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78" name="Oval 3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79" name="Oval 3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73" name="Text Box 35"/>
              <p:cNvSpPr txBox="1">
                <a:spLocks noChangeArrowheads="1"/>
              </p:cNvSpPr>
              <p:nvPr/>
            </p:nvSpPr>
            <p:spPr bwMode="auto">
              <a:xfrm>
                <a:off x="1714" y="20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3.4</a:t>
                </a:r>
                <a:endParaRPr lang="en-US" altLang="zh-CN" sz="1600" b="1" dirty="0">
                  <a:solidFill>
                    <a:srgbClr val="000000"/>
                  </a:solidFill>
                </a:endParaRPr>
              </a:p>
            </p:txBody>
          </p:sp>
          <p:sp>
            <p:nvSpPr>
              <p:cNvPr id="74" name="Text Box 36"/>
              <p:cNvSpPr txBox="1">
                <a:spLocks noChangeArrowheads="1"/>
              </p:cNvSpPr>
              <p:nvPr/>
            </p:nvSpPr>
            <p:spPr bwMode="black">
              <a:xfrm>
                <a:off x="2058" y="2080"/>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招标程序</a:t>
                </a:r>
                <a:endParaRPr lang="zh-CN" altLang="en-US" dirty="0"/>
              </a:p>
            </p:txBody>
          </p:sp>
        </p:grpSp>
        <p:grpSp>
          <p:nvGrpSpPr>
            <p:cNvPr id="80" name="Group 27"/>
            <p:cNvGrpSpPr>
              <a:grpSpLocks/>
            </p:cNvGrpSpPr>
            <p:nvPr/>
          </p:nvGrpSpPr>
          <p:grpSpPr bwMode="auto">
            <a:xfrm>
              <a:off x="1857356" y="4900626"/>
              <a:ext cx="5197475" cy="528638"/>
              <a:chOff x="1712" y="2018"/>
              <a:chExt cx="3274" cy="333"/>
            </a:xfrm>
          </p:grpSpPr>
          <p:sp>
            <p:nvSpPr>
              <p:cNvPr id="81" name="AutoShape 28"/>
              <p:cNvSpPr>
                <a:spLocks noChangeArrowheads="1"/>
              </p:cNvSpPr>
              <p:nvPr/>
            </p:nvSpPr>
            <p:spPr bwMode="ltGray">
              <a:xfrm>
                <a:off x="1946" y="2018"/>
                <a:ext cx="3040" cy="333"/>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82" name="Group 29"/>
              <p:cNvGrpSpPr>
                <a:grpSpLocks/>
              </p:cNvGrpSpPr>
              <p:nvPr/>
            </p:nvGrpSpPr>
            <p:grpSpPr bwMode="auto">
              <a:xfrm>
                <a:off x="1712" y="2028"/>
                <a:ext cx="316" cy="316"/>
                <a:chOff x="1583" y="1494"/>
                <a:chExt cx="526" cy="526"/>
              </a:xfrm>
            </p:grpSpPr>
            <p:sp>
              <p:nvSpPr>
                <p:cNvPr id="85" name="Oval 3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86" name="Oval 3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87" name="Oval 3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88" name="Oval 3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89" name="Oval 3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83" name="Text Box 35"/>
              <p:cNvSpPr txBox="1">
                <a:spLocks noChangeArrowheads="1"/>
              </p:cNvSpPr>
              <p:nvPr/>
            </p:nvSpPr>
            <p:spPr bwMode="auto">
              <a:xfrm>
                <a:off x="1714" y="20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3.5</a:t>
                </a:r>
                <a:endParaRPr lang="en-US" altLang="zh-CN" sz="1600" b="1" dirty="0">
                  <a:solidFill>
                    <a:srgbClr val="000000"/>
                  </a:solidFill>
                </a:endParaRPr>
              </a:p>
            </p:txBody>
          </p:sp>
          <p:sp>
            <p:nvSpPr>
              <p:cNvPr id="84" name="Text Box 36"/>
              <p:cNvSpPr txBox="1">
                <a:spLocks noChangeArrowheads="1"/>
              </p:cNvSpPr>
              <p:nvPr/>
            </p:nvSpPr>
            <p:spPr bwMode="black">
              <a:xfrm>
                <a:off x="2058" y="2080"/>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工程项目备案与登记</a:t>
                </a:r>
                <a:endParaRPr lang="zh-CN" altLang="en-US"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ppt_x</p:attrName>
                                        </p:attrNameLst>
                                      </p:cBhvr>
                                      <p:tavLst>
                                        <p:tav tm="0">
                                          <p:val>
                                            <p:strVal val="#ppt_x-.2"/>
                                          </p:val>
                                        </p:tav>
                                        <p:tav tm="100000">
                                          <p:val>
                                            <p:strVal val="#ppt_x"/>
                                          </p:val>
                                        </p:tav>
                                      </p:tavLst>
                                    </p:anim>
                                    <p:anim calcmode="lin" valueType="num">
                                      <p:cBhvr>
                                        <p:cTn id="8" dur="10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43036" y="99994"/>
            <a:ext cx="4000336" cy="685800"/>
            <a:chOff x="1296" y="1824"/>
            <a:chExt cx="2252" cy="432"/>
          </a:xfrm>
        </p:grpSpPr>
        <p:sp>
          <p:nvSpPr>
            <p:cNvPr id="55"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63"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68"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69"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pSp>
        <p:nvGrpSpPr>
          <p:cNvPr id="5" name="Group 7"/>
          <p:cNvGrpSpPr>
            <a:grpSpLocks/>
          </p:cNvGrpSpPr>
          <p:nvPr/>
        </p:nvGrpSpPr>
        <p:grpSpPr bwMode="auto">
          <a:xfrm>
            <a:off x="214282" y="1255701"/>
            <a:ext cx="5203825" cy="530225"/>
            <a:chOff x="1399" y="1101"/>
            <a:chExt cx="3278" cy="334"/>
          </a:xfrm>
        </p:grpSpPr>
        <p:sp>
          <p:nvSpPr>
            <p:cNvPr id="54" name="AutoShape 8"/>
            <p:cNvSpPr>
              <a:spLocks noChangeArrowheads="1"/>
            </p:cNvSpPr>
            <p:nvPr/>
          </p:nvSpPr>
          <p:spPr bwMode="ltGray">
            <a:xfrm>
              <a:off x="1637" y="1101"/>
              <a:ext cx="3040" cy="334"/>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6" name="Group 9"/>
            <p:cNvGrpSpPr>
              <a:grpSpLocks/>
            </p:cNvGrpSpPr>
            <p:nvPr/>
          </p:nvGrpSpPr>
          <p:grpSpPr bwMode="auto">
            <a:xfrm>
              <a:off x="1404" y="1111"/>
              <a:ext cx="316" cy="316"/>
              <a:chOff x="1583" y="1494"/>
              <a:chExt cx="526" cy="526"/>
            </a:xfrm>
          </p:grpSpPr>
          <p:sp>
            <p:nvSpPr>
              <p:cNvPr id="58" name="Oval 1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9" name="Oval 1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60" name="Oval 1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61" name="Oval 1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62" name="Oval 1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56" name="Text Box 15"/>
            <p:cNvSpPr txBox="1">
              <a:spLocks noChangeArrowheads="1"/>
            </p:cNvSpPr>
            <p:nvPr/>
          </p:nvSpPr>
          <p:spPr bwMode="auto">
            <a:xfrm>
              <a:off x="1399" y="11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3.1</a:t>
              </a:r>
              <a:endParaRPr lang="en-US" altLang="zh-CN" sz="1600" b="1" dirty="0">
                <a:solidFill>
                  <a:srgbClr val="000000"/>
                </a:solidFill>
              </a:endParaRPr>
            </a:p>
          </p:txBody>
        </p:sp>
        <p:sp>
          <p:nvSpPr>
            <p:cNvPr id="57" name="Text Box 16"/>
            <p:cNvSpPr txBox="1">
              <a:spLocks noChangeArrowheads="1"/>
            </p:cNvSpPr>
            <p:nvPr/>
          </p:nvSpPr>
          <p:spPr bwMode="black">
            <a:xfrm>
              <a:off x="1770" y="1155"/>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招标条件</a:t>
              </a:r>
              <a:endParaRPr lang="zh-CN" altLang="en-US" b="1" dirty="0"/>
            </a:p>
          </p:txBody>
        </p:sp>
      </p:grpSp>
      <p:sp>
        <p:nvSpPr>
          <p:cNvPr id="67" name="Text Box 2"/>
          <p:cNvSpPr txBox="1">
            <a:spLocks noChangeArrowheads="1"/>
          </p:cNvSpPr>
          <p:nvPr/>
        </p:nvSpPr>
        <p:spPr bwMode="auto">
          <a:xfrm>
            <a:off x="285720" y="1916660"/>
            <a:ext cx="8501122" cy="369332"/>
          </a:xfrm>
          <a:prstGeom prst="rect">
            <a:avLst/>
          </a:prstGeom>
          <a:noFill/>
          <a:ln w="9525">
            <a:noFill/>
            <a:miter lim="800000"/>
            <a:headEnd/>
            <a:tailEnd/>
          </a:ln>
        </p:spPr>
        <p:txBody>
          <a:bodyPr wrap="square">
            <a:spAutoFit/>
          </a:bodyPr>
          <a:lstStyle/>
          <a:p>
            <a:pPr indent="457200" latinLnBrk="1"/>
            <a:r>
              <a:rPr lang="zh-CN" altLang="en-US" b="1" dirty="0" smtClean="0">
                <a:solidFill>
                  <a:srgbClr val="002060"/>
                </a:solidFill>
                <a:latin typeface="Times New Roman" pitchFamily="18" charset="0"/>
                <a:ea typeface="宋体" pitchFamily="2" charset="-122"/>
                <a:cs typeface="Times New Roman" pitchFamily="18" charset="0"/>
              </a:rPr>
              <a:t>在建设工程招标之前，招标人必须完成必要的准备工作，具备招标所需的条件。</a:t>
            </a:r>
            <a:endParaRPr lang="en-US" altLang="ko-KR" b="1" dirty="0" smtClean="0">
              <a:solidFill>
                <a:srgbClr val="002060"/>
              </a:solidFill>
              <a:latin typeface="Times New Roman" pitchFamily="18" charset="0"/>
              <a:ea typeface="宋体" pitchFamily="2" charset="-122"/>
              <a:cs typeface="Times New Roman" pitchFamily="18" charset="0"/>
            </a:endParaRPr>
          </a:p>
        </p:txBody>
      </p:sp>
      <p:sp>
        <p:nvSpPr>
          <p:cNvPr id="70" name="Text Box 2"/>
          <p:cNvSpPr txBox="1">
            <a:spLocks noChangeArrowheads="1"/>
          </p:cNvSpPr>
          <p:nvPr/>
        </p:nvSpPr>
        <p:spPr bwMode="auto">
          <a:xfrm>
            <a:off x="857224" y="2357430"/>
            <a:ext cx="7072362" cy="369332"/>
          </a:xfrm>
          <a:prstGeom prst="rect">
            <a:avLst/>
          </a:prstGeom>
          <a:noFill/>
          <a:ln w="9525">
            <a:noFill/>
            <a:miter lim="800000"/>
            <a:headEnd/>
            <a:tailEnd/>
          </a:ln>
        </p:spPr>
        <p:txBody>
          <a:bodyPr wrap="square">
            <a:spAutoFit/>
          </a:bodyPr>
          <a:lstStyle/>
          <a:p>
            <a:pPr latinLnBrk="1"/>
            <a:r>
              <a:rPr lang="en-US" b="1" dirty="0" smtClean="0"/>
              <a:t>3.1.1  </a:t>
            </a:r>
            <a:r>
              <a:rPr lang="zh-CN" altLang="en-US" b="1" dirty="0" smtClean="0"/>
              <a:t>建设单位自行招标应当具备的条件</a:t>
            </a:r>
            <a:endParaRPr kumimoji="1" lang="en-US" altLang="ko-KR" sz="1400" b="1" dirty="0">
              <a:solidFill>
                <a:srgbClr val="002060"/>
              </a:solidFill>
              <a:latin typeface="Verdana" pitchFamily="34" charset="0"/>
              <a:ea typeface="Gulim" pitchFamily="34" charset="-127"/>
            </a:endParaRPr>
          </a:p>
        </p:txBody>
      </p:sp>
      <p:grpSp>
        <p:nvGrpSpPr>
          <p:cNvPr id="72" name="Group 4"/>
          <p:cNvGrpSpPr>
            <a:grpSpLocks/>
          </p:cNvGrpSpPr>
          <p:nvPr/>
        </p:nvGrpSpPr>
        <p:grpSpPr bwMode="auto">
          <a:xfrm>
            <a:off x="571472" y="2714620"/>
            <a:ext cx="8215370" cy="1928825"/>
            <a:chOff x="2276" y="1082"/>
            <a:chExt cx="1894" cy="2902"/>
          </a:xfrm>
        </p:grpSpPr>
        <p:sp>
          <p:nvSpPr>
            <p:cNvPr id="80"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82"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90" name="矩形 89"/>
          <p:cNvSpPr/>
          <p:nvPr/>
        </p:nvSpPr>
        <p:spPr>
          <a:xfrm>
            <a:off x="1071538" y="2857495"/>
            <a:ext cx="7143800" cy="1569660"/>
          </a:xfrm>
          <a:prstGeom prst="rect">
            <a:avLst/>
          </a:prstGeom>
        </p:spPr>
        <p:txBody>
          <a:bodyPr wrap="square">
            <a:spAutoFit/>
          </a:bodyPr>
          <a:lstStyle/>
          <a:p>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具有项目法人资格</a:t>
            </a:r>
            <a:r>
              <a:rPr lang="en-US" altLang="en-US"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或者法人资格</a:t>
            </a:r>
            <a:r>
              <a:rPr lang="en-US" altLang="en-US"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a:t>
            </a:r>
          </a:p>
          <a:p>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具有与招标项目规模和复杂程度相适应的工程技术、概预算、财物和工程管理等方面专业技术力量；</a:t>
            </a:r>
          </a:p>
          <a:p>
            <a:r>
              <a:rPr lang="en-US" altLang="en-US" sz="1600" b="1" dirty="0" smtClean="0">
                <a:solidFill>
                  <a:schemeClr val="bg1"/>
                </a:solidFill>
                <a:latin typeface="楷体" pitchFamily="49" charset="-122"/>
                <a:ea typeface="楷体" pitchFamily="49" charset="-122"/>
                <a:cs typeface="Times New Roman" pitchFamily="18" charset="0"/>
              </a:rPr>
              <a:t>(3)</a:t>
            </a:r>
            <a:r>
              <a:rPr lang="zh-CN" altLang="en-US" sz="1600" b="1" dirty="0" smtClean="0">
                <a:solidFill>
                  <a:schemeClr val="bg1"/>
                </a:solidFill>
                <a:latin typeface="楷体" pitchFamily="49" charset="-122"/>
                <a:ea typeface="楷体" pitchFamily="49" charset="-122"/>
                <a:cs typeface="Times New Roman" pitchFamily="18" charset="0"/>
              </a:rPr>
              <a:t>有从事同类工程建设项目招标的经验；</a:t>
            </a:r>
          </a:p>
          <a:p>
            <a:r>
              <a:rPr lang="en-US" altLang="en-US" sz="1600" b="1" dirty="0" smtClean="0">
                <a:solidFill>
                  <a:schemeClr val="bg1"/>
                </a:solidFill>
                <a:latin typeface="楷体" pitchFamily="49" charset="-122"/>
                <a:ea typeface="楷体" pitchFamily="49" charset="-122"/>
                <a:cs typeface="Times New Roman" pitchFamily="18" charset="0"/>
              </a:rPr>
              <a:t>(4)</a:t>
            </a:r>
            <a:r>
              <a:rPr lang="zh-CN" altLang="en-US" sz="1600" b="1" dirty="0" smtClean="0">
                <a:solidFill>
                  <a:schemeClr val="bg1"/>
                </a:solidFill>
                <a:latin typeface="楷体" pitchFamily="49" charset="-122"/>
                <a:ea typeface="楷体" pitchFamily="49" charset="-122"/>
                <a:cs typeface="Times New Roman" pitchFamily="18" charset="0"/>
              </a:rPr>
              <a:t>拥有</a:t>
            </a:r>
            <a:r>
              <a:rPr lang="en-US" altLang="en-US" sz="1600" b="1" dirty="0" smtClean="0">
                <a:solidFill>
                  <a:schemeClr val="bg1"/>
                </a:solidFill>
                <a:latin typeface="楷体" pitchFamily="49" charset="-122"/>
                <a:ea typeface="楷体" pitchFamily="49" charset="-122"/>
                <a:cs typeface="Times New Roman" pitchFamily="18" charset="0"/>
              </a:rPr>
              <a:t>3</a:t>
            </a:r>
            <a:r>
              <a:rPr lang="zh-CN" altLang="en-US" sz="1600" b="1" dirty="0" smtClean="0">
                <a:solidFill>
                  <a:schemeClr val="bg1"/>
                </a:solidFill>
                <a:latin typeface="楷体" pitchFamily="49" charset="-122"/>
                <a:ea typeface="楷体" pitchFamily="49" charset="-122"/>
                <a:cs typeface="Times New Roman" pitchFamily="18" charset="0"/>
              </a:rPr>
              <a:t>名以上取得招标职业资格的专职招标业务人员；</a:t>
            </a:r>
          </a:p>
          <a:p>
            <a:r>
              <a:rPr lang="en-US" altLang="en-US" sz="1600" b="1" dirty="0" smtClean="0">
                <a:solidFill>
                  <a:schemeClr val="bg1"/>
                </a:solidFill>
                <a:latin typeface="楷体" pitchFamily="49" charset="-122"/>
                <a:ea typeface="楷体" pitchFamily="49" charset="-122"/>
                <a:cs typeface="Times New Roman" pitchFamily="18" charset="0"/>
              </a:rPr>
              <a:t>(5)</a:t>
            </a:r>
            <a:r>
              <a:rPr lang="zh-CN" altLang="en-US" sz="1600" b="1" dirty="0" smtClean="0">
                <a:solidFill>
                  <a:schemeClr val="bg1"/>
                </a:solidFill>
                <a:latin typeface="楷体" pitchFamily="49" charset="-122"/>
                <a:ea typeface="楷体" pitchFamily="49" charset="-122"/>
                <a:cs typeface="Times New Roman" pitchFamily="18" charset="0"/>
              </a:rPr>
              <a:t>熟悉和掌握招标投标法及有关法规规章。</a:t>
            </a:r>
          </a:p>
        </p:txBody>
      </p:sp>
      <p:sp>
        <p:nvSpPr>
          <p:cNvPr id="91" name="Text Box 2"/>
          <p:cNvSpPr txBox="1">
            <a:spLocks noChangeArrowheads="1"/>
          </p:cNvSpPr>
          <p:nvPr/>
        </p:nvSpPr>
        <p:spPr bwMode="auto">
          <a:xfrm>
            <a:off x="857224" y="4786322"/>
            <a:ext cx="7072362" cy="369332"/>
          </a:xfrm>
          <a:prstGeom prst="rect">
            <a:avLst/>
          </a:prstGeom>
          <a:noFill/>
          <a:ln w="9525">
            <a:noFill/>
            <a:miter lim="800000"/>
            <a:headEnd/>
            <a:tailEnd/>
          </a:ln>
        </p:spPr>
        <p:txBody>
          <a:bodyPr wrap="square">
            <a:spAutoFit/>
          </a:bodyPr>
          <a:lstStyle/>
          <a:p>
            <a:pPr latinLnBrk="1"/>
            <a:r>
              <a:rPr lang="en-US" b="1" dirty="0" smtClean="0"/>
              <a:t>3.1.2 </a:t>
            </a:r>
            <a:r>
              <a:rPr lang="zh-CN" altLang="en-US" b="1" dirty="0" smtClean="0"/>
              <a:t>工程建设项目招标应当具备的条件</a:t>
            </a:r>
            <a:endParaRPr kumimoji="1" lang="en-US" altLang="ko-KR" sz="1400" b="1" dirty="0">
              <a:solidFill>
                <a:srgbClr val="002060"/>
              </a:solidFill>
              <a:latin typeface="Verdana" pitchFamily="34" charset="0"/>
              <a:ea typeface="Gulim" pitchFamily="34" charset="-127"/>
            </a:endParaRPr>
          </a:p>
        </p:txBody>
      </p:sp>
      <p:grpSp>
        <p:nvGrpSpPr>
          <p:cNvPr id="92" name="Group 4"/>
          <p:cNvGrpSpPr>
            <a:grpSpLocks/>
          </p:cNvGrpSpPr>
          <p:nvPr/>
        </p:nvGrpSpPr>
        <p:grpSpPr bwMode="auto">
          <a:xfrm>
            <a:off x="571472" y="5143512"/>
            <a:ext cx="8215370" cy="1643073"/>
            <a:chOff x="2276" y="1082"/>
            <a:chExt cx="1894" cy="2902"/>
          </a:xfrm>
        </p:grpSpPr>
        <p:sp>
          <p:nvSpPr>
            <p:cNvPr id="93"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94"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95" name="矩形 94"/>
          <p:cNvSpPr/>
          <p:nvPr/>
        </p:nvSpPr>
        <p:spPr>
          <a:xfrm>
            <a:off x="1071538" y="5357826"/>
            <a:ext cx="7143800" cy="1323439"/>
          </a:xfrm>
          <a:prstGeom prst="rect">
            <a:avLst/>
          </a:prstGeom>
        </p:spPr>
        <p:txBody>
          <a:bodyPr wrap="square">
            <a:spAutoFit/>
          </a:bodyPr>
          <a:lstStyle/>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）招标人已经依法成立；</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）初步设计及概算应当履行审批手续的，已经批准；</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3</a:t>
            </a:r>
            <a:r>
              <a:rPr lang="zh-CN" altLang="en-US" sz="1600" b="1" dirty="0" smtClean="0">
                <a:solidFill>
                  <a:schemeClr val="bg1"/>
                </a:solidFill>
                <a:latin typeface="楷体" pitchFamily="49" charset="-122"/>
                <a:ea typeface="楷体" pitchFamily="49" charset="-122"/>
                <a:cs typeface="Times New Roman" pitchFamily="18" charset="0"/>
              </a:rPr>
              <a:t>）有相应的资金或资金来源已经落实；</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4</a:t>
            </a:r>
            <a:r>
              <a:rPr lang="zh-CN" altLang="en-US" sz="1600" b="1" dirty="0" smtClean="0">
                <a:solidFill>
                  <a:schemeClr val="bg1"/>
                </a:solidFill>
                <a:latin typeface="楷体" pitchFamily="49" charset="-122"/>
                <a:ea typeface="楷体" pitchFamily="49" charset="-122"/>
                <a:cs typeface="Times New Roman" pitchFamily="18" charset="0"/>
              </a:rPr>
              <a:t>）有招标所需的设计图纸及技术资料；</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5</a:t>
            </a:r>
            <a:r>
              <a:rPr lang="zh-CN" altLang="en-US" sz="1600" b="1" dirty="0" smtClean="0">
                <a:solidFill>
                  <a:schemeClr val="bg1"/>
                </a:solidFill>
                <a:latin typeface="楷体" pitchFamily="49" charset="-122"/>
                <a:ea typeface="楷体" pitchFamily="49" charset="-122"/>
                <a:cs typeface="Times New Roman" pitchFamily="18" charset="0"/>
              </a:rPr>
              <a:t>）法律、法规、规章规定的其他条件。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43036" y="99994"/>
            <a:ext cx="4000336" cy="685800"/>
            <a:chOff x="1296" y="1824"/>
            <a:chExt cx="2252" cy="432"/>
          </a:xfrm>
        </p:grpSpPr>
        <p:sp>
          <p:nvSpPr>
            <p:cNvPr id="55"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63"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68"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69"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pSp>
        <p:nvGrpSpPr>
          <p:cNvPr id="3" name="Group 7"/>
          <p:cNvGrpSpPr>
            <a:grpSpLocks/>
          </p:cNvGrpSpPr>
          <p:nvPr/>
        </p:nvGrpSpPr>
        <p:grpSpPr bwMode="auto">
          <a:xfrm>
            <a:off x="214282" y="1255701"/>
            <a:ext cx="5203825" cy="530225"/>
            <a:chOff x="1399" y="1101"/>
            <a:chExt cx="3278" cy="334"/>
          </a:xfrm>
        </p:grpSpPr>
        <p:sp>
          <p:nvSpPr>
            <p:cNvPr id="54" name="AutoShape 8"/>
            <p:cNvSpPr>
              <a:spLocks noChangeArrowheads="1"/>
            </p:cNvSpPr>
            <p:nvPr/>
          </p:nvSpPr>
          <p:spPr bwMode="ltGray">
            <a:xfrm>
              <a:off x="1637" y="1101"/>
              <a:ext cx="3040" cy="334"/>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9"/>
            <p:cNvGrpSpPr>
              <a:grpSpLocks/>
            </p:cNvGrpSpPr>
            <p:nvPr/>
          </p:nvGrpSpPr>
          <p:grpSpPr bwMode="auto">
            <a:xfrm>
              <a:off x="1404" y="1111"/>
              <a:ext cx="316" cy="316"/>
              <a:chOff x="1583" y="1494"/>
              <a:chExt cx="526" cy="526"/>
            </a:xfrm>
          </p:grpSpPr>
          <p:sp>
            <p:nvSpPr>
              <p:cNvPr id="58" name="Oval 1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9" name="Oval 1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60" name="Oval 1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61" name="Oval 1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62" name="Oval 1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56" name="Text Box 15"/>
            <p:cNvSpPr txBox="1">
              <a:spLocks noChangeArrowheads="1"/>
            </p:cNvSpPr>
            <p:nvPr/>
          </p:nvSpPr>
          <p:spPr bwMode="auto">
            <a:xfrm>
              <a:off x="1399" y="11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3.1</a:t>
              </a:r>
              <a:endParaRPr lang="en-US" altLang="zh-CN" sz="1600" b="1" dirty="0">
                <a:solidFill>
                  <a:srgbClr val="000000"/>
                </a:solidFill>
              </a:endParaRPr>
            </a:p>
          </p:txBody>
        </p:sp>
        <p:sp>
          <p:nvSpPr>
            <p:cNvPr id="57" name="Text Box 16"/>
            <p:cNvSpPr txBox="1">
              <a:spLocks noChangeArrowheads="1"/>
            </p:cNvSpPr>
            <p:nvPr/>
          </p:nvSpPr>
          <p:spPr bwMode="black">
            <a:xfrm>
              <a:off x="1770" y="1155"/>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招标条件</a:t>
              </a:r>
              <a:endParaRPr lang="zh-CN" altLang="en-US" b="1" dirty="0"/>
            </a:p>
          </p:txBody>
        </p:sp>
      </p:grpSp>
      <p:sp>
        <p:nvSpPr>
          <p:cNvPr id="67" name="Text Box 2"/>
          <p:cNvSpPr txBox="1">
            <a:spLocks noChangeArrowheads="1"/>
          </p:cNvSpPr>
          <p:nvPr/>
        </p:nvSpPr>
        <p:spPr bwMode="auto">
          <a:xfrm>
            <a:off x="285720" y="1916660"/>
            <a:ext cx="8501122" cy="369332"/>
          </a:xfrm>
          <a:prstGeom prst="rect">
            <a:avLst/>
          </a:prstGeom>
          <a:noFill/>
          <a:ln w="9525">
            <a:noFill/>
            <a:miter lim="800000"/>
            <a:headEnd/>
            <a:tailEnd/>
          </a:ln>
        </p:spPr>
        <p:txBody>
          <a:bodyPr wrap="square">
            <a:spAutoFit/>
          </a:bodyPr>
          <a:lstStyle/>
          <a:p>
            <a:pPr indent="457200" latinLnBrk="1"/>
            <a:r>
              <a:rPr lang="zh-CN" altLang="en-US" b="1" dirty="0" smtClean="0">
                <a:solidFill>
                  <a:srgbClr val="002060"/>
                </a:solidFill>
                <a:latin typeface="Times New Roman" pitchFamily="18" charset="0"/>
                <a:ea typeface="宋体" pitchFamily="2" charset="-122"/>
                <a:cs typeface="Times New Roman" pitchFamily="18" charset="0"/>
              </a:rPr>
              <a:t>在建设工程招标之前，招标人必须完成必要的准备工作，具备招标所需的条件。</a:t>
            </a:r>
            <a:endParaRPr lang="en-US" altLang="ko-KR" b="1" dirty="0" smtClean="0">
              <a:solidFill>
                <a:srgbClr val="002060"/>
              </a:solidFill>
              <a:latin typeface="Times New Roman" pitchFamily="18" charset="0"/>
              <a:ea typeface="宋体" pitchFamily="2" charset="-122"/>
              <a:cs typeface="Times New Roman" pitchFamily="18" charset="0"/>
            </a:endParaRPr>
          </a:p>
        </p:txBody>
      </p:sp>
      <p:sp>
        <p:nvSpPr>
          <p:cNvPr id="70" name="Text Box 2"/>
          <p:cNvSpPr txBox="1">
            <a:spLocks noChangeArrowheads="1"/>
          </p:cNvSpPr>
          <p:nvPr/>
        </p:nvSpPr>
        <p:spPr bwMode="auto">
          <a:xfrm>
            <a:off x="857224" y="2357430"/>
            <a:ext cx="7072362" cy="369332"/>
          </a:xfrm>
          <a:prstGeom prst="rect">
            <a:avLst/>
          </a:prstGeom>
          <a:noFill/>
          <a:ln w="9525">
            <a:noFill/>
            <a:miter lim="800000"/>
            <a:headEnd/>
            <a:tailEnd/>
          </a:ln>
        </p:spPr>
        <p:txBody>
          <a:bodyPr wrap="square">
            <a:spAutoFit/>
          </a:bodyPr>
          <a:lstStyle/>
          <a:p>
            <a:pPr latinLnBrk="1"/>
            <a:r>
              <a:rPr lang="en-US" b="1" dirty="0" smtClean="0"/>
              <a:t>3.1.3 </a:t>
            </a:r>
            <a:r>
              <a:rPr lang="zh-CN" altLang="en-US" b="1" dirty="0" smtClean="0"/>
              <a:t>可以不进行招标的施工项目</a:t>
            </a:r>
            <a:endParaRPr kumimoji="1" lang="en-US" altLang="ko-KR" sz="1400" b="1" dirty="0">
              <a:solidFill>
                <a:srgbClr val="002060"/>
              </a:solidFill>
              <a:latin typeface="Verdana" pitchFamily="34" charset="0"/>
              <a:ea typeface="Gulim" pitchFamily="34" charset="-127"/>
            </a:endParaRPr>
          </a:p>
        </p:txBody>
      </p:sp>
      <p:grpSp>
        <p:nvGrpSpPr>
          <p:cNvPr id="5" name="Group 4"/>
          <p:cNvGrpSpPr>
            <a:grpSpLocks/>
          </p:cNvGrpSpPr>
          <p:nvPr/>
        </p:nvGrpSpPr>
        <p:grpSpPr bwMode="auto">
          <a:xfrm>
            <a:off x="571472" y="2714620"/>
            <a:ext cx="8215370" cy="2571768"/>
            <a:chOff x="2276" y="1082"/>
            <a:chExt cx="1894" cy="2902"/>
          </a:xfrm>
        </p:grpSpPr>
        <p:sp>
          <p:nvSpPr>
            <p:cNvPr id="80"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82"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90" name="矩形 89"/>
          <p:cNvSpPr/>
          <p:nvPr/>
        </p:nvSpPr>
        <p:spPr>
          <a:xfrm>
            <a:off x="1071538" y="2938533"/>
            <a:ext cx="7143800" cy="2062103"/>
          </a:xfrm>
          <a:prstGeom prst="rect">
            <a:avLst/>
          </a:prstGeom>
        </p:spPr>
        <p:txBody>
          <a:bodyPr wrap="square">
            <a:spAutoFit/>
          </a:bodyPr>
          <a:lstStyle/>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）涉及国家安全、国家秘密、抢险救灾或者属于利用扶贫资金实行以工代 赈需要使用农民工等特殊情况，不适宜进行招标；</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）施工主要技术采用不可替代的专利或者专有技术；</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3</a:t>
            </a:r>
            <a:r>
              <a:rPr lang="zh-CN" altLang="en-US" sz="1600" b="1" dirty="0" smtClean="0">
                <a:solidFill>
                  <a:schemeClr val="bg1"/>
                </a:solidFill>
                <a:latin typeface="楷体" pitchFamily="49" charset="-122"/>
                <a:ea typeface="楷体" pitchFamily="49" charset="-122"/>
                <a:cs typeface="Times New Roman" pitchFamily="18" charset="0"/>
              </a:rPr>
              <a:t>）已通过招标方 式选定的特许经营项目投资人依法能够自行建设；</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4</a:t>
            </a:r>
            <a:r>
              <a:rPr lang="zh-CN" altLang="en-US" sz="1600" b="1" dirty="0" smtClean="0">
                <a:solidFill>
                  <a:schemeClr val="bg1"/>
                </a:solidFill>
                <a:latin typeface="楷体" pitchFamily="49" charset="-122"/>
                <a:ea typeface="楷体" pitchFamily="49" charset="-122"/>
                <a:cs typeface="Times New Roman" pitchFamily="18" charset="0"/>
              </a:rPr>
              <a:t>）采购人依法能够自行建设；</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5</a:t>
            </a:r>
            <a:r>
              <a:rPr lang="zh-CN" altLang="en-US" sz="1600" b="1" dirty="0" smtClean="0">
                <a:solidFill>
                  <a:schemeClr val="bg1"/>
                </a:solidFill>
                <a:latin typeface="楷体" pitchFamily="49" charset="-122"/>
                <a:ea typeface="楷体" pitchFamily="49" charset="-122"/>
                <a:cs typeface="Times New Roman" pitchFamily="18" charset="0"/>
              </a:rPr>
              <a:t>）在建工程追加的附属小型工程或者主 体加层工程，原中标人仍具备承包能力，并且其他人承担将影响 施工或者功能配套要求；</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6</a:t>
            </a:r>
            <a:r>
              <a:rPr lang="zh-CN" altLang="en-US" sz="1600" b="1" dirty="0" smtClean="0">
                <a:solidFill>
                  <a:schemeClr val="bg1"/>
                </a:solidFill>
                <a:latin typeface="楷体" pitchFamily="49" charset="-122"/>
                <a:ea typeface="楷体" pitchFamily="49" charset="-122"/>
                <a:cs typeface="Times New Roman" pitchFamily="18" charset="0"/>
              </a:rPr>
              <a:t>）国家规定的</a:t>
            </a:r>
            <a:r>
              <a:rPr lang="zh-CN" altLang="en-US" sz="1600" b="1" smtClean="0">
                <a:solidFill>
                  <a:schemeClr val="bg1"/>
                </a:solidFill>
                <a:latin typeface="楷体" pitchFamily="49" charset="-122"/>
                <a:ea typeface="楷体" pitchFamily="49" charset="-122"/>
                <a:cs typeface="Times New Roman" pitchFamily="18" charset="0"/>
              </a:rPr>
              <a:t>其他情形。</a:t>
            </a:r>
            <a:endParaRPr lang="zh-CN" altLang="en-US" sz="1600" b="1" dirty="0" smtClean="0">
              <a:solidFill>
                <a:schemeClr val="bg1"/>
              </a:solidFill>
              <a:latin typeface="楷体" pitchFamily="49" charset="-122"/>
              <a:ea typeface="楷体" pitchFamily="49" charset="-122"/>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43036" y="99994"/>
            <a:ext cx="4000336" cy="685800"/>
            <a:chOff x="1296" y="1824"/>
            <a:chExt cx="2252" cy="432"/>
          </a:xfrm>
        </p:grpSpPr>
        <p:sp>
          <p:nvSpPr>
            <p:cNvPr id="55"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63"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68"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69"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pSp>
        <p:nvGrpSpPr>
          <p:cNvPr id="5" name="Group 17"/>
          <p:cNvGrpSpPr>
            <a:grpSpLocks/>
          </p:cNvGrpSpPr>
          <p:nvPr/>
        </p:nvGrpSpPr>
        <p:grpSpPr bwMode="auto">
          <a:xfrm>
            <a:off x="219081" y="1142984"/>
            <a:ext cx="5210175" cy="528638"/>
            <a:chOff x="1650" y="1560"/>
            <a:chExt cx="3282" cy="333"/>
          </a:xfrm>
        </p:grpSpPr>
        <p:sp>
          <p:nvSpPr>
            <p:cNvPr id="45" name="AutoShape 18"/>
            <p:cNvSpPr>
              <a:spLocks noChangeArrowheads="1"/>
            </p:cNvSpPr>
            <p:nvPr/>
          </p:nvSpPr>
          <p:spPr bwMode="ltGray">
            <a:xfrm>
              <a:off x="1891" y="1560"/>
              <a:ext cx="3041" cy="333"/>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6" name="Group 19"/>
            <p:cNvGrpSpPr>
              <a:grpSpLocks/>
            </p:cNvGrpSpPr>
            <p:nvPr/>
          </p:nvGrpSpPr>
          <p:grpSpPr bwMode="auto">
            <a:xfrm>
              <a:off x="1658" y="1570"/>
              <a:ext cx="316" cy="316"/>
              <a:chOff x="1583" y="1494"/>
              <a:chExt cx="526" cy="526"/>
            </a:xfrm>
          </p:grpSpPr>
          <p:sp>
            <p:nvSpPr>
              <p:cNvPr id="49" name="Oval 2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0" name="Oval 2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51" name="Oval 2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52" name="Oval 2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53" name="Oval 2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47" name="Text Box 25"/>
            <p:cNvSpPr txBox="1">
              <a:spLocks noChangeArrowheads="1"/>
            </p:cNvSpPr>
            <p:nvPr/>
          </p:nvSpPr>
          <p:spPr bwMode="auto">
            <a:xfrm>
              <a:off x="1650" y="1614"/>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3.2</a:t>
              </a:r>
              <a:endParaRPr lang="en-US" altLang="zh-CN" sz="1600" b="1" dirty="0">
                <a:solidFill>
                  <a:srgbClr val="000000"/>
                </a:solidFill>
              </a:endParaRPr>
            </a:p>
          </p:txBody>
        </p:sp>
        <p:sp>
          <p:nvSpPr>
            <p:cNvPr id="48" name="Text Box 26"/>
            <p:cNvSpPr txBox="1">
              <a:spLocks noChangeArrowheads="1"/>
            </p:cNvSpPr>
            <p:nvPr/>
          </p:nvSpPr>
          <p:spPr bwMode="black">
            <a:xfrm>
              <a:off x="2010" y="1614"/>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t>建筑工程招标方式</a:t>
              </a:r>
              <a:endParaRPr lang="en-US" altLang="zh-CN" b="1" dirty="0">
                <a:latin typeface="Arial" charset="0"/>
              </a:endParaRPr>
            </a:p>
          </p:txBody>
        </p:sp>
      </p:grpSp>
      <p:sp>
        <p:nvSpPr>
          <p:cNvPr id="64" name="Text Box 2"/>
          <p:cNvSpPr txBox="1">
            <a:spLocks noChangeArrowheads="1"/>
          </p:cNvSpPr>
          <p:nvPr/>
        </p:nvSpPr>
        <p:spPr bwMode="auto">
          <a:xfrm>
            <a:off x="857224" y="1785926"/>
            <a:ext cx="7072362" cy="369332"/>
          </a:xfrm>
          <a:prstGeom prst="rect">
            <a:avLst/>
          </a:prstGeom>
          <a:noFill/>
          <a:ln w="9525">
            <a:noFill/>
            <a:miter lim="800000"/>
            <a:headEnd/>
            <a:tailEnd/>
          </a:ln>
        </p:spPr>
        <p:txBody>
          <a:bodyPr wrap="square">
            <a:spAutoFit/>
          </a:bodyPr>
          <a:lstStyle/>
          <a:p>
            <a:pPr latinLnBrk="1"/>
            <a:r>
              <a:rPr lang="en-US" b="1" dirty="0" smtClean="0"/>
              <a:t>3.2.1  </a:t>
            </a:r>
            <a:r>
              <a:rPr lang="zh-CN" altLang="en-US" b="1" dirty="0" smtClean="0"/>
              <a:t>公开招标</a:t>
            </a:r>
            <a:endParaRPr kumimoji="1" lang="en-US" altLang="ko-KR" sz="1400" b="1" dirty="0">
              <a:solidFill>
                <a:srgbClr val="002060"/>
              </a:solidFill>
              <a:latin typeface="Verdana" pitchFamily="34" charset="0"/>
              <a:ea typeface="Gulim" pitchFamily="34" charset="-127"/>
            </a:endParaRPr>
          </a:p>
        </p:txBody>
      </p:sp>
      <p:grpSp>
        <p:nvGrpSpPr>
          <p:cNvPr id="65" name="Group 4"/>
          <p:cNvGrpSpPr>
            <a:grpSpLocks/>
          </p:cNvGrpSpPr>
          <p:nvPr/>
        </p:nvGrpSpPr>
        <p:grpSpPr bwMode="auto">
          <a:xfrm>
            <a:off x="571472" y="2143117"/>
            <a:ext cx="8215370" cy="1214446"/>
            <a:chOff x="2276" y="1082"/>
            <a:chExt cx="1894" cy="2902"/>
          </a:xfrm>
        </p:grpSpPr>
        <p:sp>
          <p:nvSpPr>
            <p:cNvPr id="66"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67"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70" name="矩形 69"/>
          <p:cNvSpPr/>
          <p:nvPr/>
        </p:nvSpPr>
        <p:spPr>
          <a:xfrm>
            <a:off x="1071538" y="2285991"/>
            <a:ext cx="7143800" cy="1077218"/>
          </a:xfrm>
          <a:prstGeom prst="rect">
            <a:avLst/>
          </a:prstGeom>
        </p:spPr>
        <p:txBody>
          <a:bodyPr wrap="square">
            <a:spAutoFit/>
          </a:bodyPr>
          <a:lstStyle/>
          <a:p>
            <a:pPr indent="457200"/>
            <a:r>
              <a:rPr lang="zh-CN" altLang="en-US" sz="1600" b="1" dirty="0" smtClean="0">
                <a:solidFill>
                  <a:schemeClr val="bg1"/>
                </a:solidFill>
                <a:latin typeface="楷体" pitchFamily="49" charset="-122"/>
                <a:ea typeface="楷体" pitchFamily="49" charset="-122"/>
                <a:cs typeface="Times New Roman" pitchFamily="18" charset="0"/>
              </a:rPr>
              <a:t>公开招标又称为无限竞争招标，招标单位应当在国家指定的报刊和信息网络上发布招标公告，有投标意向的承包人均可参加投标资格审查，审查合格的承包人可购买或领取招标文件，参加投标的招标方式。</a:t>
            </a:r>
          </a:p>
          <a:p>
            <a:pPr indent="457200"/>
            <a:endParaRPr lang="zh-CN" altLang="en-US" sz="1600" b="1" dirty="0" smtClean="0">
              <a:solidFill>
                <a:schemeClr val="bg1"/>
              </a:solidFill>
              <a:latin typeface="楷体" pitchFamily="49" charset="-122"/>
              <a:ea typeface="楷体" pitchFamily="49" charset="-122"/>
              <a:cs typeface="Times New Roman" pitchFamily="18" charset="0"/>
            </a:endParaRPr>
          </a:p>
        </p:txBody>
      </p:sp>
      <p:sp>
        <p:nvSpPr>
          <p:cNvPr id="72" name="Text Box 2"/>
          <p:cNvSpPr txBox="1">
            <a:spLocks noChangeArrowheads="1"/>
          </p:cNvSpPr>
          <p:nvPr/>
        </p:nvSpPr>
        <p:spPr bwMode="auto">
          <a:xfrm>
            <a:off x="857224" y="3500437"/>
            <a:ext cx="7072362" cy="369332"/>
          </a:xfrm>
          <a:prstGeom prst="rect">
            <a:avLst/>
          </a:prstGeom>
          <a:noFill/>
          <a:ln w="9525">
            <a:noFill/>
            <a:miter lim="800000"/>
            <a:headEnd/>
            <a:tailEnd/>
          </a:ln>
        </p:spPr>
        <p:txBody>
          <a:bodyPr wrap="square">
            <a:spAutoFit/>
          </a:bodyPr>
          <a:lstStyle/>
          <a:p>
            <a:pPr latinLnBrk="1"/>
            <a:r>
              <a:rPr lang="en-US" b="1" dirty="0" smtClean="0"/>
              <a:t>3.2.2  </a:t>
            </a:r>
            <a:r>
              <a:rPr lang="zh-CN" altLang="en-US" b="1" dirty="0" smtClean="0"/>
              <a:t>邀请招标</a:t>
            </a:r>
            <a:endParaRPr kumimoji="1" lang="en-US" altLang="ko-KR" sz="1400" b="1" dirty="0">
              <a:solidFill>
                <a:srgbClr val="002060"/>
              </a:solidFill>
              <a:latin typeface="Verdana" pitchFamily="34" charset="0"/>
              <a:ea typeface="Gulim" pitchFamily="34" charset="-127"/>
            </a:endParaRPr>
          </a:p>
        </p:txBody>
      </p:sp>
      <p:grpSp>
        <p:nvGrpSpPr>
          <p:cNvPr id="80" name="Group 4"/>
          <p:cNvGrpSpPr>
            <a:grpSpLocks/>
          </p:cNvGrpSpPr>
          <p:nvPr/>
        </p:nvGrpSpPr>
        <p:grpSpPr bwMode="auto">
          <a:xfrm>
            <a:off x="571472" y="3857628"/>
            <a:ext cx="8215370" cy="1357322"/>
            <a:chOff x="2276" y="1082"/>
            <a:chExt cx="1894" cy="2902"/>
          </a:xfrm>
        </p:grpSpPr>
        <p:sp>
          <p:nvSpPr>
            <p:cNvPr id="82"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90"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91" name="矩形 90"/>
          <p:cNvSpPr/>
          <p:nvPr/>
        </p:nvSpPr>
        <p:spPr>
          <a:xfrm>
            <a:off x="1071538" y="4000502"/>
            <a:ext cx="7143800" cy="1077218"/>
          </a:xfrm>
          <a:prstGeom prst="rect">
            <a:avLst/>
          </a:prstGeom>
        </p:spPr>
        <p:txBody>
          <a:bodyPr wrap="square">
            <a:spAutoFit/>
          </a:bodyPr>
          <a:lstStyle/>
          <a:p>
            <a:pPr indent="457200"/>
            <a:r>
              <a:rPr lang="zh-CN" altLang="en-US" sz="1600" b="1" dirty="0" smtClean="0">
                <a:solidFill>
                  <a:schemeClr val="bg1"/>
                </a:solidFill>
                <a:latin typeface="楷体" pitchFamily="49" charset="-122"/>
                <a:ea typeface="楷体" pitchFamily="49" charset="-122"/>
                <a:cs typeface="Times New Roman" pitchFamily="18" charset="0"/>
              </a:rPr>
              <a:t>邀请招标又称为有限竞争性招标。这种方式不发布公告，发包人根据自己的经验和所掌握的各种信息资料，向具备承担施工招标项目的能力、资信良好的特定的法人或者其他组织发出投标邀请书，收到邀请书的单位有权利选择是否参加投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43036" y="99994"/>
            <a:ext cx="4000336" cy="685800"/>
            <a:chOff x="1296" y="1824"/>
            <a:chExt cx="2252" cy="432"/>
          </a:xfrm>
        </p:grpSpPr>
        <p:sp>
          <p:nvSpPr>
            <p:cNvPr id="55"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63"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68"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69"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pSp>
        <p:nvGrpSpPr>
          <p:cNvPr id="7" name="Group 27"/>
          <p:cNvGrpSpPr>
            <a:grpSpLocks/>
          </p:cNvGrpSpPr>
          <p:nvPr/>
        </p:nvGrpSpPr>
        <p:grpSpPr bwMode="auto">
          <a:xfrm>
            <a:off x="214282" y="1142984"/>
            <a:ext cx="5197475" cy="528638"/>
            <a:chOff x="1712" y="2018"/>
            <a:chExt cx="3274" cy="333"/>
          </a:xfrm>
        </p:grpSpPr>
        <p:sp>
          <p:nvSpPr>
            <p:cNvPr id="36" name="AutoShape 28"/>
            <p:cNvSpPr>
              <a:spLocks noChangeArrowheads="1"/>
            </p:cNvSpPr>
            <p:nvPr/>
          </p:nvSpPr>
          <p:spPr bwMode="ltGray">
            <a:xfrm>
              <a:off x="1946" y="2018"/>
              <a:ext cx="3040" cy="333"/>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8" name="Group 29"/>
            <p:cNvGrpSpPr>
              <a:grpSpLocks/>
            </p:cNvGrpSpPr>
            <p:nvPr/>
          </p:nvGrpSpPr>
          <p:grpSpPr bwMode="auto">
            <a:xfrm>
              <a:off x="1712" y="2028"/>
              <a:ext cx="316" cy="316"/>
              <a:chOff x="1583" y="1494"/>
              <a:chExt cx="526" cy="526"/>
            </a:xfrm>
          </p:grpSpPr>
          <p:sp>
            <p:nvSpPr>
              <p:cNvPr id="40" name="Oval 3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41" name="Oval 3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42" name="Oval 3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43" name="Oval 3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44" name="Oval 3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38" name="Text Box 35"/>
            <p:cNvSpPr txBox="1">
              <a:spLocks noChangeArrowheads="1"/>
            </p:cNvSpPr>
            <p:nvPr/>
          </p:nvSpPr>
          <p:spPr bwMode="auto">
            <a:xfrm>
              <a:off x="1714" y="20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3.3</a:t>
              </a:r>
              <a:endParaRPr lang="en-US" altLang="zh-CN" sz="1600" b="1" dirty="0">
                <a:solidFill>
                  <a:srgbClr val="000000"/>
                </a:solidFill>
              </a:endParaRPr>
            </a:p>
          </p:txBody>
        </p:sp>
        <p:sp>
          <p:nvSpPr>
            <p:cNvPr id="39" name="Text Box 36"/>
            <p:cNvSpPr txBox="1">
              <a:spLocks noChangeArrowheads="1"/>
            </p:cNvSpPr>
            <p:nvPr/>
          </p:nvSpPr>
          <p:spPr bwMode="black">
            <a:xfrm>
              <a:off x="2058" y="2080"/>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招标范围</a:t>
              </a:r>
              <a:endParaRPr lang="zh-CN" altLang="en-US" dirty="0"/>
            </a:p>
          </p:txBody>
        </p:sp>
      </p:grpSp>
      <p:sp>
        <p:nvSpPr>
          <p:cNvPr id="64" name="Text Box 2"/>
          <p:cNvSpPr txBox="1">
            <a:spLocks noChangeArrowheads="1"/>
          </p:cNvSpPr>
          <p:nvPr/>
        </p:nvSpPr>
        <p:spPr bwMode="auto">
          <a:xfrm>
            <a:off x="857224" y="1785926"/>
            <a:ext cx="7072362" cy="369332"/>
          </a:xfrm>
          <a:prstGeom prst="rect">
            <a:avLst/>
          </a:prstGeom>
          <a:noFill/>
          <a:ln w="9525">
            <a:noFill/>
            <a:miter lim="800000"/>
            <a:headEnd/>
            <a:tailEnd/>
          </a:ln>
        </p:spPr>
        <p:txBody>
          <a:bodyPr wrap="square">
            <a:spAutoFit/>
          </a:bodyPr>
          <a:lstStyle/>
          <a:p>
            <a:pPr latinLnBrk="1"/>
            <a:r>
              <a:rPr lang="en-US" b="1" dirty="0" smtClean="0"/>
              <a:t>3.3.1</a:t>
            </a:r>
            <a:r>
              <a:rPr lang="zh-CN" altLang="en-US" b="1" dirty="0" smtClean="0"/>
              <a:t>我国目前对工程建设项目招标范围的界定</a:t>
            </a:r>
            <a:endParaRPr kumimoji="1" lang="en-US" altLang="ko-KR" sz="1400" b="1" dirty="0">
              <a:solidFill>
                <a:srgbClr val="002060"/>
              </a:solidFill>
              <a:latin typeface="Verdana" pitchFamily="34" charset="0"/>
              <a:ea typeface="Gulim" pitchFamily="34" charset="-127"/>
            </a:endParaRPr>
          </a:p>
        </p:txBody>
      </p:sp>
      <p:grpSp>
        <p:nvGrpSpPr>
          <p:cNvPr id="65" name="Group 4"/>
          <p:cNvGrpSpPr>
            <a:grpSpLocks/>
          </p:cNvGrpSpPr>
          <p:nvPr/>
        </p:nvGrpSpPr>
        <p:grpSpPr bwMode="auto">
          <a:xfrm>
            <a:off x="571472" y="2143117"/>
            <a:ext cx="8215370" cy="1214446"/>
            <a:chOff x="2276" y="1082"/>
            <a:chExt cx="1894" cy="2902"/>
          </a:xfrm>
        </p:grpSpPr>
        <p:sp>
          <p:nvSpPr>
            <p:cNvPr id="66"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67"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70" name="矩形 69"/>
          <p:cNvSpPr/>
          <p:nvPr/>
        </p:nvSpPr>
        <p:spPr>
          <a:xfrm>
            <a:off x="1071538" y="2285991"/>
            <a:ext cx="7143800" cy="1323439"/>
          </a:xfrm>
          <a:prstGeom prst="rect">
            <a:avLst/>
          </a:prstGeom>
        </p:spPr>
        <p:txBody>
          <a:bodyPr wrap="square">
            <a:spAutoFit/>
          </a:bodyPr>
          <a:lstStyle/>
          <a:p>
            <a:pPr indent="457200"/>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中华人民共和国招标投标法</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第三条的规定：</a:t>
            </a:r>
            <a:endParaRPr lang="en-US" altLang="zh-CN" sz="1600" b="1" dirty="0" smtClean="0">
              <a:solidFill>
                <a:schemeClr val="bg1"/>
              </a:solidFill>
              <a:latin typeface="楷体" pitchFamily="49" charset="-122"/>
              <a:ea typeface="楷体" pitchFamily="49" charset="-122"/>
              <a:cs typeface="Times New Roman" pitchFamily="18" charset="0"/>
            </a:endParaRPr>
          </a:p>
          <a:p>
            <a:pPr indent="457200"/>
            <a:r>
              <a:rPr lang="zh-CN" altLang="en-US" sz="1600" b="1" dirty="0" smtClean="0">
                <a:solidFill>
                  <a:schemeClr val="bg1"/>
                </a:solidFill>
                <a:latin typeface="楷体" pitchFamily="49" charset="-122"/>
                <a:ea typeface="楷体" pitchFamily="49" charset="-122"/>
                <a:cs typeface="Times New Roman" pitchFamily="18" charset="0"/>
              </a:rPr>
              <a:t>依据国务院批准</a:t>
            </a:r>
            <a:r>
              <a:rPr lang="en-US" altLang="en-US" sz="1600" b="1" dirty="0" smtClean="0">
                <a:solidFill>
                  <a:schemeClr val="bg1"/>
                </a:solidFill>
                <a:latin typeface="楷体" pitchFamily="49" charset="-122"/>
                <a:ea typeface="楷体" pitchFamily="49" charset="-122"/>
                <a:cs typeface="Times New Roman" pitchFamily="18" charset="0"/>
              </a:rPr>
              <a:t>2013</a:t>
            </a:r>
            <a:r>
              <a:rPr lang="zh-CN" altLang="en-US" sz="1600" b="1" dirty="0" smtClean="0">
                <a:solidFill>
                  <a:schemeClr val="bg1"/>
                </a:solidFill>
                <a:latin typeface="楷体" pitchFamily="49" charset="-122"/>
                <a:ea typeface="楷体" pitchFamily="49" charset="-122"/>
                <a:cs typeface="Times New Roman" pitchFamily="18" charset="0"/>
              </a:rPr>
              <a:t>年</a:t>
            </a:r>
            <a:r>
              <a:rPr lang="en-US" altLang="en-US" sz="1600" b="1" dirty="0" smtClean="0">
                <a:solidFill>
                  <a:schemeClr val="bg1"/>
                </a:solidFill>
                <a:latin typeface="楷体" pitchFamily="49" charset="-122"/>
                <a:ea typeface="楷体" pitchFamily="49" charset="-122"/>
                <a:cs typeface="Times New Roman" pitchFamily="18" charset="0"/>
              </a:rPr>
              <a:t>5</a:t>
            </a:r>
            <a:r>
              <a:rPr lang="zh-CN" altLang="en-US" sz="1600" b="1" dirty="0" smtClean="0">
                <a:solidFill>
                  <a:schemeClr val="bg1"/>
                </a:solidFill>
                <a:latin typeface="楷体" pitchFamily="49" charset="-122"/>
                <a:ea typeface="楷体" pitchFamily="49" charset="-122"/>
                <a:cs typeface="Times New Roman" pitchFamily="18" charset="0"/>
              </a:rPr>
              <a:t>月</a:t>
            </a:r>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日发布施行的</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工程建设项目招标范围和规模标准规定</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2013</a:t>
            </a:r>
            <a:r>
              <a:rPr lang="zh-CN" altLang="en-US" sz="1600" b="1" dirty="0" smtClean="0">
                <a:solidFill>
                  <a:schemeClr val="bg1"/>
                </a:solidFill>
                <a:latin typeface="楷体" pitchFamily="49" charset="-122"/>
                <a:ea typeface="楷体" pitchFamily="49" charset="-122"/>
                <a:cs typeface="Times New Roman" pitchFamily="18" charset="0"/>
              </a:rPr>
              <a:t>年</a:t>
            </a:r>
            <a:r>
              <a:rPr lang="en-US" altLang="en-US" sz="1600" b="1" dirty="0" smtClean="0">
                <a:solidFill>
                  <a:schemeClr val="bg1"/>
                </a:solidFill>
                <a:latin typeface="楷体" pitchFamily="49" charset="-122"/>
                <a:ea typeface="楷体" pitchFamily="49" charset="-122"/>
                <a:cs typeface="Times New Roman" pitchFamily="18" charset="0"/>
              </a:rPr>
              <a:t>23</a:t>
            </a:r>
            <a:r>
              <a:rPr lang="zh-CN" altLang="en-US" sz="1600" b="1" dirty="0" smtClean="0">
                <a:solidFill>
                  <a:schemeClr val="bg1"/>
                </a:solidFill>
                <a:latin typeface="楷体" pitchFamily="49" charset="-122"/>
                <a:ea typeface="楷体" pitchFamily="49" charset="-122"/>
                <a:cs typeface="Times New Roman" pitchFamily="18" charset="0"/>
              </a:rPr>
              <a:t>号令）：</a:t>
            </a:r>
          </a:p>
          <a:p>
            <a:pPr indent="457200"/>
            <a:endParaRPr lang="en-US" altLang="zh-CN" sz="1600" dirty="0" smtClean="0"/>
          </a:p>
          <a:p>
            <a:pPr indent="457200"/>
            <a:endParaRPr lang="zh-CN" altLang="en-US" sz="1600" b="1" dirty="0" smtClean="0">
              <a:solidFill>
                <a:schemeClr val="bg1"/>
              </a:solidFill>
              <a:latin typeface="楷体" pitchFamily="49" charset="-122"/>
              <a:ea typeface="楷体" pitchFamily="49" charset="-122"/>
              <a:cs typeface="Times New Roman" pitchFamily="18" charset="0"/>
            </a:endParaRPr>
          </a:p>
        </p:txBody>
      </p:sp>
      <p:sp>
        <p:nvSpPr>
          <p:cNvPr id="72" name="Text Box 2"/>
          <p:cNvSpPr txBox="1">
            <a:spLocks noChangeArrowheads="1"/>
          </p:cNvSpPr>
          <p:nvPr/>
        </p:nvSpPr>
        <p:spPr bwMode="auto">
          <a:xfrm>
            <a:off x="857224" y="3500437"/>
            <a:ext cx="7072362" cy="584775"/>
          </a:xfrm>
          <a:prstGeom prst="rect">
            <a:avLst/>
          </a:prstGeom>
          <a:noFill/>
          <a:ln w="9525">
            <a:noFill/>
            <a:miter lim="800000"/>
            <a:headEnd/>
            <a:tailEnd/>
          </a:ln>
        </p:spPr>
        <p:txBody>
          <a:bodyPr wrap="square">
            <a:spAutoFit/>
          </a:bodyPr>
          <a:lstStyle/>
          <a:p>
            <a:pPr latinLnBrk="1"/>
            <a:r>
              <a:rPr lang="en-US" b="1" dirty="0" smtClean="0"/>
              <a:t>3.3.2 </a:t>
            </a:r>
            <a:r>
              <a:rPr lang="zh-CN" altLang="en-US" b="1" dirty="0" smtClean="0"/>
              <a:t>工程建设项目标段划分的依据</a:t>
            </a:r>
            <a:endParaRPr lang="zh-CN" altLang="en-US" dirty="0" smtClean="0"/>
          </a:p>
          <a:p>
            <a:pPr latinLnBrk="1"/>
            <a:endParaRPr kumimoji="1" lang="en-US" altLang="ko-KR" sz="1400" b="1" dirty="0">
              <a:solidFill>
                <a:srgbClr val="002060"/>
              </a:solidFill>
              <a:latin typeface="Verdana" pitchFamily="34" charset="0"/>
              <a:ea typeface="Gulim" pitchFamily="34" charset="-127"/>
            </a:endParaRPr>
          </a:p>
        </p:txBody>
      </p:sp>
      <p:grpSp>
        <p:nvGrpSpPr>
          <p:cNvPr id="80" name="Group 4"/>
          <p:cNvGrpSpPr>
            <a:grpSpLocks/>
          </p:cNvGrpSpPr>
          <p:nvPr/>
        </p:nvGrpSpPr>
        <p:grpSpPr bwMode="auto">
          <a:xfrm>
            <a:off x="571472" y="3857628"/>
            <a:ext cx="8215370" cy="1357322"/>
            <a:chOff x="2276" y="1082"/>
            <a:chExt cx="1894" cy="2902"/>
          </a:xfrm>
        </p:grpSpPr>
        <p:sp>
          <p:nvSpPr>
            <p:cNvPr id="82"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90"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91" name="矩形 90"/>
          <p:cNvSpPr/>
          <p:nvPr/>
        </p:nvSpPr>
        <p:spPr>
          <a:xfrm>
            <a:off x="1071538" y="4000502"/>
            <a:ext cx="7143800" cy="1077218"/>
          </a:xfrm>
          <a:prstGeom prst="rect">
            <a:avLst/>
          </a:prstGeom>
        </p:spPr>
        <p:txBody>
          <a:bodyPr wrap="square">
            <a:spAutoFit/>
          </a:bodyPr>
          <a:lstStyle/>
          <a:p>
            <a:pPr indent="457200"/>
            <a:r>
              <a:rPr lang="zh-CN" altLang="en-US" sz="1600" b="1" dirty="0" smtClean="0">
                <a:solidFill>
                  <a:schemeClr val="bg1"/>
                </a:solidFill>
                <a:latin typeface="楷体" pitchFamily="49" charset="-122"/>
                <a:ea typeface="楷体" pitchFamily="49" charset="-122"/>
                <a:cs typeface="Times New Roman" pitchFamily="18" charset="0"/>
              </a:rPr>
              <a:t>标段划分的主要原则就是：质量责任明确、成本责任明确、工期责任明确。其次是经济高效、具有可操作性、符合实际。划分标段要根据建设工程的投资规模、建设周期、工程性质等具体情况，往往可将建设工程分段分期实施，以达到缩短工期的目的。</a:t>
            </a:r>
            <a:r>
              <a:rPr lang="en-US" altLang="en-US" sz="1600" b="1" dirty="0" smtClean="0">
                <a:solidFill>
                  <a:schemeClr val="bg1"/>
                </a:solidFill>
                <a:latin typeface="楷体" pitchFamily="49" charset="-122"/>
                <a:ea typeface="楷体" pitchFamily="49" charset="-122"/>
                <a:cs typeface="Times New Roman" pitchFamily="18" charset="0"/>
              </a:rPr>
              <a:t> </a:t>
            </a:r>
            <a:endParaRPr lang="zh-CN" altLang="en-US" sz="1600" b="1" dirty="0" smtClean="0">
              <a:solidFill>
                <a:schemeClr val="bg1"/>
              </a:solidFill>
              <a:latin typeface="楷体" pitchFamily="49" charset="-122"/>
              <a:ea typeface="楷体" pitchFamily="49" charset="-122"/>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43036" y="99994"/>
            <a:ext cx="4000336" cy="685800"/>
            <a:chOff x="1296" y="1824"/>
            <a:chExt cx="2252" cy="432"/>
          </a:xfrm>
        </p:grpSpPr>
        <p:sp>
          <p:nvSpPr>
            <p:cNvPr id="55"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63"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68"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69"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pSp>
        <p:nvGrpSpPr>
          <p:cNvPr id="9" name="Group 27"/>
          <p:cNvGrpSpPr>
            <a:grpSpLocks/>
          </p:cNvGrpSpPr>
          <p:nvPr/>
        </p:nvGrpSpPr>
        <p:grpSpPr bwMode="auto">
          <a:xfrm>
            <a:off x="214282" y="1142984"/>
            <a:ext cx="5197475" cy="528638"/>
            <a:chOff x="1712" y="2018"/>
            <a:chExt cx="3274" cy="333"/>
          </a:xfrm>
        </p:grpSpPr>
        <p:sp>
          <p:nvSpPr>
            <p:cNvPr id="71" name="AutoShape 28"/>
            <p:cNvSpPr>
              <a:spLocks noChangeArrowheads="1"/>
            </p:cNvSpPr>
            <p:nvPr/>
          </p:nvSpPr>
          <p:spPr bwMode="ltGray">
            <a:xfrm>
              <a:off x="1946" y="2018"/>
              <a:ext cx="3040" cy="333"/>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10" name="Group 29"/>
            <p:cNvGrpSpPr>
              <a:grpSpLocks/>
            </p:cNvGrpSpPr>
            <p:nvPr/>
          </p:nvGrpSpPr>
          <p:grpSpPr bwMode="auto">
            <a:xfrm>
              <a:off x="1712" y="2028"/>
              <a:ext cx="316" cy="316"/>
              <a:chOff x="1583" y="1494"/>
              <a:chExt cx="526" cy="526"/>
            </a:xfrm>
          </p:grpSpPr>
          <p:sp>
            <p:nvSpPr>
              <p:cNvPr id="75" name="Oval 3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76" name="Oval 3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77" name="Oval 3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78" name="Oval 3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79" name="Oval 3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73" name="Text Box 35"/>
            <p:cNvSpPr txBox="1">
              <a:spLocks noChangeArrowheads="1"/>
            </p:cNvSpPr>
            <p:nvPr/>
          </p:nvSpPr>
          <p:spPr bwMode="auto">
            <a:xfrm>
              <a:off x="1714" y="20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3.4</a:t>
              </a:r>
              <a:endParaRPr lang="en-US" altLang="zh-CN" sz="1600" b="1" dirty="0">
                <a:solidFill>
                  <a:srgbClr val="000000"/>
                </a:solidFill>
              </a:endParaRPr>
            </a:p>
          </p:txBody>
        </p:sp>
        <p:sp>
          <p:nvSpPr>
            <p:cNvPr id="74" name="Text Box 36"/>
            <p:cNvSpPr txBox="1">
              <a:spLocks noChangeArrowheads="1"/>
            </p:cNvSpPr>
            <p:nvPr/>
          </p:nvSpPr>
          <p:spPr bwMode="black">
            <a:xfrm>
              <a:off x="2058" y="2080"/>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招标程序</a:t>
              </a:r>
              <a:endParaRPr lang="zh-CN" altLang="en-US" dirty="0"/>
            </a:p>
          </p:txBody>
        </p:sp>
      </p:grpSp>
      <p:grpSp>
        <p:nvGrpSpPr>
          <p:cNvPr id="64" name="Group 4"/>
          <p:cNvGrpSpPr>
            <a:grpSpLocks/>
          </p:cNvGrpSpPr>
          <p:nvPr/>
        </p:nvGrpSpPr>
        <p:grpSpPr bwMode="auto">
          <a:xfrm>
            <a:off x="428596" y="2214554"/>
            <a:ext cx="8215370" cy="1357322"/>
            <a:chOff x="2276" y="1082"/>
            <a:chExt cx="1894" cy="2902"/>
          </a:xfrm>
        </p:grpSpPr>
        <p:sp>
          <p:nvSpPr>
            <p:cNvPr id="65"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66"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67" name="矩形 66"/>
          <p:cNvSpPr/>
          <p:nvPr/>
        </p:nvSpPr>
        <p:spPr>
          <a:xfrm>
            <a:off x="928662" y="2357428"/>
            <a:ext cx="7143800" cy="584775"/>
          </a:xfrm>
          <a:prstGeom prst="rect">
            <a:avLst/>
          </a:prstGeom>
        </p:spPr>
        <p:txBody>
          <a:bodyPr wrap="square">
            <a:spAutoFit/>
          </a:bodyPr>
          <a:lstStyle/>
          <a:p>
            <a:pPr indent="457200"/>
            <a:r>
              <a:rPr lang="zh-CN" altLang="en-US" sz="1600" b="1" dirty="0" smtClean="0">
                <a:solidFill>
                  <a:schemeClr val="bg1"/>
                </a:solidFill>
                <a:latin typeface="楷体" pitchFamily="49" charset="-122"/>
                <a:ea typeface="楷体" pitchFamily="49" charset="-122"/>
                <a:cs typeface="Times New Roman" pitchFamily="18" charset="0"/>
              </a:rPr>
              <a:t>资格后审与预审的主要区别在于资格审查的时间点不同</a:t>
            </a:r>
          </a:p>
          <a:p>
            <a:pPr indent="457200"/>
            <a:r>
              <a:rPr lang="zh-CN" altLang="en-US" sz="1600" b="1" dirty="0" smtClean="0">
                <a:solidFill>
                  <a:schemeClr val="bg1"/>
                </a:solidFill>
                <a:latin typeface="楷体" pitchFamily="49" charset="-122"/>
                <a:ea typeface="楷体" pitchFamily="49" charset="-122"/>
                <a:cs typeface="Times New Roman" pitchFamily="18" charset="0"/>
              </a:rPr>
              <a:t>招标程序（资格预审）主要流程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43036" y="99994"/>
            <a:ext cx="4000336" cy="685800"/>
            <a:chOff x="1296" y="1824"/>
            <a:chExt cx="2252" cy="432"/>
          </a:xfrm>
        </p:grpSpPr>
        <p:sp>
          <p:nvSpPr>
            <p:cNvPr id="55"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63"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68"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69"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pSp>
        <p:nvGrpSpPr>
          <p:cNvPr id="11" name="Group 27"/>
          <p:cNvGrpSpPr>
            <a:grpSpLocks/>
          </p:cNvGrpSpPr>
          <p:nvPr/>
        </p:nvGrpSpPr>
        <p:grpSpPr bwMode="auto">
          <a:xfrm>
            <a:off x="285720" y="1071546"/>
            <a:ext cx="5197475" cy="528638"/>
            <a:chOff x="1712" y="2018"/>
            <a:chExt cx="3274" cy="333"/>
          </a:xfrm>
        </p:grpSpPr>
        <p:sp>
          <p:nvSpPr>
            <p:cNvPr id="81" name="AutoShape 28"/>
            <p:cNvSpPr>
              <a:spLocks noChangeArrowheads="1"/>
            </p:cNvSpPr>
            <p:nvPr/>
          </p:nvSpPr>
          <p:spPr bwMode="ltGray">
            <a:xfrm>
              <a:off x="1946" y="2018"/>
              <a:ext cx="3040" cy="333"/>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12" name="Group 29"/>
            <p:cNvGrpSpPr>
              <a:grpSpLocks/>
            </p:cNvGrpSpPr>
            <p:nvPr/>
          </p:nvGrpSpPr>
          <p:grpSpPr bwMode="auto">
            <a:xfrm>
              <a:off x="1712" y="2028"/>
              <a:ext cx="316" cy="316"/>
              <a:chOff x="1583" y="1494"/>
              <a:chExt cx="526" cy="526"/>
            </a:xfrm>
          </p:grpSpPr>
          <p:sp>
            <p:nvSpPr>
              <p:cNvPr id="85" name="Oval 3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86" name="Oval 3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87" name="Oval 3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88" name="Oval 3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89" name="Oval 3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83" name="Text Box 35"/>
            <p:cNvSpPr txBox="1">
              <a:spLocks noChangeArrowheads="1"/>
            </p:cNvSpPr>
            <p:nvPr/>
          </p:nvSpPr>
          <p:spPr bwMode="auto">
            <a:xfrm>
              <a:off x="1714" y="20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3.5</a:t>
              </a:r>
              <a:endParaRPr lang="en-US" altLang="zh-CN" sz="1600" b="1" dirty="0">
                <a:solidFill>
                  <a:srgbClr val="000000"/>
                </a:solidFill>
              </a:endParaRPr>
            </a:p>
          </p:txBody>
        </p:sp>
        <p:sp>
          <p:nvSpPr>
            <p:cNvPr id="84" name="Text Box 36"/>
            <p:cNvSpPr txBox="1">
              <a:spLocks noChangeArrowheads="1"/>
            </p:cNvSpPr>
            <p:nvPr/>
          </p:nvSpPr>
          <p:spPr bwMode="black">
            <a:xfrm>
              <a:off x="2058" y="2080"/>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工程项目备案与登记</a:t>
              </a:r>
              <a:endParaRPr lang="zh-CN" altLang="en-US" dirty="0"/>
            </a:p>
          </p:txBody>
        </p:sp>
      </p:grpSp>
      <p:grpSp>
        <p:nvGrpSpPr>
          <p:cNvPr id="64" name="Group 4"/>
          <p:cNvGrpSpPr>
            <a:grpSpLocks/>
          </p:cNvGrpSpPr>
          <p:nvPr/>
        </p:nvGrpSpPr>
        <p:grpSpPr bwMode="auto">
          <a:xfrm>
            <a:off x="428596" y="2143116"/>
            <a:ext cx="8215370" cy="2428892"/>
            <a:chOff x="2276" y="1082"/>
            <a:chExt cx="1894" cy="2902"/>
          </a:xfrm>
        </p:grpSpPr>
        <p:sp>
          <p:nvSpPr>
            <p:cNvPr id="65"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66"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67" name="矩形 66"/>
          <p:cNvSpPr/>
          <p:nvPr/>
        </p:nvSpPr>
        <p:spPr>
          <a:xfrm>
            <a:off x="928662" y="2357428"/>
            <a:ext cx="7143800" cy="1877437"/>
          </a:xfrm>
          <a:prstGeom prst="rect">
            <a:avLst/>
          </a:prstGeom>
        </p:spPr>
        <p:txBody>
          <a:bodyPr wrap="square">
            <a:spAutoFit/>
          </a:bodyPr>
          <a:lstStyle/>
          <a:p>
            <a:pPr indent="457200"/>
            <a:r>
              <a:rPr lang="zh-CN" altLang="en-US" sz="1600" b="1" dirty="0" smtClean="0">
                <a:solidFill>
                  <a:schemeClr val="bg1"/>
                </a:solidFill>
                <a:latin typeface="楷体" pitchFamily="49" charset="-122"/>
                <a:ea typeface="楷体" pitchFamily="49" charset="-122"/>
                <a:cs typeface="Times New Roman" pitchFamily="18" charset="0"/>
              </a:rPr>
              <a:t>招标项目按照国家有关规定需要履行审批手续的，应当先履行审批手续，取得批准。按照国家有关规定需要履行项目审批、核准手续的依法必须进行招标的项目，其招标范围、招标方式、招标组织形式应当报项目审批、核准部门审批核准。项目审批、核准部门应当及时将审批、核准确定的招标范围、招标方式、招标组织形式通报有关行政监督部门。</a:t>
            </a:r>
          </a:p>
          <a:p>
            <a:pPr indent="457200"/>
            <a:r>
              <a:rPr lang="zh-CN" altLang="en-US" sz="1600" b="1" dirty="0" smtClean="0">
                <a:solidFill>
                  <a:schemeClr val="bg1"/>
                </a:solidFill>
                <a:latin typeface="楷体" pitchFamily="49" charset="-122"/>
                <a:ea typeface="楷体" pitchFamily="49" charset="-122"/>
                <a:cs typeface="Times New Roman" pitchFamily="18" charset="0"/>
              </a:rPr>
              <a:t>依法必须招标的工程项目，必须满足招标投标相关法规所规定的条件。所招标的工程建设项目必须到当地招标投标监管机构登记备案核准。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4"/>
          <p:cNvSpPr>
            <a:spLocks noChangeArrowheads="1"/>
          </p:cNvSpPr>
          <p:nvPr/>
        </p:nvSpPr>
        <p:spPr bwMode="ltGray">
          <a:xfrm rot="5400000">
            <a:off x="-1412119" y="2231229"/>
            <a:ext cx="4038617" cy="3500461"/>
          </a:xfrm>
          <a:custGeom>
            <a:avLst/>
            <a:gdLst>
              <a:gd name="G0" fmla="+- 64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4"/>
              <a:gd name="G18" fmla="*/ 64 1 2"/>
              <a:gd name="G19" fmla="+- G18 5400 0"/>
              <a:gd name="G20" fmla="cos G19 11796480"/>
              <a:gd name="G21" fmla="sin G19 11796480"/>
              <a:gd name="G22" fmla="+- G20 10800 0"/>
              <a:gd name="G23" fmla="+- G21 10800 0"/>
              <a:gd name="G24" fmla="+- 10800 0 G20"/>
              <a:gd name="G25" fmla="+- 64 10800 0"/>
              <a:gd name="G26" fmla="?: G9 G17 G25"/>
              <a:gd name="G27" fmla="?: G9 0 21600"/>
              <a:gd name="G28" fmla="cos 10800 11796480"/>
              <a:gd name="G29" fmla="sin 10800 11796480"/>
              <a:gd name="G30" fmla="sin 64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68 w 21600"/>
              <a:gd name="T15" fmla="*/ 10800 h 21600"/>
              <a:gd name="T16" fmla="*/ 10800 w 21600"/>
              <a:gd name="T17" fmla="*/ 10736 h 21600"/>
              <a:gd name="T18" fmla="*/ 16232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36" y="10800"/>
                </a:moveTo>
                <a:cubicBezTo>
                  <a:pt x="10736" y="10764"/>
                  <a:pt x="10764" y="10736"/>
                  <a:pt x="10800" y="10736"/>
                </a:cubicBezTo>
                <a:cubicBezTo>
                  <a:pt x="10835" y="10735"/>
                  <a:pt x="10863" y="10764"/>
                  <a:pt x="10864" y="10799"/>
                </a:cubicBezTo>
                <a:lnTo>
                  <a:pt x="21600" y="10800"/>
                </a:lnTo>
                <a:cubicBezTo>
                  <a:pt x="21600" y="4835"/>
                  <a:pt x="16764" y="0"/>
                  <a:pt x="10800" y="0"/>
                </a:cubicBezTo>
                <a:cubicBezTo>
                  <a:pt x="4835" y="0"/>
                  <a:pt x="0" y="4835"/>
                  <a:pt x="0" y="10800"/>
                </a:cubicBezTo>
                <a:close/>
              </a:path>
            </a:pathLst>
          </a:custGeom>
          <a:gradFill rotWithShape="1">
            <a:gsLst>
              <a:gs pos="0">
                <a:srgbClr val="92D050"/>
              </a:gs>
              <a:gs pos="100000">
                <a:schemeClr val="accent1">
                  <a:gamma/>
                  <a:tint val="45490"/>
                  <a:invGamma/>
                </a:schemeClr>
              </a:gs>
            </a:gsLst>
            <a:lin ang="5400000" scaled="1"/>
          </a:gradFill>
          <a:ln w="9525">
            <a:noFill/>
            <a:miter lim="800000"/>
            <a:headEnd/>
            <a:tailEnd/>
          </a:ln>
          <a:effectLst/>
        </p:spPr>
        <p:txBody>
          <a:bodyPr wrap="none" anchor="ctr"/>
          <a:lstStyle/>
          <a:p>
            <a:pPr>
              <a:defRPr/>
            </a:pPr>
            <a:endParaRPr lang="zh-CN" altLang="en-US"/>
          </a:p>
        </p:txBody>
      </p:sp>
      <p:sp>
        <p:nvSpPr>
          <p:cNvPr id="11" name="AutoShape 5"/>
          <p:cNvSpPr>
            <a:spLocks noChangeArrowheads="1"/>
          </p:cNvSpPr>
          <p:nvPr/>
        </p:nvSpPr>
        <p:spPr bwMode="gray">
          <a:xfrm rot="5400000">
            <a:off x="-1889974" y="1608942"/>
            <a:ext cx="5210198" cy="4430713"/>
          </a:xfrm>
          <a:custGeom>
            <a:avLst/>
            <a:gdLst>
              <a:gd name="G0" fmla="+- 10478 0 0"/>
              <a:gd name="G1" fmla="+- -11739500 0 0"/>
              <a:gd name="G2" fmla="+- 0 0 -11739500"/>
              <a:gd name="T0" fmla="*/ 0 256 1"/>
              <a:gd name="T1" fmla="*/ 180 256 1"/>
              <a:gd name="G3" fmla="+- -11739500 T0 T1"/>
              <a:gd name="T2" fmla="*/ 0 256 1"/>
              <a:gd name="T3" fmla="*/ 90 256 1"/>
              <a:gd name="G4" fmla="+- -11739500 T2 T3"/>
              <a:gd name="G5" fmla="*/ G4 2 1"/>
              <a:gd name="T4" fmla="*/ 90 256 1"/>
              <a:gd name="T5" fmla="*/ 0 256 1"/>
              <a:gd name="G6" fmla="+- -11739500 T4 T5"/>
              <a:gd name="G7" fmla="*/ G6 2 1"/>
              <a:gd name="G8" fmla="abs -1173950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78"/>
              <a:gd name="G18" fmla="*/ 10478 1 2"/>
              <a:gd name="G19" fmla="+- G18 5400 0"/>
              <a:gd name="G20" fmla="cos G19 -11739500"/>
              <a:gd name="G21" fmla="sin G19 -11739500"/>
              <a:gd name="G22" fmla="+- G20 10800 0"/>
              <a:gd name="G23" fmla="+- G21 10800 0"/>
              <a:gd name="G24" fmla="+- 10800 0 G20"/>
              <a:gd name="G25" fmla="+- 10478 10800 0"/>
              <a:gd name="G26" fmla="?: G9 G17 G25"/>
              <a:gd name="G27" fmla="?: G9 0 21600"/>
              <a:gd name="G28" fmla="cos 10800 -11739500"/>
              <a:gd name="G29" fmla="sin 10800 -11739500"/>
              <a:gd name="G30" fmla="sin 10478 -11739500"/>
              <a:gd name="G31" fmla="+- G28 10800 0"/>
              <a:gd name="G32" fmla="+- G29 10800 0"/>
              <a:gd name="G33" fmla="+- G30 10800 0"/>
              <a:gd name="G34" fmla="?: G4 0 G31"/>
              <a:gd name="G35" fmla="?: -11739500 G34 0"/>
              <a:gd name="G36" fmla="?: G6 G35 G31"/>
              <a:gd name="G37" fmla="+- 21600 0 G36"/>
              <a:gd name="G38" fmla="?: G4 0 G33"/>
              <a:gd name="G39" fmla="?: -11739500 G38 G32"/>
              <a:gd name="G40" fmla="?: G6 G39 0"/>
              <a:gd name="G41" fmla="?: G4 G32 21600"/>
              <a:gd name="G42" fmla="?: G6 G41 G33"/>
              <a:gd name="T12" fmla="*/ 10800 w 21600"/>
              <a:gd name="T13" fmla="*/ 0 h 21600"/>
              <a:gd name="T14" fmla="*/ 162 w 21600"/>
              <a:gd name="T15" fmla="*/ 10638 h 21600"/>
              <a:gd name="T16" fmla="*/ 10800 w 21600"/>
              <a:gd name="T17" fmla="*/ 322 h 21600"/>
              <a:gd name="T18" fmla="*/ 21438 w 21600"/>
              <a:gd name="T19" fmla="*/ 1063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3" y="10641"/>
                </a:moveTo>
                <a:cubicBezTo>
                  <a:pt x="410" y="4916"/>
                  <a:pt x="5075" y="321"/>
                  <a:pt x="10800" y="322"/>
                </a:cubicBezTo>
                <a:cubicBezTo>
                  <a:pt x="16524" y="322"/>
                  <a:pt x="21189" y="4916"/>
                  <a:pt x="21276" y="10641"/>
                </a:cubicBezTo>
                <a:lnTo>
                  <a:pt x="21598" y="10636"/>
                </a:lnTo>
                <a:cubicBezTo>
                  <a:pt x="21509" y="4736"/>
                  <a:pt x="16700" y="-1"/>
                  <a:pt x="10799" y="0"/>
                </a:cubicBezTo>
                <a:cubicBezTo>
                  <a:pt x="4899" y="0"/>
                  <a:pt x="90" y="4736"/>
                  <a:pt x="1" y="10636"/>
                </a:cubicBezTo>
                <a:close/>
              </a:path>
            </a:pathLst>
          </a:custGeom>
          <a:gradFill rotWithShape="1">
            <a:gsLst>
              <a:gs pos="0">
                <a:srgbClr val="00CCFF"/>
              </a:gs>
              <a:gs pos="50000">
                <a:schemeClr val="bg1">
                  <a:alpha val="0"/>
                </a:schemeClr>
              </a:gs>
              <a:gs pos="100000">
                <a:srgbClr val="00CCFF"/>
              </a:gs>
            </a:gsLst>
            <a:lin ang="5400000" scaled="1"/>
          </a:gradFill>
          <a:ln w="9525" algn="ctr">
            <a:noFill/>
            <a:miter lim="800000"/>
            <a:headEnd/>
            <a:tailEnd/>
          </a:ln>
          <a:effectLst/>
        </p:spPr>
        <p:txBody>
          <a:bodyPr wrap="none" anchor="ctr"/>
          <a:lstStyle/>
          <a:p>
            <a:pPr>
              <a:defRPr/>
            </a:pPr>
            <a:endParaRPr lang="zh-CN" altLang="en-US">
              <a:latin typeface="Arial" charset="0"/>
            </a:endParaRPr>
          </a:p>
        </p:txBody>
      </p:sp>
      <p:sp>
        <p:nvSpPr>
          <p:cNvPr id="12" name="Text Box 6"/>
          <p:cNvSpPr txBox="1">
            <a:spLocks noChangeArrowheads="1"/>
          </p:cNvSpPr>
          <p:nvPr/>
        </p:nvSpPr>
        <p:spPr bwMode="white">
          <a:xfrm>
            <a:off x="785786" y="3258451"/>
            <a:ext cx="965200" cy="1384995"/>
          </a:xfrm>
          <a:prstGeom prst="rect">
            <a:avLst/>
          </a:prstGeom>
          <a:noFill/>
          <a:ln w="9525" algn="ctr">
            <a:noFill/>
            <a:miter lim="800000"/>
            <a:headEnd/>
            <a:tailEnd/>
          </a:ln>
          <a:effectLst/>
        </p:spPr>
        <p:txBody>
          <a:bodyPr wrap="square">
            <a:spAutoFit/>
          </a:bodyPr>
          <a:lstStyle/>
          <a:p>
            <a:pPr algn="r" eaLnBrk="0" hangingPunct="0">
              <a:defRPr/>
            </a:pPr>
            <a:r>
              <a:rPr lang="zh-CN" altLang="en-US" sz="2800" b="1" dirty="0" smtClean="0">
                <a:solidFill>
                  <a:schemeClr val="tx1">
                    <a:lumMod val="85000"/>
                    <a:lumOff val="15000"/>
                  </a:schemeClr>
                </a:solidFill>
                <a:effectLst>
                  <a:outerShdw blurRad="38100" dist="38100" dir="2700000" algn="tl">
                    <a:srgbClr val="C0C0C0"/>
                  </a:outerShdw>
                </a:effectLst>
                <a:latin typeface="Arial" charset="0"/>
              </a:rPr>
              <a:t>学生实践任务</a:t>
            </a:r>
            <a:endParaRPr lang="en-US" altLang="zh-CN" sz="2800" b="1" dirty="0">
              <a:solidFill>
                <a:schemeClr val="tx1">
                  <a:lumMod val="85000"/>
                  <a:lumOff val="15000"/>
                </a:schemeClr>
              </a:solidFill>
              <a:effectLst>
                <a:outerShdw blurRad="38100" dist="38100" dir="2700000" algn="tl">
                  <a:srgbClr val="C0C0C0"/>
                </a:outerShdw>
              </a:effectLst>
              <a:latin typeface="Arial" charset="0"/>
            </a:endParaRPr>
          </a:p>
        </p:txBody>
      </p:sp>
      <p:grpSp>
        <p:nvGrpSpPr>
          <p:cNvPr id="2" name="Group 7"/>
          <p:cNvGrpSpPr>
            <a:grpSpLocks/>
          </p:cNvGrpSpPr>
          <p:nvPr/>
        </p:nvGrpSpPr>
        <p:grpSpPr bwMode="auto">
          <a:xfrm>
            <a:off x="1797067" y="1541453"/>
            <a:ext cx="5203825" cy="530225"/>
            <a:chOff x="1399" y="1101"/>
            <a:chExt cx="3278" cy="334"/>
          </a:xfrm>
        </p:grpSpPr>
        <p:sp>
          <p:nvSpPr>
            <p:cNvPr id="54" name="AutoShape 8"/>
            <p:cNvSpPr>
              <a:spLocks noChangeArrowheads="1"/>
            </p:cNvSpPr>
            <p:nvPr/>
          </p:nvSpPr>
          <p:spPr bwMode="ltGray">
            <a:xfrm>
              <a:off x="1637" y="1101"/>
              <a:ext cx="3040"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3" name="Group 9"/>
            <p:cNvGrpSpPr>
              <a:grpSpLocks/>
            </p:cNvGrpSpPr>
            <p:nvPr/>
          </p:nvGrpSpPr>
          <p:grpSpPr bwMode="auto">
            <a:xfrm>
              <a:off x="1404" y="1111"/>
              <a:ext cx="316" cy="316"/>
              <a:chOff x="1583" y="1494"/>
              <a:chExt cx="526" cy="526"/>
            </a:xfrm>
          </p:grpSpPr>
          <p:sp>
            <p:nvSpPr>
              <p:cNvPr id="58" name="Oval 1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9" name="Oval 1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60" name="Oval 1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61" name="Oval 1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62" name="Oval 1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56" name="Text Box 15"/>
            <p:cNvSpPr txBox="1">
              <a:spLocks noChangeArrowheads="1"/>
            </p:cNvSpPr>
            <p:nvPr/>
          </p:nvSpPr>
          <p:spPr bwMode="auto">
            <a:xfrm>
              <a:off x="1399" y="11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3.1</a:t>
              </a:r>
              <a:endParaRPr lang="en-US" altLang="zh-CN" sz="1600" b="1" dirty="0">
                <a:solidFill>
                  <a:srgbClr val="000000"/>
                </a:solidFill>
              </a:endParaRPr>
            </a:p>
          </p:txBody>
        </p:sp>
        <p:sp>
          <p:nvSpPr>
            <p:cNvPr id="57" name="Text Box 16"/>
            <p:cNvSpPr txBox="1">
              <a:spLocks noChangeArrowheads="1"/>
            </p:cNvSpPr>
            <p:nvPr/>
          </p:nvSpPr>
          <p:spPr bwMode="black">
            <a:xfrm>
              <a:off x="1770" y="1155"/>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课前准备</a:t>
              </a:r>
            </a:p>
          </p:txBody>
        </p:sp>
      </p:grpSp>
      <p:grpSp>
        <p:nvGrpSpPr>
          <p:cNvPr id="4" name="Group 17"/>
          <p:cNvGrpSpPr>
            <a:grpSpLocks/>
          </p:cNvGrpSpPr>
          <p:nvPr/>
        </p:nvGrpSpPr>
        <p:grpSpPr bwMode="auto">
          <a:xfrm>
            <a:off x="2285984" y="2327271"/>
            <a:ext cx="5210175" cy="528638"/>
            <a:chOff x="1650" y="1560"/>
            <a:chExt cx="3282" cy="333"/>
          </a:xfrm>
        </p:grpSpPr>
        <p:sp>
          <p:nvSpPr>
            <p:cNvPr id="45" name="AutoShape 18"/>
            <p:cNvSpPr>
              <a:spLocks noChangeArrowheads="1"/>
            </p:cNvSpPr>
            <p:nvPr/>
          </p:nvSpPr>
          <p:spPr bwMode="ltGray">
            <a:xfrm>
              <a:off x="1891" y="1560"/>
              <a:ext cx="3041" cy="333"/>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5" name="Group 19"/>
            <p:cNvGrpSpPr>
              <a:grpSpLocks/>
            </p:cNvGrpSpPr>
            <p:nvPr/>
          </p:nvGrpSpPr>
          <p:grpSpPr bwMode="auto">
            <a:xfrm>
              <a:off x="1658" y="1570"/>
              <a:ext cx="316" cy="316"/>
              <a:chOff x="1583" y="1494"/>
              <a:chExt cx="526" cy="526"/>
            </a:xfrm>
          </p:grpSpPr>
          <p:sp>
            <p:nvSpPr>
              <p:cNvPr id="49" name="Oval 2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0" name="Oval 2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51" name="Oval 2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52" name="Oval 2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53" name="Oval 2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47" name="Text Box 25"/>
            <p:cNvSpPr txBox="1">
              <a:spLocks noChangeArrowheads="1"/>
            </p:cNvSpPr>
            <p:nvPr/>
          </p:nvSpPr>
          <p:spPr bwMode="auto">
            <a:xfrm>
              <a:off x="1650" y="1614"/>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3.2</a:t>
              </a:r>
              <a:endParaRPr lang="en-US" altLang="zh-CN" sz="1600" b="1" dirty="0">
                <a:solidFill>
                  <a:srgbClr val="000000"/>
                </a:solidFill>
              </a:endParaRPr>
            </a:p>
          </p:txBody>
        </p:sp>
        <p:sp>
          <p:nvSpPr>
            <p:cNvPr id="48" name="Text Box 26"/>
            <p:cNvSpPr txBox="1">
              <a:spLocks noChangeArrowheads="1"/>
            </p:cNvSpPr>
            <p:nvPr/>
          </p:nvSpPr>
          <p:spPr bwMode="black">
            <a:xfrm>
              <a:off x="2010" y="1614"/>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沙盘引入</a:t>
              </a:r>
              <a:endParaRPr lang="en-US" altLang="zh-CN" b="1" dirty="0">
                <a:latin typeface="Arial" charset="0"/>
              </a:endParaRPr>
            </a:p>
          </p:txBody>
        </p:sp>
      </p:grpSp>
      <p:grpSp>
        <p:nvGrpSpPr>
          <p:cNvPr id="6" name="Group 27"/>
          <p:cNvGrpSpPr>
            <a:grpSpLocks/>
          </p:cNvGrpSpPr>
          <p:nvPr/>
        </p:nvGrpSpPr>
        <p:grpSpPr bwMode="auto">
          <a:xfrm>
            <a:off x="2571736" y="3113089"/>
            <a:ext cx="5197475" cy="528638"/>
            <a:chOff x="1712" y="2018"/>
            <a:chExt cx="3274" cy="333"/>
          </a:xfrm>
        </p:grpSpPr>
        <p:sp>
          <p:nvSpPr>
            <p:cNvPr id="36" name="AutoShape 28"/>
            <p:cNvSpPr>
              <a:spLocks noChangeArrowheads="1"/>
            </p:cNvSpPr>
            <p:nvPr/>
          </p:nvSpPr>
          <p:spPr bwMode="ltGray">
            <a:xfrm>
              <a:off x="1946" y="2018"/>
              <a:ext cx="3040" cy="333"/>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7" name="Group 29"/>
            <p:cNvGrpSpPr>
              <a:grpSpLocks/>
            </p:cNvGrpSpPr>
            <p:nvPr/>
          </p:nvGrpSpPr>
          <p:grpSpPr bwMode="auto">
            <a:xfrm>
              <a:off x="1712" y="2028"/>
              <a:ext cx="316" cy="316"/>
              <a:chOff x="1583" y="1494"/>
              <a:chExt cx="526" cy="526"/>
            </a:xfrm>
          </p:grpSpPr>
          <p:sp>
            <p:nvSpPr>
              <p:cNvPr id="40" name="Oval 3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41" name="Oval 3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42" name="Oval 3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43" name="Oval 3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44" name="Oval 3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38" name="Text Box 35"/>
            <p:cNvSpPr txBox="1">
              <a:spLocks noChangeArrowheads="1"/>
            </p:cNvSpPr>
            <p:nvPr/>
          </p:nvSpPr>
          <p:spPr bwMode="auto">
            <a:xfrm>
              <a:off x="1714" y="20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3.3</a:t>
              </a:r>
              <a:endParaRPr lang="en-US" altLang="zh-CN" sz="1600" b="1" dirty="0">
                <a:solidFill>
                  <a:srgbClr val="000000"/>
                </a:solidFill>
              </a:endParaRPr>
            </a:p>
          </p:txBody>
        </p:sp>
        <p:sp>
          <p:nvSpPr>
            <p:cNvPr id="39" name="Text Box 36"/>
            <p:cNvSpPr txBox="1">
              <a:spLocks noChangeArrowheads="1"/>
            </p:cNvSpPr>
            <p:nvPr/>
          </p:nvSpPr>
          <p:spPr bwMode="black">
            <a:xfrm>
              <a:off x="2058" y="2080"/>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道具探究</a:t>
              </a:r>
              <a:endParaRPr lang="zh-CN" altLang="en-US" dirty="0"/>
            </a:p>
          </p:txBody>
        </p:sp>
      </p:grpSp>
      <p:grpSp>
        <p:nvGrpSpPr>
          <p:cNvPr id="8" name="Group 37"/>
          <p:cNvGrpSpPr>
            <a:grpSpLocks/>
          </p:cNvGrpSpPr>
          <p:nvPr/>
        </p:nvGrpSpPr>
        <p:grpSpPr bwMode="auto">
          <a:xfrm>
            <a:off x="2428860" y="4756163"/>
            <a:ext cx="5197475" cy="530225"/>
            <a:chOff x="1375" y="2934"/>
            <a:chExt cx="3274" cy="334"/>
          </a:xfrm>
        </p:grpSpPr>
        <p:sp>
          <p:nvSpPr>
            <p:cNvPr id="27"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9" name="Group 39"/>
            <p:cNvGrpSpPr>
              <a:grpSpLocks/>
            </p:cNvGrpSpPr>
            <p:nvPr/>
          </p:nvGrpSpPr>
          <p:grpSpPr bwMode="auto">
            <a:xfrm>
              <a:off x="1375" y="2945"/>
              <a:ext cx="316" cy="316"/>
              <a:chOff x="1583" y="1494"/>
              <a:chExt cx="526" cy="526"/>
            </a:xfrm>
          </p:grpSpPr>
          <p:sp>
            <p:nvSpPr>
              <p:cNvPr id="31"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32"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33"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34"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35"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29"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3.5</a:t>
              </a:r>
              <a:endParaRPr lang="en-US" altLang="zh-CN" sz="1600" b="1" dirty="0">
                <a:solidFill>
                  <a:srgbClr val="000000"/>
                </a:solidFill>
              </a:endParaRPr>
            </a:p>
          </p:txBody>
        </p:sp>
        <p:sp>
          <p:nvSpPr>
            <p:cNvPr id="30"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时间控制</a:t>
              </a:r>
              <a:endParaRPr lang="en-US" altLang="zh-CN" b="1" dirty="0">
                <a:latin typeface="Arial" charset="0"/>
              </a:endParaRPr>
            </a:p>
          </p:txBody>
        </p:sp>
      </p:grpSp>
      <p:grpSp>
        <p:nvGrpSpPr>
          <p:cNvPr id="13" name="Group 47"/>
          <p:cNvGrpSpPr>
            <a:grpSpLocks/>
          </p:cNvGrpSpPr>
          <p:nvPr/>
        </p:nvGrpSpPr>
        <p:grpSpPr bwMode="auto">
          <a:xfrm>
            <a:off x="2647973" y="3929066"/>
            <a:ext cx="5210175" cy="530225"/>
            <a:chOff x="1650" y="2476"/>
            <a:chExt cx="3282" cy="334"/>
          </a:xfrm>
        </p:grpSpPr>
        <p:sp>
          <p:nvSpPr>
            <p:cNvPr id="18" name="AutoShape 48"/>
            <p:cNvSpPr>
              <a:spLocks noChangeArrowheads="1"/>
            </p:cNvSpPr>
            <p:nvPr/>
          </p:nvSpPr>
          <p:spPr bwMode="ltGray">
            <a:xfrm>
              <a:off x="1891" y="2476"/>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14" name="Group 49"/>
            <p:cNvGrpSpPr>
              <a:grpSpLocks/>
            </p:cNvGrpSpPr>
            <p:nvPr/>
          </p:nvGrpSpPr>
          <p:grpSpPr bwMode="auto">
            <a:xfrm>
              <a:off x="1658" y="2486"/>
              <a:ext cx="316" cy="316"/>
              <a:chOff x="1583" y="1494"/>
              <a:chExt cx="526" cy="526"/>
            </a:xfrm>
          </p:grpSpPr>
          <p:sp>
            <p:nvSpPr>
              <p:cNvPr id="22" name="Oval 5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23" name="Oval 5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24" name="Oval 5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25" name="Oval 5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26" name="Oval 5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20" name="Text Box 55"/>
            <p:cNvSpPr txBox="1">
              <a:spLocks noChangeArrowheads="1"/>
            </p:cNvSpPr>
            <p:nvPr/>
          </p:nvSpPr>
          <p:spPr bwMode="auto">
            <a:xfrm>
              <a:off x="1650" y="253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3.4</a:t>
              </a:r>
              <a:endParaRPr lang="en-US" altLang="zh-CN" sz="1600" b="1" dirty="0">
                <a:solidFill>
                  <a:srgbClr val="000000"/>
                </a:solidFill>
              </a:endParaRPr>
            </a:p>
          </p:txBody>
        </p:sp>
        <p:sp>
          <p:nvSpPr>
            <p:cNvPr id="21" name="Text Box 56"/>
            <p:cNvSpPr txBox="1">
              <a:spLocks noChangeArrowheads="1"/>
            </p:cNvSpPr>
            <p:nvPr/>
          </p:nvSpPr>
          <p:spPr bwMode="black">
            <a:xfrm>
              <a:off x="2010" y="2505"/>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角色扮演</a:t>
              </a:r>
              <a:endParaRPr lang="en-US" altLang="zh-CN" b="1" dirty="0">
                <a:latin typeface="Arial" charset="0"/>
              </a:endParaRPr>
            </a:p>
          </p:txBody>
        </p:sp>
      </p:grpSp>
      <p:grpSp>
        <p:nvGrpSpPr>
          <p:cNvPr id="16" name="Group 37"/>
          <p:cNvGrpSpPr>
            <a:grpSpLocks/>
          </p:cNvGrpSpPr>
          <p:nvPr/>
        </p:nvGrpSpPr>
        <p:grpSpPr bwMode="auto">
          <a:xfrm>
            <a:off x="1928794" y="5541981"/>
            <a:ext cx="6786563" cy="530225"/>
            <a:chOff x="1375" y="2934"/>
            <a:chExt cx="4275" cy="334"/>
          </a:xfrm>
        </p:grpSpPr>
        <p:sp>
          <p:nvSpPr>
            <p:cNvPr id="6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17" name="Group 39"/>
            <p:cNvGrpSpPr>
              <a:grpSpLocks/>
            </p:cNvGrpSpPr>
            <p:nvPr/>
          </p:nvGrpSpPr>
          <p:grpSpPr bwMode="auto">
            <a:xfrm>
              <a:off x="1375" y="2945"/>
              <a:ext cx="316" cy="316"/>
              <a:chOff x="1583" y="1494"/>
              <a:chExt cx="526" cy="526"/>
            </a:xfrm>
          </p:grpSpPr>
          <p:sp>
            <p:nvSpPr>
              <p:cNvPr id="7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7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7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7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7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70"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3.6</a:t>
              </a:r>
              <a:endParaRPr lang="en-US" altLang="zh-CN" sz="1600" b="1" dirty="0">
                <a:solidFill>
                  <a:srgbClr val="000000"/>
                </a:solidFill>
              </a:endParaRPr>
            </a:p>
          </p:txBody>
        </p:sp>
        <p:sp>
          <p:nvSpPr>
            <p:cNvPr id="71" name="Text Box 46"/>
            <p:cNvSpPr txBox="1">
              <a:spLocks noChangeArrowheads="1"/>
            </p:cNvSpPr>
            <p:nvPr/>
          </p:nvSpPr>
          <p:spPr bwMode="black">
            <a:xfrm>
              <a:off x="1722" y="2992"/>
              <a:ext cx="3928" cy="21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pPr eaLnBrk="0" hangingPunct="0">
                <a:defRPr/>
              </a:pPr>
              <a:r>
                <a:rPr lang="zh-CN" altLang="en-US" sz="1600" b="1" dirty="0" smtClean="0">
                  <a:latin typeface="Arial" charset="0"/>
                </a:rPr>
                <a:t>任务一：</a:t>
              </a:r>
              <a:r>
                <a:rPr lang="zh-CN" altLang="en-US" sz="1600" b="1" dirty="0" smtClean="0"/>
                <a:t>确定招标组织方式；进行招标条件、招标方式界定</a:t>
              </a:r>
              <a:endParaRPr lang="en-US" altLang="zh-CN" sz="1600" b="1" dirty="0">
                <a:latin typeface="Arial" charset="0"/>
              </a:endParaRPr>
            </a:p>
          </p:txBody>
        </p:sp>
      </p:grpSp>
      <p:grpSp>
        <p:nvGrpSpPr>
          <p:cNvPr id="77" name="Group 13"/>
          <p:cNvGrpSpPr>
            <a:grpSpLocks/>
          </p:cNvGrpSpPr>
          <p:nvPr/>
        </p:nvGrpSpPr>
        <p:grpSpPr bwMode="auto">
          <a:xfrm>
            <a:off x="143036" y="99994"/>
            <a:ext cx="4000336" cy="685800"/>
            <a:chOff x="1296" y="1824"/>
            <a:chExt cx="2252" cy="432"/>
          </a:xfrm>
        </p:grpSpPr>
        <p:sp>
          <p:nvSpPr>
            <p:cNvPr id="78"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79"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80"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81"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1000" fill="hold"/>
                                        <p:tgtEl>
                                          <p:spTgt spid="77"/>
                                        </p:tgtEl>
                                        <p:attrNameLst>
                                          <p:attrName>ppt_x</p:attrName>
                                        </p:attrNameLst>
                                      </p:cBhvr>
                                      <p:tavLst>
                                        <p:tav tm="0">
                                          <p:val>
                                            <p:strVal val="#ppt_x-.2"/>
                                          </p:val>
                                        </p:tav>
                                        <p:tav tm="100000">
                                          <p:val>
                                            <p:strVal val="#ppt_x"/>
                                          </p:val>
                                        </p:tav>
                                      </p:tavLst>
                                    </p:anim>
                                    <p:anim calcmode="lin" valueType="num">
                                      <p:cBhvr>
                                        <p:cTn id="8" dur="1000" fill="hold"/>
                                        <p:tgtEl>
                                          <p:spTgt spid="7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4"/>
          <p:cNvSpPr>
            <a:spLocks noChangeArrowheads="1"/>
          </p:cNvSpPr>
          <p:nvPr/>
        </p:nvSpPr>
        <p:spPr bwMode="ltGray">
          <a:xfrm rot="5400000">
            <a:off x="-1412119" y="2231229"/>
            <a:ext cx="4038617" cy="3500461"/>
          </a:xfrm>
          <a:custGeom>
            <a:avLst/>
            <a:gdLst>
              <a:gd name="G0" fmla="+- 64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4"/>
              <a:gd name="G18" fmla="*/ 64 1 2"/>
              <a:gd name="G19" fmla="+- G18 5400 0"/>
              <a:gd name="G20" fmla="cos G19 11796480"/>
              <a:gd name="G21" fmla="sin G19 11796480"/>
              <a:gd name="G22" fmla="+- G20 10800 0"/>
              <a:gd name="G23" fmla="+- G21 10800 0"/>
              <a:gd name="G24" fmla="+- 10800 0 G20"/>
              <a:gd name="G25" fmla="+- 64 10800 0"/>
              <a:gd name="G26" fmla="?: G9 G17 G25"/>
              <a:gd name="G27" fmla="?: G9 0 21600"/>
              <a:gd name="G28" fmla="cos 10800 11796480"/>
              <a:gd name="G29" fmla="sin 10800 11796480"/>
              <a:gd name="G30" fmla="sin 64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68 w 21600"/>
              <a:gd name="T15" fmla="*/ 10800 h 21600"/>
              <a:gd name="T16" fmla="*/ 10800 w 21600"/>
              <a:gd name="T17" fmla="*/ 10736 h 21600"/>
              <a:gd name="T18" fmla="*/ 16232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36" y="10800"/>
                </a:moveTo>
                <a:cubicBezTo>
                  <a:pt x="10736" y="10764"/>
                  <a:pt x="10764" y="10736"/>
                  <a:pt x="10800" y="10736"/>
                </a:cubicBezTo>
                <a:cubicBezTo>
                  <a:pt x="10835" y="10735"/>
                  <a:pt x="10863" y="10764"/>
                  <a:pt x="10864" y="10799"/>
                </a:cubicBezTo>
                <a:lnTo>
                  <a:pt x="21600" y="10800"/>
                </a:lnTo>
                <a:cubicBezTo>
                  <a:pt x="21600" y="4835"/>
                  <a:pt x="16764" y="0"/>
                  <a:pt x="10800" y="0"/>
                </a:cubicBezTo>
                <a:cubicBezTo>
                  <a:pt x="4835" y="0"/>
                  <a:pt x="0" y="4835"/>
                  <a:pt x="0" y="10800"/>
                </a:cubicBezTo>
                <a:close/>
              </a:path>
            </a:pathLst>
          </a:custGeom>
          <a:gradFill rotWithShape="1">
            <a:gsLst>
              <a:gs pos="0">
                <a:srgbClr val="92D050"/>
              </a:gs>
              <a:gs pos="100000">
                <a:schemeClr val="accent1">
                  <a:gamma/>
                  <a:tint val="45490"/>
                  <a:invGamma/>
                </a:schemeClr>
              </a:gs>
            </a:gsLst>
            <a:lin ang="5400000" scaled="1"/>
          </a:gradFill>
          <a:ln w="9525">
            <a:noFill/>
            <a:miter lim="800000"/>
            <a:headEnd/>
            <a:tailEnd/>
          </a:ln>
          <a:effectLst/>
        </p:spPr>
        <p:txBody>
          <a:bodyPr wrap="none" anchor="ctr"/>
          <a:lstStyle/>
          <a:p>
            <a:pPr>
              <a:defRPr/>
            </a:pPr>
            <a:endParaRPr lang="zh-CN" altLang="en-US"/>
          </a:p>
        </p:txBody>
      </p:sp>
      <p:sp>
        <p:nvSpPr>
          <p:cNvPr id="11" name="AutoShape 5"/>
          <p:cNvSpPr>
            <a:spLocks noChangeArrowheads="1"/>
          </p:cNvSpPr>
          <p:nvPr/>
        </p:nvSpPr>
        <p:spPr bwMode="gray">
          <a:xfrm rot="5400000">
            <a:off x="-1889974" y="1608942"/>
            <a:ext cx="5210198" cy="4430713"/>
          </a:xfrm>
          <a:custGeom>
            <a:avLst/>
            <a:gdLst>
              <a:gd name="G0" fmla="+- 10478 0 0"/>
              <a:gd name="G1" fmla="+- -11739500 0 0"/>
              <a:gd name="G2" fmla="+- 0 0 -11739500"/>
              <a:gd name="T0" fmla="*/ 0 256 1"/>
              <a:gd name="T1" fmla="*/ 180 256 1"/>
              <a:gd name="G3" fmla="+- -11739500 T0 T1"/>
              <a:gd name="T2" fmla="*/ 0 256 1"/>
              <a:gd name="T3" fmla="*/ 90 256 1"/>
              <a:gd name="G4" fmla="+- -11739500 T2 T3"/>
              <a:gd name="G5" fmla="*/ G4 2 1"/>
              <a:gd name="T4" fmla="*/ 90 256 1"/>
              <a:gd name="T5" fmla="*/ 0 256 1"/>
              <a:gd name="G6" fmla="+- -11739500 T4 T5"/>
              <a:gd name="G7" fmla="*/ G6 2 1"/>
              <a:gd name="G8" fmla="abs -1173950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78"/>
              <a:gd name="G18" fmla="*/ 10478 1 2"/>
              <a:gd name="G19" fmla="+- G18 5400 0"/>
              <a:gd name="G20" fmla="cos G19 -11739500"/>
              <a:gd name="G21" fmla="sin G19 -11739500"/>
              <a:gd name="G22" fmla="+- G20 10800 0"/>
              <a:gd name="G23" fmla="+- G21 10800 0"/>
              <a:gd name="G24" fmla="+- 10800 0 G20"/>
              <a:gd name="G25" fmla="+- 10478 10800 0"/>
              <a:gd name="G26" fmla="?: G9 G17 G25"/>
              <a:gd name="G27" fmla="?: G9 0 21600"/>
              <a:gd name="G28" fmla="cos 10800 -11739500"/>
              <a:gd name="G29" fmla="sin 10800 -11739500"/>
              <a:gd name="G30" fmla="sin 10478 -11739500"/>
              <a:gd name="G31" fmla="+- G28 10800 0"/>
              <a:gd name="G32" fmla="+- G29 10800 0"/>
              <a:gd name="G33" fmla="+- G30 10800 0"/>
              <a:gd name="G34" fmla="?: G4 0 G31"/>
              <a:gd name="G35" fmla="?: -11739500 G34 0"/>
              <a:gd name="G36" fmla="?: G6 G35 G31"/>
              <a:gd name="G37" fmla="+- 21600 0 G36"/>
              <a:gd name="G38" fmla="?: G4 0 G33"/>
              <a:gd name="G39" fmla="?: -11739500 G38 G32"/>
              <a:gd name="G40" fmla="?: G6 G39 0"/>
              <a:gd name="G41" fmla="?: G4 G32 21600"/>
              <a:gd name="G42" fmla="?: G6 G41 G33"/>
              <a:gd name="T12" fmla="*/ 10800 w 21600"/>
              <a:gd name="T13" fmla="*/ 0 h 21600"/>
              <a:gd name="T14" fmla="*/ 162 w 21600"/>
              <a:gd name="T15" fmla="*/ 10638 h 21600"/>
              <a:gd name="T16" fmla="*/ 10800 w 21600"/>
              <a:gd name="T17" fmla="*/ 322 h 21600"/>
              <a:gd name="T18" fmla="*/ 21438 w 21600"/>
              <a:gd name="T19" fmla="*/ 1063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3" y="10641"/>
                </a:moveTo>
                <a:cubicBezTo>
                  <a:pt x="410" y="4916"/>
                  <a:pt x="5075" y="321"/>
                  <a:pt x="10800" y="322"/>
                </a:cubicBezTo>
                <a:cubicBezTo>
                  <a:pt x="16524" y="322"/>
                  <a:pt x="21189" y="4916"/>
                  <a:pt x="21276" y="10641"/>
                </a:cubicBezTo>
                <a:lnTo>
                  <a:pt x="21598" y="10636"/>
                </a:lnTo>
                <a:cubicBezTo>
                  <a:pt x="21509" y="4736"/>
                  <a:pt x="16700" y="-1"/>
                  <a:pt x="10799" y="0"/>
                </a:cubicBezTo>
                <a:cubicBezTo>
                  <a:pt x="4899" y="0"/>
                  <a:pt x="90" y="4736"/>
                  <a:pt x="1" y="10636"/>
                </a:cubicBezTo>
                <a:close/>
              </a:path>
            </a:pathLst>
          </a:custGeom>
          <a:gradFill rotWithShape="1">
            <a:gsLst>
              <a:gs pos="0">
                <a:srgbClr val="00CCFF"/>
              </a:gs>
              <a:gs pos="50000">
                <a:schemeClr val="bg1">
                  <a:alpha val="0"/>
                </a:schemeClr>
              </a:gs>
              <a:gs pos="100000">
                <a:srgbClr val="00CCFF"/>
              </a:gs>
            </a:gsLst>
            <a:lin ang="5400000" scaled="1"/>
          </a:gradFill>
          <a:ln w="9525" algn="ctr">
            <a:noFill/>
            <a:miter lim="800000"/>
            <a:headEnd/>
            <a:tailEnd/>
          </a:ln>
          <a:effectLst/>
        </p:spPr>
        <p:txBody>
          <a:bodyPr wrap="none" anchor="ctr"/>
          <a:lstStyle/>
          <a:p>
            <a:pPr>
              <a:defRPr/>
            </a:pPr>
            <a:endParaRPr lang="zh-CN" altLang="en-US">
              <a:latin typeface="Arial" charset="0"/>
            </a:endParaRPr>
          </a:p>
        </p:txBody>
      </p:sp>
      <p:sp>
        <p:nvSpPr>
          <p:cNvPr id="12" name="Text Box 6"/>
          <p:cNvSpPr txBox="1">
            <a:spLocks noChangeArrowheads="1"/>
          </p:cNvSpPr>
          <p:nvPr/>
        </p:nvSpPr>
        <p:spPr bwMode="white">
          <a:xfrm>
            <a:off x="785786" y="3115575"/>
            <a:ext cx="965200" cy="1384995"/>
          </a:xfrm>
          <a:prstGeom prst="rect">
            <a:avLst/>
          </a:prstGeom>
          <a:noFill/>
          <a:ln w="9525" algn="ctr">
            <a:noFill/>
            <a:miter lim="800000"/>
            <a:headEnd/>
            <a:tailEnd/>
          </a:ln>
          <a:effectLst/>
        </p:spPr>
        <p:txBody>
          <a:bodyPr wrap="square">
            <a:spAutoFit/>
          </a:bodyPr>
          <a:lstStyle/>
          <a:p>
            <a:pPr algn="r" eaLnBrk="0" hangingPunct="0">
              <a:defRPr/>
            </a:pPr>
            <a:r>
              <a:rPr lang="zh-CN" altLang="en-US" sz="2800" b="1" dirty="0" smtClean="0">
                <a:solidFill>
                  <a:schemeClr val="tx1">
                    <a:lumMod val="85000"/>
                    <a:lumOff val="15000"/>
                  </a:schemeClr>
                </a:solidFill>
                <a:effectLst>
                  <a:outerShdw blurRad="38100" dist="38100" dir="2700000" algn="tl">
                    <a:srgbClr val="C0C0C0"/>
                  </a:outerShdw>
                </a:effectLst>
                <a:latin typeface="Arial" charset="0"/>
              </a:rPr>
              <a:t>学生实践任务</a:t>
            </a:r>
            <a:endParaRPr lang="en-US" altLang="zh-CN" sz="2800" b="1" dirty="0">
              <a:solidFill>
                <a:schemeClr val="tx1">
                  <a:lumMod val="85000"/>
                  <a:lumOff val="15000"/>
                </a:schemeClr>
              </a:solidFill>
              <a:effectLst>
                <a:outerShdw blurRad="38100" dist="38100" dir="2700000" algn="tl">
                  <a:srgbClr val="C0C0C0"/>
                </a:outerShdw>
              </a:effectLst>
              <a:latin typeface="Arial" charset="0"/>
            </a:endParaRPr>
          </a:p>
        </p:txBody>
      </p:sp>
      <p:grpSp>
        <p:nvGrpSpPr>
          <p:cNvPr id="3" name="Group 37"/>
          <p:cNvGrpSpPr>
            <a:grpSpLocks/>
          </p:cNvGrpSpPr>
          <p:nvPr/>
        </p:nvGrpSpPr>
        <p:grpSpPr bwMode="auto">
          <a:xfrm>
            <a:off x="1928794" y="1643050"/>
            <a:ext cx="6572250" cy="530225"/>
            <a:chOff x="1375" y="2934"/>
            <a:chExt cx="4140" cy="334"/>
          </a:xfrm>
        </p:grpSpPr>
        <p:sp>
          <p:nvSpPr>
            <p:cNvPr id="7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39"/>
            <p:cNvGrpSpPr>
              <a:grpSpLocks/>
            </p:cNvGrpSpPr>
            <p:nvPr/>
          </p:nvGrpSpPr>
          <p:grpSpPr bwMode="auto">
            <a:xfrm>
              <a:off x="1375" y="2945"/>
              <a:ext cx="316" cy="316"/>
              <a:chOff x="1583" y="1494"/>
              <a:chExt cx="526" cy="526"/>
            </a:xfrm>
          </p:grpSpPr>
          <p:sp>
            <p:nvSpPr>
              <p:cNvPr id="8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8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8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8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8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80"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3.7</a:t>
              </a:r>
              <a:endParaRPr lang="en-US" altLang="zh-CN" sz="1600" b="1" dirty="0">
                <a:solidFill>
                  <a:srgbClr val="000000"/>
                </a:solidFill>
              </a:endParaRPr>
            </a:p>
          </p:txBody>
        </p:sp>
        <p:sp>
          <p:nvSpPr>
            <p:cNvPr id="81" name="Text Box 46"/>
            <p:cNvSpPr txBox="1">
              <a:spLocks noChangeArrowheads="1"/>
            </p:cNvSpPr>
            <p:nvPr/>
          </p:nvSpPr>
          <p:spPr bwMode="black">
            <a:xfrm>
              <a:off x="1722" y="2992"/>
              <a:ext cx="3793" cy="23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pPr eaLnBrk="0" hangingPunct="0">
                <a:defRPr/>
              </a:pPr>
              <a:r>
                <a:rPr lang="zh-CN" altLang="en-US" b="1" dirty="0" smtClean="0">
                  <a:latin typeface="Arial" charset="0"/>
                </a:rPr>
                <a:t>任务二：</a:t>
              </a:r>
              <a:r>
                <a:rPr lang="zh-CN" altLang="en-US" b="1" dirty="0" smtClean="0"/>
                <a:t>编制招标计划</a:t>
              </a:r>
              <a:endParaRPr lang="en-US" altLang="zh-CN" b="1" dirty="0">
                <a:latin typeface="Arial" charset="0"/>
              </a:endParaRPr>
            </a:p>
          </p:txBody>
        </p:sp>
      </p:grpSp>
      <p:grpSp>
        <p:nvGrpSpPr>
          <p:cNvPr id="5" name="Group 37"/>
          <p:cNvGrpSpPr>
            <a:grpSpLocks/>
          </p:cNvGrpSpPr>
          <p:nvPr/>
        </p:nvGrpSpPr>
        <p:grpSpPr bwMode="auto">
          <a:xfrm>
            <a:off x="2428860" y="2500306"/>
            <a:ext cx="6643688" cy="530225"/>
            <a:chOff x="1375" y="2934"/>
            <a:chExt cx="4185" cy="334"/>
          </a:xfrm>
        </p:grpSpPr>
        <p:sp>
          <p:nvSpPr>
            <p:cNvPr id="8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6" name="Group 39"/>
            <p:cNvGrpSpPr>
              <a:grpSpLocks/>
            </p:cNvGrpSpPr>
            <p:nvPr/>
          </p:nvGrpSpPr>
          <p:grpSpPr bwMode="auto">
            <a:xfrm>
              <a:off x="1375" y="2945"/>
              <a:ext cx="316" cy="316"/>
              <a:chOff x="1583" y="1494"/>
              <a:chExt cx="526" cy="526"/>
            </a:xfrm>
          </p:grpSpPr>
          <p:sp>
            <p:nvSpPr>
              <p:cNvPr id="9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9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9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9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9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90"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3.8</a:t>
              </a:r>
              <a:endParaRPr lang="en-US" altLang="zh-CN" sz="1600" b="1" dirty="0">
                <a:solidFill>
                  <a:srgbClr val="000000"/>
                </a:solidFill>
              </a:endParaRPr>
            </a:p>
          </p:txBody>
        </p:sp>
        <p:sp>
          <p:nvSpPr>
            <p:cNvPr id="91" name="Text Box 46"/>
            <p:cNvSpPr txBox="1">
              <a:spLocks noChangeArrowheads="1"/>
            </p:cNvSpPr>
            <p:nvPr/>
          </p:nvSpPr>
          <p:spPr bwMode="black">
            <a:xfrm>
              <a:off x="1722" y="2992"/>
              <a:ext cx="3838" cy="23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pPr eaLnBrk="0" hangingPunct="0">
                <a:defRPr/>
              </a:pPr>
              <a:r>
                <a:rPr lang="zh-CN" altLang="en-US" b="1" dirty="0" smtClean="0"/>
                <a:t>任务三</a:t>
              </a:r>
              <a:r>
                <a:rPr lang="en-US" b="1" dirty="0" smtClean="0"/>
                <a:t> </a:t>
              </a:r>
              <a:r>
                <a:rPr lang="zh-CN" altLang="en-US" b="1" dirty="0" smtClean="0"/>
                <a:t>：工程项目的备案与登记</a:t>
              </a:r>
              <a:endParaRPr lang="en-US" altLang="zh-CN" b="1" dirty="0">
                <a:latin typeface="Arial" charset="0"/>
              </a:endParaRPr>
            </a:p>
          </p:txBody>
        </p:sp>
      </p:grpSp>
      <p:grpSp>
        <p:nvGrpSpPr>
          <p:cNvPr id="7" name="Group 37"/>
          <p:cNvGrpSpPr>
            <a:grpSpLocks/>
          </p:cNvGrpSpPr>
          <p:nvPr/>
        </p:nvGrpSpPr>
        <p:grpSpPr bwMode="auto">
          <a:xfrm>
            <a:off x="2643174" y="3357562"/>
            <a:ext cx="5197475" cy="530225"/>
            <a:chOff x="1375" y="2934"/>
            <a:chExt cx="3274" cy="334"/>
          </a:xfrm>
        </p:grpSpPr>
        <p:sp>
          <p:nvSpPr>
            <p:cNvPr id="9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8" name="Group 39"/>
            <p:cNvGrpSpPr>
              <a:grpSpLocks/>
            </p:cNvGrpSpPr>
            <p:nvPr/>
          </p:nvGrpSpPr>
          <p:grpSpPr bwMode="auto">
            <a:xfrm>
              <a:off x="1375" y="2945"/>
              <a:ext cx="316" cy="316"/>
              <a:chOff x="1583" y="1494"/>
              <a:chExt cx="526" cy="526"/>
            </a:xfrm>
          </p:grpSpPr>
          <p:sp>
            <p:nvSpPr>
              <p:cNvPr id="10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10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10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10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10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100"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3.9</a:t>
              </a:r>
              <a:endParaRPr lang="en-US" altLang="zh-CN" sz="1600" b="1" dirty="0">
                <a:solidFill>
                  <a:srgbClr val="000000"/>
                </a:solidFill>
              </a:endParaRPr>
            </a:p>
          </p:txBody>
        </p:sp>
        <p:sp>
          <p:nvSpPr>
            <p:cNvPr id="101"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沙盘展示</a:t>
              </a:r>
              <a:endParaRPr lang="en-US" altLang="zh-CN" b="1" dirty="0">
                <a:latin typeface="Arial" charset="0"/>
              </a:endParaRPr>
            </a:p>
          </p:txBody>
        </p:sp>
      </p:grpSp>
      <p:grpSp>
        <p:nvGrpSpPr>
          <p:cNvPr id="9" name="Group 37"/>
          <p:cNvGrpSpPr>
            <a:grpSpLocks/>
          </p:cNvGrpSpPr>
          <p:nvPr/>
        </p:nvGrpSpPr>
        <p:grpSpPr bwMode="auto">
          <a:xfrm>
            <a:off x="2500299" y="4214818"/>
            <a:ext cx="5268913" cy="530225"/>
            <a:chOff x="1330" y="2934"/>
            <a:chExt cx="3319" cy="334"/>
          </a:xfrm>
        </p:grpSpPr>
        <p:sp>
          <p:nvSpPr>
            <p:cNvPr id="10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13" name="Group 39"/>
            <p:cNvGrpSpPr>
              <a:grpSpLocks/>
            </p:cNvGrpSpPr>
            <p:nvPr/>
          </p:nvGrpSpPr>
          <p:grpSpPr bwMode="auto">
            <a:xfrm>
              <a:off x="1375" y="2945"/>
              <a:ext cx="316" cy="316"/>
              <a:chOff x="1583" y="1494"/>
              <a:chExt cx="526" cy="526"/>
            </a:xfrm>
          </p:grpSpPr>
          <p:sp>
            <p:nvSpPr>
              <p:cNvPr id="11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11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11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11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11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110" name="Text Box 45"/>
            <p:cNvSpPr txBox="1">
              <a:spLocks noChangeArrowheads="1"/>
            </p:cNvSpPr>
            <p:nvPr/>
          </p:nvSpPr>
          <p:spPr bwMode="auto">
            <a:xfrm>
              <a:off x="1330" y="2982"/>
              <a:ext cx="368"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3.10</a:t>
              </a:r>
              <a:endParaRPr lang="en-US" altLang="zh-CN" sz="1600" b="1" dirty="0">
                <a:solidFill>
                  <a:srgbClr val="000000"/>
                </a:solidFill>
              </a:endParaRPr>
            </a:p>
          </p:txBody>
        </p:sp>
        <p:sp>
          <p:nvSpPr>
            <p:cNvPr id="111"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实训总结</a:t>
              </a:r>
              <a:endParaRPr lang="en-US" altLang="zh-CN" b="1" dirty="0">
                <a:latin typeface="Arial" charset="0"/>
              </a:endParaRPr>
            </a:p>
          </p:txBody>
        </p:sp>
      </p:grpSp>
      <p:grpSp>
        <p:nvGrpSpPr>
          <p:cNvPr id="14" name="Group 37"/>
          <p:cNvGrpSpPr>
            <a:grpSpLocks/>
          </p:cNvGrpSpPr>
          <p:nvPr/>
        </p:nvGrpSpPr>
        <p:grpSpPr bwMode="auto">
          <a:xfrm>
            <a:off x="2212994" y="5072074"/>
            <a:ext cx="5216525" cy="530225"/>
            <a:chOff x="1363" y="2934"/>
            <a:chExt cx="3286" cy="334"/>
          </a:xfrm>
        </p:grpSpPr>
        <p:sp>
          <p:nvSpPr>
            <p:cNvPr id="11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15" name="Group 39"/>
            <p:cNvGrpSpPr>
              <a:grpSpLocks/>
            </p:cNvGrpSpPr>
            <p:nvPr/>
          </p:nvGrpSpPr>
          <p:grpSpPr bwMode="auto">
            <a:xfrm>
              <a:off x="1375" y="2945"/>
              <a:ext cx="316" cy="316"/>
              <a:chOff x="1583" y="1494"/>
              <a:chExt cx="526" cy="526"/>
            </a:xfrm>
          </p:grpSpPr>
          <p:sp>
            <p:nvSpPr>
              <p:cNvPr id="12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12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12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12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12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120" name="Text Box 45"/>
            <p:cNvSpPr txBox="1">
              <a:spLocks noChangeArrowheads="1"/>
            </p:cNvSpPr>
            <p:nvPr/>
          </p:nvSpPr>
          <p:spPr bwMode="auto">
            <a:xfrm>
              <a:off x="1363" y="2982"/>
              <a:ext cx="361"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3.11</a:t>
              </a:r>
              <a:endParaRPr lang="en-US" altLang="zh-CN" sz="1600" b="1" dirty="0">
                <a:solidFill>
                  <a:srgbClr val="000000"/>
                </a:solidFill>
              </a:endParaRPr>
            </a:p>
          </p:txBody>
        </p:sp>
        <p:sp>
          <p:nvSpPr>
            <p:cNvPr id="121"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拓展练习</a:t>
              </a:r>
              <a:endParaRPr lang="en-US" altLang="zh-CN" b="1" dirty="0">
                <a:latin typeface="Arial" charset="0"/>
              </a:endParaRPr>
            </a:p>
          </p:txBody>
        </p:sp>
      </p:grpSp>
      <p:grpSp>
        <p:nvGrpSpPr>
          <p:cNvPr id="60" name="Group 13"/>
          <p:cNvGrpSpPr>
            <a:grpSpLocks/>
          </p:cNvGrpSpPr>
          <p:nvPr/>
        </p:nvGrpSpPr>
        <p:grpSpPr bwMode="auto">
          <a:xfrm>
            <a:off x="143036" y="99994"/>
            <a:ext cx="4000336" cy="685800"/>
            <a:chOff x="1296" y="1824"/>
            <a:chExt cx="2252" cy="432"/>
          </a:xfrm>
        </p:grpSpPr>
        <p:sp>
          <p:nvSpPr>
            <p:cNvPr id="61"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62"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63"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68"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0" fill="hold"/>
                                        <p:tgtEl>
                                          <p:spTgt spid="60"/>
                                        </p:tgtEl>
                                        <p:attrNameLst>
                                          <p:attrName>ppt_x</p:attrName>
                                        </p:attrNameLst>
                                      </p:cBhvr>
                                      <p:tavLst>
                                        <p:tav tm="0">
                                          <p:val>
                                            <p:strVal val="#ppt_x-.2"/>
                                          </p:val>
                                        </p:tav>
                                        <p:tav tm="100000">
                                          <p:val>
                                            <p:strVal val="#ppt_x"/>
                                          </p:val>
                                        </p:tav>
                                      </p:tavLst>
                                    </p:anim>
                                    <p:anim calcmode="lin" valueType="num">
                                      <p:cBhvr>
                                        <p:cTn id="8" dur="1000" fill="hold"/>
                                        <p:tgtEl>
                                          <p:spTgt spid="60"/>
                                        </p:tgtEl>
                                        <p:attrNameLst>
                                          <p:attrName>ppt_y</p:attrName>
                                        </p:attrNameLst>
                                      </p:cBhvr>
                                      <p:tavLst>
                                        <p:tav tm="0">
                                          <p:val>
                                            <p:strVal val="#ppt_y"/>
                                          </p:val>
                                        </p:tav>
                                        <p:tav tm="100000">
                                          <p:val>
                                            <p:strVal val="#ppt_y"/>
                                          </p:val>
                                        </p:tav>
                                      </p:tavLst>
                                    </p:anim>
                                    <p:animEffect transition="in" filter="wipe(right)" prLst="gradientSize: 0.1">
                                      <p:cBhvr>
                                        <p:cTn id="9"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nvGrpSpPr>
        <p:grpSpPr bwMode="auto">
          <a:xfrm>
            <a:off x="225431" y="1184263"/>
            <a:ext cx="5203825" cy="530225"/>
            <a:chOff x="1399" y="1101"/>
            <a:chExt cx="3278" cy="334"/>
          </a:xfrm>
        </p:grpSpPr>
        <p:sp>
          <p:nvSpPr>
            <p:cNvPr id="54" name="AutoShape 8"/>
            <p:cNvSpPr>
              <a:spLocks noChangeArrowheads="1"/>
            </p:cNvSpPr>
            <p:nvPr/>
          </p:nvSpPr>
          <p:spPr bwMode="ltGray">
            <a:xfrm>
              <a:off x="1637" y="1101"/>
              <a:ext cx="3040"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3" name="Group 9"/>
            <p:cNvGrpSpPr>
              <a:grpSpLocks/>
            </p:cNvGrpSpPr>
            <p:nvPr/>
          </p:nvGrpSpPr>
          <p:grpSpPr bwMode="auto">
            <a:xfrm>
              <a:off x="1404" y="1111"/>
              <a:ext cx="316" cy="316"/>
              <a:chOff x="1583" y="1494"/>
              <a:chExt cx="526" cy="526"/>
            </a:xfrm>
          </p:grpSpPr>
          <p:sp>
            <p:nvSpPr>
              <p:cNvPr id="58" name="Oval 1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9" name="Oval 1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60" name="Oval 1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61" name="Oval 1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62" name="Oval 1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56" name="Text Box 15"/>
            <p:cNvSpPr txBox="1">
              <a:spLocks noChangeArrowheads="1"/>
            </p:cNvSpPr>
            <p:nvPr/>
          </p:nvSpPr>
          <p:spPr bwMode="auto">
            <a:xfrm>
              <a:off x="1399" y="11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3.1</a:t>
              </a:r>
              <a:endParaRPr lang="en-US" altLang="zh-CN" sz="1600" b="1" dirty="0">
                <a:solidFill>
                  <a:srgbClr val="000000"/>
                </a:solidFill>
              </a:endParaRPr>
            </a:p>
          </p:txBody>
        </p:sp>
        <p:sp>
          <p:nvSpPr>
            <p:cNvPr id="57" name="Text Box 16"/>
            <p:cNvSpPr txBox="1">
              <a:spLocks noChangeArrowheads="1"/>
            </p:cNvSpPr>
            <p:nvPr/>
          </p:nvSpPr>
          <p:spPr bwMode="black">
            <a:xfrm>
              <a:off x="1770" y="1155"/>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课前准备</a:t>
              </a:r>
            </a:p>
          </p:txBody>
        </p:sp>
      </p:grpSp>
      <p:sp>
        <p:nvSpPr>
          <p:cNvPr id="77" name="Rectangle 3"/>
          <p:cNvSpPr>
            <a:spLocks noChangeArrowheads="1"/>
          </p:cNvSpPr>
          <p:nvPr/>
        </p:nvSpPr>
        <p:spPr bwMode="gray">
          <a:xfrm>
            <a:off x="4032264" y="3657600"/>
            <a:ext cx="1835150" cy="431800"/>
          </a:xfrm>
          <a:prstGeom prst="rect">
            <a:avLst/>
          </a:prstGeom>
          <a:gradFill rotWithShape="1">
            <a:gsLst>
              <a:gs pos="0">
                <a:schemeClr val="folHlink"/>
              </a:gs>
              <a:gs pos="100000">
                <a:schemeClr val="folHlink">
                  <a:gamma/>
                  <a:tint val="0"/>
                  <a:invGamma/>
                </a:scheme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78" name="Rectangle 4"/>
          <p:cNvSpPr>
            <a:spLocks noChangeArrowheads="1"/>
          </p:cNvSpPr>
          <p:nvPr/>
        </p:nvSpPr>
        <p:spPr bwMode="gray">
          <a:xfrm>
            <a:off x="2225689" y="4146550"/>
            <a:ext cx="1806575" cy="4318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79" name="Rectangle 5"/>
          <p:cNvSpPr>
            <a:spLocks noChangeArrowheads="1"/>
          </p:cNvSpPr>
          <p:nvPr/>
        </p:nvSpPr>
        <p:spPr bwMode="gray">
          <a:xfrm>
            <a:off x="396889" y="4640263"/>
            <a:ext cx="1825625" cy="431800"/>
          </a:xfrm>
          <a:prstGeom prst="rect">
            <a:avLst/>
          </a:prstGeom>
          <a:gradFill rotWithShape="1">
            <a:gsLst>
              <a:gs pos="0">
                <a:schemeClr val="folHlink"/>
              </a:gs>
              <a:gs pos="100000">
                <a:schemeClr val="folHlink">
                  <a:gamma/>
                  <a:tint val="0"/>
                  <a:invGamma/>
                </a:schemeClr>
              </a:gs>
            </a:gsLst>
            <a:lin ang="5400000" scaled="1"/>
          </a:gradFill>
          <a:ln w="9525">
            <a:noFill/>
            <a:miter lim="800000"/>
            <a:headEnd/>
            <a:tailEnd/>
          </a:ln>
          <a:effectLst/>
        </p:spPr>
        <p:txBody>
          <a:bodyPr wrap="none" anchor="ctr"/>
          <a:lstStyle/>
          <a:p>
            <a:pPr algn="ctr">
              <a:defRPr/>
            </a:pPr>
            <a:endParaRPr lang="zh-CN" altLang="zh-CN">
              <a:latin typeface="Arial" charset="0"/>
            </a:endParaRPr>
          </a:p>
        </p:txBody>
      </p:sp>
      <p:sp>
        <p:nvSpPr>
          <p:cNvPr id="80" name="AutoShape 6"/>
          <p:cNvSpPr>
            <a:spLocks noChangeArrowheads="1"/>
          </p:cNvSpPr>
          <p:nvPr/>
        </p:nvSpPr>
        <p:spPr bwMode="gray">
          <a:xfrm flipH="1">
            <a:off x="-206361" y="4027488"/>
            <a:ext cx="2428875" cy="615950"/>
          </a:xfrm>
          <a:prstGeom prst="parallelogram">
            <a:avLst>
              <a:gd name="adj" fmla="val 98582"/>
            </a:avLst>
          </a:prstGeom>
          <a:gradFill rotWithShape="1">
            <a:gsLst>
              <a:gs pos="0">
                <a:schemeClr val="folHlink">
                  <a:gamma/>
                  <a:tint val="54510"/>
                  <a:invGamma/>
                  <a:alpha val="82001"/>
                </a:schemeClr>
              </a:gs>
              <a:gs pos="100000">
                <a:schemeClr val="folHlink">
                  <a:alpha val="50000"/>
                </a:schemeClr>
              </a:gs>
            </a:gsLst>
            <a:lin ang="18900000" scaled="1"/>
          </a:gradFill>
          <a:ln w="9525">
            <a:noFill/>
            <a:miter lim="800000"/>
            <a:headEnd/>
            <a:tailEnd/>
          </a:ln>
          <a:effectLst/>
        </p:spPr>
        <p:txBody>
          <a:bodyPr wrap="none" anchor="ctr"/>
          <a:lstStyle/>
          <a:p>
            <a:pPr>
              <a:defRPr/>
            </a:pPr>
            <a:endParaRPr lang="zh-CN" altLang="en-US">
              <a:latin typeface="Arial" charset="0"/>
            </a:endParaRPr>
          </a:p>
        </p:txBody>
      </p:sp>
      <p:sp>
        <p:nvSpPr>
          <p:cNvPr id="81" name="AutoShape 7"/>
          <p:cNvSpPr>
            <a:spLocks noChangeArrowheads="1"/>
          </p:cNvSpPr>
          <p:nvPr/>
        </p:nvSpPr>
        <p:spPr bwMode="gray">
          <a:xfrm flipH="1">
            <a:off x="1606564" y="3517900"/>
            <a:ext cx="2428875" cy="646113"/>
          </a:xfrm>
          <a:prstGeom prst="parallelogram">
            <a:avLst>
              <a:gd name="adj" fmla="val 96330"/>
            </a:avLst>
          </a:prstGeom>
          <a:gradFill rotWithShape="1">
            <a:gsLst>
              <a:gs pos="0">
                <a:schemeClr val="accent1"/>
              </a:gs>
              <a:gs pos="100000">
                <a:schemeClr val="accent1">
                  <a:gamma/>
                  <a:tint val="53725"/>
                  <a:invGamma/>
                </a:schemeClr>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82" name="Freeform 8"/>
          <p:cNvSpPr>
            <a:spLocks/>
          </p:cNvSpPr>
          <p:nvPr/>
        </p:nvSpPr>
        <p:spPr bwMode="gray">
          <a:xfrm>
            <a:off x="1612914" y="3519488"/>
            <a:ext cx="612775" cy="1130300"/>
          </a:xfrm>
          <a:custGeom>
            <a:avLst/>
            <a:gdLst/>
            <a:ahLst/>
            <a:cxnLst>
              <a:cxn ang="0">
                <a:pos x="0" y="167"/>
              </a:cxn>
              <a:cxn ang="0">
                <a:pos x="201" y="370"/>
              </a:cxn>
              <a:cxn ang="0">
                <a:pos x="201" y="210"/>
              </a:cxn>
              <a:cxn ang="0">
                <a:pos x="0" y="0"/>
              </a:cxn>
              <a:cxn ang="0">
                <a:pos x="0" y="167"/>
              </a:cxn>
            </a:cxnLst>
            <a:rect l="0" t="0" r="r" b="b"/>
            <a:pathLst>
              <a:path w="201" h="370">
                <a:moveTo>
                  <a:pt x="0" y="167"/>
                </a:moveTo>
                <a:lnTo>
                  <a:pt x="201" y="370"/>
                </a:lnTo>
                <a:lnTo>
                  <a:pt x="201" y="210"/>
                </a:lnTo>
                <a:lnTo>
                  <a:pt x="0" y="0"/>
                </a:lnTo>
                <a:lnTo>
                  <a:pt x="0" y="167"/>
                </a:lnTo>
                <a:close/>
              </a:path>
            </a:pathLst>
          </a:custGeom>
          <a:gradFill rotWithShape="1">
            <a:gsLst>
              <a:gs pos="0">
                <a:schemeClr val="accent1">
                  <a:gamma/>
                  <a:shade val="46275"/>
                  <a:invGamma/>
                </a:schemeClr>
              </a:gs>
              <a:gs pos="100000">
                <a:schemeClr val="accent1"/>
              </a:gs>
            </a:gsLst>
            <a:lin ang="2700000" scaled="1"/>
          </a:gradFill>
          <a:ln w="9525">
            <a:noFill/>
            <a:round/>
            <a:headEnd/>
            <a:tailEnd/>
          </a:ln>
          <a:effectLst/>
        </p:spPr>
        <p:txBody>
          <a:bodyPr/>
          <a:lstStyle/>
          <a:p>
            <a:pPr>
              <a:defRPr/>
            </a:pPr>
            <a:endParaRPr lang="zh-CN" altLang="en-US">
              <a:latin typeface="Arial" charset="0"/>
            </a:endParaRPr>
          </a:p>
        </p:txBody>
      </p:sp>
      <p:sp>
        <p:nvSpPr>
          <p:cNvPr id="83" name="AutoShape 9"/>
          <p:cNvSpPr>
            <a:spLocks noChangeArrowheads="1"/>
          </p:cNvSpPr>
          <p:nvPr/>
        </p:nvSpPr>
        <p:spPr bwMode="gray">
          <a:xfrm flipH="1">
            <a:off x="3419489" y="3001963"/>
            <a:ext cx="2438400" cy="657225"/>
          </a:xfrm>
          <a:prstGeom prst="parallelogram">
            <a:avLst>
              <a:gd name="adj" fmla="val 92256"/>
            </a:avLst>
          </a:prstGeom>
          <a:gradFill rotWithShape="1">
            <a:gsLst>
              <a:gs pos="0">
                <a:schemeClr val="folHlink"/>
              </a:gs>
              <a:gs pos="100000">
                <a:schemeClr val="folHlink">
                  <a:gamma/>
                  <a:tint val="53725"/>
                  <a:invGamma/>
                </a:schemeClr>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84" name="Freeform 10"/>
          <p:cNvSpPr>
            <a:spLocks/>
          </p:cNvSpPr>
          <p:nvPr/>
        </p:nvSpPr>
        <p:spPr bwMode="gray">
          <a:xfrm>
            <a:off x="3416314" y="2997200"/>
            <a:ext cx="615950" cy="1163638"/>
          </a:xfrm>
          <a:custGeom>
            <a:avLst/>
            <a:gdLst/>
            <a:ahLst/>
            <a:cxnLst>
              <a:cxn ang="0">
                <a:pos x="0" y="167"/>
              </a:cxn>
              <a:cxn ang="0">
                <a:pos x="201" y="370"/>
              </a:cxn>
              <a:cxn ang="0">
                <a:pos x="201" y="210"/>
              </a:cxn>
              <a:cxn ang="0">
                <a:pos x="0" y="0"/>
              </a:cxn>
              <a:cxn ang="0">
                <a:pos x="0" y="167"/>
              </a:cxn>
            </a:cxnLst>
            <a:rect l="0" t="0" r="r" b="b"/>
            <a:pathLst>
              <a:path w="201" h="370">
                <a:moveTo>
                  <a:pt x="0" y="167"/>
                </a:moveTo>
                <a:lnTo>
                  <a:pt x="201" y="370"/>
                </a:lnTo>
                <a:lnTo>
                  <a:pt x="201" y="210"/>
                </a:lnTo>
                <a:lnTo>
                  <a:pt x="0" y="0"/>
                </a:lnTo>
                <a:lnTo>
                  <a:pt x="0" y="167"/>
                </a:lnTo>
                <a:close/>
              </a:path>
            </a:pathLst>
          </a:custGeom>
          <a:gradFill rotWithShape="1">
            <a:gsLst>
              <a:gs pos="0">
                <a:schemeClr val="folHlink">
                  <a:gamma/>
                  <a:shade val="46275"/>
                  <a:invGamma/>
                </a:schemeClr>
              </a:gs>
              <a:gs pos="100000">
                <a:schemeClr val="folHlink"/>
              </a:gs>
            </a:gsLst>
            <a:lin ang="2700000" scaled="1"/>
          </a:gradFill>
          <a:ln w="9525">
            <a:noFill/>
            <a:round/>
            <a:headEnd/>
            <a:tailEnd/>
          </a:ln>
          <a:effectLst/>
        </p:spPr>
        <p:txBody>
          <a:bodyPr/>
          <a:lstStyle/>
          <a:p>
            <a:pPr>
              <a:defRPr/>
            </a:pPr>
            <a:endParaRPr lang="zh-CN" altLang="en-US">
              <a:latin typeface="Arial" charset="0"/>
            </a:endParaRPr>
          </a:p>
        </p:txBody>
      </p:sp>
      <p:pic>
        <p:nvPicPr>
          <p:cNvPr id="85" name="Picture 11" descr="light_shadow"/>
          <p:cNvPicPr>
            <a:picLocks noChangeAspect="1" noChangeArrowheads="1"/>
          </p:cNvPicPr>
          <p:nvPr/>
        </p:nvPicPr>
        <p:blipFill>
          <a:blip r:embed="rId3">
            <a:lum bright="-76000" contrast="-4000"/>
            <a:grayscl/>
          </a:blip>
          <a:srcRect/>
          <a:stretch>
            <a:fillRect/>
          </a:stretch>
        </p:blipFill>
        <p:spPr bwMode="gray">
          <a:xfrm>
            <a:off x="412764" y="4181475"/>
            <a:ext cx="1008063" cy="280988"/>
          </a:xfrm>
          <a:prstGeom prst="rect">
            <a:avLst/>
          </a:prstGeom>
          <a:noFill/>
          <a:ln w="9525">
            <a:noFill/>
            <a:miter lim="800000"/>
            <a:headEnd/>
            <a:tailEnd/>
          </a:ln>
        </p:spPr>
      </p:pic>
      <p:pic>
        <p:nvPicPr>
          <p:cNvPr id="86" name="Picture 12" descr="circuler_1"/>
          <p:cNvPicPr>
            <a:picLocks noChangeAspect="1" noChangeArrowheads="1"/>
          </p:cNvPicPr>
          <p:nvPr/>
        </p:nvPicPr>
        <p:blipFill>
          <a:blip r:embed="rId4"/>
          <a:srcRect/>
          <a:stretch>
            <a:fillRect/>
          </a:stretch>
        </p:blipFill>
        <p:spPr bwMode="gray">
          <a:xfrm>
            <a:off x="325452" y="3221038"/>
            <a:ext cx="1152525" cy="1139825"/>
          </a:xfrm>
          <a:prstGeom prst="rect">
            <a:avLst/>
          </a:prstGeom>
          <a:noFill/>
          <a:ln w="9525">
            <a:noFill/>
            <a:miter lim="800000"/>
            <a:headEnd/>
            <a:tailEnd/>
          </a:ln>
        </p:spPr>
      </p:pic>
      <p:sp>
        <p:nvSpPr>
          <p:cNvPr id="87" name="Oval 13"/>
          <p:cNvSpPr>
            <a:spLocks noChangeArrowheads="1"/>
          </p:cNvSpPr>
          <p:nvPr/>
        </p:nvSpPr>
        <p:spPr bwMode="gray">
          <a:xfrm>
            <a:off x="325452" y="3221038"/>
            <a:ext cx="1144587" cy="1143000"/>
          </a:xfrm>
          <a:prstGeom prst="ellipse">
            <a:avLst/>
          </a:prstGeom>
          <a:gradFill rotWithShape="1">
            <a:gsLst>
              <a:gs pos="0">
                <a:schemeClr val="folHlink">
                  <a:alpha val="45000"/>
                </a:schemeClr>
              </a:gs>
              <a:gs pos="50000">
                <a:schemeClr val="folHlink">
                  <a:gamma/>
                  <a:tint val="54510"/>
                  <a:invGamma/>
                  <a:alpha val="89999"/>
                </a:schemeClr>
              </a:gs>
              <a:gs pos="100000">
                <a:schemeClr val="folHlink">
                  <a:alpha val="45000"/>
                </a:schemeClr>
              </a:gs>
            </a:gsLst>
            <a:lin ang="5400000" scaled="1"/>
          </a:gradFill>
          <a:ln w="9525" algn="ctr">
            <a:noFill/>
            <a:round/>
            <a:headEnd/>
            <a:tailEnd/>
          </a:ln>
          <a:effectLst/>
        </p:spPr>
        <p:txBody>
          <a:bodyPr wrap="none" anchor="ctr"/>
          <a:lstStyle/>
          <a:p>
            <a:pPr>
              <a:defRPr/>
            </a:pPr>
            <a:endParaRPr lang="zh-CN" altLang="en-US">
              <a:latin typeface="Arial" charset="0"/>
            </a:endParaRPr>
          </a:p>
        </p:txBody>
      </p:sp>
      <p:sp>
        <p:nvSpPr>
          <p:cNvPr id="88" name="Freeform 14"/>
          <p:cNvSpPr>
            <a:spLocks/>
          </p:cNvSpPr>
          <p:nvPr/>
        </p:nvSpPr>
        <p:spPr bwMode="gray">
          <a:xfrm>
            <a:off x="444514" y="3244850"/>
            <a:ext cx="898525" cy="395288"/>
          </a:xfrm>
          <a:custGeom>
            <a:avLst/>
            <a:gdLst>
              <a:gd name="T0" fmla="*/ 2147483647 w 1321"/>
              <a:gd name="T1" fmla="*/ 2147483647 h 712"/>
              <a:gd name="T2" fmla="*/ 2147483647 w 1321"/>
              <a:gd name="T3" fmla="*/ 2147483647 h 712"/>
              <a:gd name="T4" fmla="*/ 2147483647 w 1321"/>
              <a:gd name="T5" fmla="*/ 2147483647 h 712"/>
              <a:gd name="T6" fmla="*/ 2147483647 w 1321"/>
              <a:gd name="T7" fmla="*/ 2147483647 h 712"/>
              <a:gd name="T8" fmla="*/ 2147483647 w 1321"/>
              <a:gd name="T9" fmla="*/ 2147483647 h 712"/>
              <a:gd name="T10" fmla="*/ 2147483647 w 1321"/>
              <a:gd name="T11" fmla="*/ 2147483647 h 712"/>
              <a:gd name="T12" fmla="*/ 2147483647 w 1321"/>
              <a:gd name="T13" fmla="*/ 2147483647 h 712"/>
              <a:gd name="T14" fmla="*/ 2147483647 w 1321"/>
              <a:gd name="T15" fmla="*/ 2147483647 h 712"/>
              <a:gd name="T16" fmla="*/ 2147483647 w 1321"/>
              <a:gd name="T17" fmla="*/ 2147483647 h 712"/>
              <a:gd name="T18" fmla="*/ 2147483647 w 1321"/>
              <a:gd name="T19" fmla="*/ 2147483647 h 712"/>
              <a:gd name="T20" fmla="*/ 2147483647 w 1321"/>
              <a:gd name="T21" fmla="*/ 2147483647 h 712"/>
              <a:gd name="T22" fmla="*/ 2147483647 w 1321"/>
              <a:gd name="T23" fmla="*/ 2147483647 h 712"/>
              <a:gd name="T24" fmla="*/ 2147483647 w 1321"/>
              <a:gd name="T25" fmla="*/ 2147483647 h 712"/>
              <a:gd name="T26" fmla="*/ 2147483647 w 1321"/>
              <a:gd name="T27" fmla="*/ 2147483647 h 712"/>
              <a:gd name="T28" fmla="*/ 2147483647 w 1321"/>
              <a:gd name="T29" fmla="*/ 2147483647 h 712"/>
              <a:gd name="T30" fmla="*/ 2147483647 w 1321"/>
              <a:gd name="T31" fmla="*/ 2147483647 h 712"/>
              <a:gd name="T32" fmla="*/ 2147483647 w 1321"/>
              <a:gd name="T33" fmla="*/ 2147483647 h 712"/>
              <a:gd name="T34" fmla="*/ 2147483647 w 1321"/>
              <a:gd name="T35" fmla="*/ 2147483647 h 712"/>
              <a:gd name="T36" fmla="*/ 2147483647 w 1321"/>
              <a:gd name="T37" fmla="*/ 2147483647 h 712"/>
              <a:gd name="T38" fmla="*/ 2147483647 w 1321"/>
              <a:gd name="T39" fmla="*/ 2147483647 h 712"/>
              <a:gd name="T40" fmla="*/ 2147483647 w 1321"/>
              <a:gd name="T41" fmla="*/ 2147483647 h 712"/>
              <a:gd name="T42" fmla="*/ 2147483647 w 1321"/>
              <a:gd name="T43" fmla="*/ 2147483647 h 712"/>
              <a:gd name="T44" fmla="*/ 2147483647 w 1321"/>
              <a:gd name="T45" fmla="*/ 2147483647 h 712"/>
              <a:gd name="T46" fmla="*/ 2147483647 w 1321"/>
              <a:gd name="T47" fmla="*/ 2147483647 h 712"/>
              <a:gd name="T48" fmla="*/ 2147483647 w 1321"/>
              <a:gd name="T49" fmla="*/ 2147483647 h 712"/>
              <a:gd name="T50" fmla="*/ 2147483647 w 1321"/>
              <a:gd name="T51" fmla="*/ 2147483647 h 712"/>
              <a:gd name="T52" fmla="*/ 2147483647 w 1321"/>
              <a:gd name="T53" fmla="*/ 2147483647 h 712"/>
              <a:gd name="T54" fmla="*/ 1888083284 w 1321"/>
              <a:gd name="T55" fmla="*/ 2147483647 h 712"/>
              <a:gd name="T56" fmla="*/ 0 w 1321"/>
              <a:gd name="T57" fmla="*/ 2147483647 h 712"/>
              <a:gd name="T58" fmla="*/ 0 w 1321"/>
              <a:gd name="T59" fmla="*/ 2147483647 h 712"/>
              <a:gd name="T60" fmla="*/ 1258876932 w 1321"/>
              <a:gd name="T61" fmla="*/ 2147483647 h 712"/>
              <a:gd name="T62" fmla="*/ 2147483647 w 1321"/>
              <a:gd name="T63" fmla="*/ 2147483647 h 712"/>
              <a:gd name="T64" fmla="*/ 2147483647 w 1321"/>
              <a:gd name="T65" fmla="*/ 2147483647 h 712"/>
              <a:gd name="T66" fmla="*/ 2147483647 w 1321"/>
              <a:gd name="T67" fmla="*/ 2147483647 h 712"/>
              <a:gd name="T68" fmla="*/ 2147483647 w 1321"/>
              <a:gd name="T69" fmla="*/ 2147483647 h 712"/>
              <a:gd name="T70" fmla="*/ 2147483647 w 1321"/>
              <a:gd name="T71" fmla="*/ 2147483647 h 712"/>
              <a:gd name="T72" fmla="*/ 2147483647 w 1321"/>
              <a:gd name="T73" fmla="*/ 2147483647 h 712"/>
              <a:gd name="T74" fmla="*/ 2147483647 w 1321"/>
              <a:gd name="T75" fmla="*/ 2147483647 h 712"/>
              <a:gd name="T76" fmla="*/ 2147483647 w 1321"/>
              <a:gd name="T77" fmla="*/ 2147483647 h 712"/>
              <a:gd name="T78" fmla="*/ 2147483647 w 1321"/>
              <a:gd name="T79" fmla="*/ 2147483647 h 712"/>
              <a:gd name="T80" fmla="*/ 2147483647 w 1321"/>
              <a:gd name="T81" fmla="*/ 1026696105 h 712"/>
              <a:gd name="T82" fmla="*/ 2147483647 w 1321"/>
              <a:gd name="T83" fmla="*/ 0 h 712"/>
              <a:gd name="T84" fmla="*/ 2147483647 w 1321"/>
              <a:gd name="T85" fmla="*/ 0 h 712"/>
              <a:gd name="T86" fmla="*/ 2147483647 w 1321"/>
              <a:gd name="T87" fmla="*/ 1026696105 h 712"/>
              <a:gd name="T88" fmla="*/ 2147483647 w 1321"/>
              <a:gd name="T89" fmla="*/ 2147483647 h 712"/>
              <a:gd name="T90" fmla="*/ 2147483647 w 1321"/>
              <a:gd name="T91" fmla="*/ 2147483647 h 712"/>
              <a:gd name="T92" fmla="*/ 2147483647 w 1321"/>
              <a:gd name="T93" fmla="*/ 2147483647 h 712"/>
              <a:gd name="T94" fmla="*/ 2147483647 w 1321"/>
              <a:gd name="T95" fmla="*/ 2147483647 h 712"/>
              <a:gd name="T96" fmla="*/ 2147483647 w 1321"/>
              <a:gd name="T97" fmla="*/ 2147483647 h 712"/>
              <a:gd name="T98" fmla="*/ 2147483647 w 1321"/>
              <a:gd name="T99" fmla="*/ 2147483647 h 712"/>
              <a:gd name="T100" fmla="*/ 2147483647 w 1321"/>
              <a:gd name="T101" fmla="*/ 2147483647 h 712"/>
              <a:gd name="T102" fmla="*/ 2147483647 w 1321"/>
              <a:gd name="T103" fmla="*/ 2147483647 h 712"/>
              <a:gd name="T104" fmla="*/ 2147483647 w 1321"/>
              <a:gd name="T105" fmla="*/ 214748364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folHlink">
                  <a:alpha val="17998"/>
                </a:schemeClr>
              </a:gs>
            </a:gsLst>
            <a:lin ang="5400000" scaled="1"/>
          </a:gradFill>
          <a:ln w="0">
            <a:noFill/>
            <a:round/>
            <a:headEnd/>
            <a:tailEnd/>
          </a:ln>
        </p:spPr>
        <p:txBody>
          <a:bodyPr/>
          <a:lstStyle/>
          <a:p>
            <a:endParaRPr lang="zh-CN" altLang="en-US"/>
          </a:p>
        </p:txBody>
      </p:sp>
      <p:pic>
        <p:nvPicPr>
          <p:cNvPr id="89" name="Picture 15" descr="light_shadow"/>
          <p:cNvPicPr>
            <a:picLocks noChangeAspect="1" noChangeArrowheads="1"/>
          </p:cNvPicPr>
          <p:nvPr/>
        </p:nvPicPr>
        <p:blipFill>
          <a:blip r:embed="rId3">
            <a:lum bright="-76000" contrast="-4000"/>
            <a:grayscl/>
          </a:blip>
          <a:srcRect/>
          <a:stretch>
            <a:fillRect/>
          </a:stretch>
        </p:blipFill>
        <p:spPr bwMode="gray">
          <a:xfrm>
            <a:off x="2195646" y="3724857"/>
            <a:ext cx="1008062" cy="280987"/>
          </a:xfrm>
          <a:prstGeom prst="rect">
            <a:avLst/>
          </a:prstGeom>
          <a:noFill/>
          <a:ln w="9525">
            <a:noFill/>
            <a:miter lim="800000"/>
            <a:headEnd/>
            <a:tailEnd/>
          </a:ln>
        </p:spPr>
      </p:pic>
      <p:pic>
        <p:nvPicPr>
          <p:cNvPr id="90" name="Picture 16" descr="circuler_1"/>
          <p:cNvPicPr>
            <a:picLocks noChangeAspect="1" noChangeArrowheads="1"/>
          </p:cNvPicPr>
          <p:nvPr/>
        </p:nvPicPr>
        <p:blipFill>
          <a:blip r:embed="rId4"/>
          <a:srcRect/>
          <a:stretch>
            <a:fillRect/>
          </a:stretch>
        </p:blipFill>
        <p:spPr bwMode="gray">
          <a:xfrm>
            <a:off x="2108333" y="2764419"/>
            <a:ext cx="1152525" cy="1139825"/>
          </a:xfrm>
          <a:prstGeom prst="rect">
            <a:avLst/>
          </a:prstGeom>
          <a:noFill/>
          <a:ln w="9525">
            <a:noFill/>
            <a:miter lim="800000"/>
            <a:headEnd/>
            <a:tailEnd/>
          </a:ln>
        </p:spPr>
      </p:pic>
      <p:sp>
        <p:nvSpPr>
          <p:cNvPr id="91" name="Oval 17"/>
          <p:cNvSpPr>
            <a:spLocks noChangeArrowheads="1"/>
          </p:cNvSpPr>
          <p:nvPr/>
        </p:nvSpPr>
        <p:spPr bwMode="gray">
          <a:xfrm>
            <a:off x="2108333" y="2764419"/>
            <a:ext cx="1144588" cy="1143000"/>
          </a:xfrm>
          <a:prstGeom prst="ellipse">
            <a:avLst/>
          </a:prstGeom>
          <a:gradFill rotWithShape="1">
            <a:gsLst>
              <a:gs pos="0">
                <a:schemeClr val="accent1">
                  <a:gamma/>
                  <a:shade val="26275"/>
                  <a:invGamma/>
                  <a:alpha val="89999"/>
                </a:schemeClr>
              </a:gs>
              <a:gs pos="50000">
                <a:schemeClr val="accent1">
                  <a:alpha val="45000"/>
                </a:schemeClr>
              </a:gs>
              <a:gs pos="100000">
                <a:schemeClr val="accent1">
                  <a:gamma/>
                  <a:shade val="26275"/>
                  <a:invGamma/>
                  <a:alpha val="89999"/>
                </a:schemeClr>
              </a:gs>
            </a:gsLst>
            <a:lin ang="5400000" scaled="1"/>
          </a:gradFill>
          <a:ln w="9525" algn="ctr">
            <a:noFill/>
            <a:round/>
            <a:headEnd/>
            <a:tailEnd/>
          </a:ln>
          <a:effectLst/>
        </p:spPr>
        <p:txBody>
          <a:bodyPr wrap="none" anchor="ctr"/>
          <a:lstStyle/>
          <a:p>
            <a:pPr>
              <a:defRPr/>
            </a:pPr>
            <a:endParaRPr lang="zh-CN" altLang="en-US">
              <a:latin typeface="Arial" charset="0"/>
            </a:endParaRPr>
          </a:p>
        </p:txBody>
      </p:sp>
      <p:sp>
        <p:nvSpPr>
          <p:cNvPr id="92" name="Freeform 18"/>
          <p:cNvSpPr>
            <a:spLocks/>
          </p:cNvSpPr>
          <p:nvPr/>
        </p:nvSpPr>
        <p:spPr bwMode="gray">
          <a:xfrm>
            <a:off x="2227396" y="2788232"/>
            <a:ext cx="898525" cy="395287"/>
          </a:xfrm>
          <a:custGeom>
            <a:avLst/>
            <a:gdLst>
              <a:gd name="T0" fmla="*/ 2147483647 w 1321"/>
              <a:gd name="T1" fmla="*/ 2147483647 h 712"/>
              <a:gd name="T2" fmla="*/ 2147483647 w 1321"/>
              <a:gd name="T3" fmla="*/ 2147483647 h 712"/>
              <a:gd name="T4" fmla="*/ 2147483647 w 1321"/>
              <a:gd name="T5" fmla="*/ 2147483647 h 712"/>
              <a:gd name="T6" fmla="*/ 2147483647 w 1321"/>
              <a:gd name="T7" fmla="*/ 2147483647 h 712"/>
              <a:gd name="T8" fmla="*/ 2147483647 w 1321"/>
              <a:gd name="T9" fmla="*/ 2147483647 h 712"/>
              <a:gd name="T10" fmla="*/ 2147483647 w 1321"/>
              <a:gd name="T11" fmla="*/ 2147483647 h 712"/>
              <a:gd name="T12" fmla="*/ 2147483647 w 1321"/>
              <a:gd name="T13" fmla="*/ 2147483647 h 712"/>
              <a:gd name="T14" fmla="*/ 2147483647 w 1321"/>
              <a:gd name="T15" fmla="*/ 2147483647 h 712"/>
              <a:gd name="T16" fmla="*/ 2147483647 w 1321"/>
              <a:gd name="T17" fmla="*/ 2147483647 h 712"/>
              <a:gd name="T18" fmla="*/ 2147483647 w 1321"/>
              <a:gd name="T19" fmla="*/ 2147483647 h 712"/>
              <a:gd name="T20" fmla="*/ 2147483647 w 1321"/>
              <a:gd name="T21" fmla="*/ 2147483647 h 712"/>
              <a:gd name="T22" fmla="*/ 2147483647 w 1321"/>
              <a:gd name="T23" fmla="*/ 2147483647 h 712"/>
              <a:gd name="T24" fmla="*/ 2147483647 w 1321"/>
              <a:gd name="T25" fmla="*/ 2147483647 h 712"/>
              <a:gd name="T26" fmla="*/ 2147483647 w 1321"/>
              <a:gd name="T27" fmla="*/ 2147483647 h 712"/>
              <a:gd name="T28" fmla="*/ 2147483647 w 1321"/>
              <a:gd name="T29" fmla="*/ 2147483647 h 712"/>
              <a:gd name="T30" fmla="*/ 2147483647 w 1321"/>
              <a:gd name="T31" fmla="*/ 2147483647 h 712"/>
              <a:gd name="T32" fmla="*/ 2147483647 w 1321"/>
              <a:gd name="T33" fmla="*/ 2147483647 h 712"/>
              <a:gd name="T34" fmla="*/ 2147483647 w 1321"/>
              <a:gd name="T35" fmla="*/ 2147483647 h 712"/>
              <a:gd name="T36" fmla="*/ 2147483647 w 1321"/>
              <a:gd name="T37" fmla="*/ 2147483647 h 712"/>
              <a:gd name="T38" fmla="*/ 2147483647 w 1321"/>
              <a:gd name="T39" fmla="*/ 2147483647 h 712"/>
              <a:gd name="T40" fmla="*/ 2147483647 w 1321"/>
              <a:gd name="T41" fmla="*/ 2147483647 h 712"/>
              <a:gd name="T42" fmla="*/ 2147483647 w 1321"/>
              <a:gd name="T43" fmla="*/ 2147483647 h 712"/>
              <a:gd name="T44" fmla="*/ 2147483647 w 1321"/>
              <a:gd name="T45" fmla="*/ 2147483647 h 712"/>
              <a:gd name="T46" fmla="*/ 2147483647 w 1321"/>
              <a:gd name="T47" fmla="*/ 2147483647 h 712"/>
              <a:gd name="T48" fmla="*/ 2147483647 w 1321"/>
              <a:gd name="T49" fmla="*/ 2147483647 h 712"/>
              <a:gd name="T50" fmla="*/ 2147483647 w 1321"/>
              <a:gd name="T51" fmla="*/ 2147483647 h 712"/>
              <a:gd name="T52" fmla="*/ 2147483647 w 1321"/>
              <a:gd name="T53" fmla="*/ 2147483647 h 712"/>
              <a:gd name="T54" fmla="*/ 1888083284 w 1321"/>
              <a:gd name="T55" fmla="*/ 2147483647 h 712"/>
              <a:gd name="T56" fmla="*/ 0 w 1321"/>
              <a:gd name="T57" fmla="*/ 2147483647 h 712"/>
              <a:gd name="T58" fmla="*/ 0 w 1321"/>
              <a:gd name="T59" fmla="*/ 2147483647 h 712"/>
              <a:gd name="T60" fmla="*/ 1258876932 w 1321"/>
              <a:gd name="T61" fmla="*/ 2147483647 h 712"/>
              <a:gd name="T62" fmla="*/ 2147483647 w 1321"/>
              <a:gd name="T63" fmla="*/ 2147483647 h 712"/>
              <a:gd name="T64" fmla="*/ 2147483647 w 1321"/>
              <a:gd name="T65" fmla="*/ 2147483647 h 712"/>
              <a:gd name="T66" fmla="*/ 2147483647 w 1321"/>
              <a:gd name="T67" fmla="*/ 2147483647 h 712"/>
              <a:gd name="T68" fmla="*/ 2147483647 w 1321"/>
              <a:gd name="T69" fmla="*/ 2147483647 h 712"/>
              <a:gd name="T70" fmla="*/ 2147483647 w 1321"/>
              <a:gd name="T71" fmla="*/ 2147483647 h 712"/>
              <a:gd name="T72" fmla="*/ 2147483647 w 1321"/>
              <a:gd name="T73" fmla="*/ 2147483647 h 712"/>
              <a:gd name="T74" fmla="*/ 2147483647 w 1321"/>
              <a:gd name="T75" fmla="*/ 2147483647 h 712"/>
              <a:gd name="T76" fmla="*/ 2147483647 w 1321"/>
              <a:gd name="T77" fmla="*/ 2147483647 h 712"/>
              <a:gd name="T78" fmla="*/ 2147483647 w 1321"/>
              <a:gd name="T79" fmla="*/ 2147483647 h 712"/>
              <a:gd name="T80" fmla="*/ 2147483647 w 1321"/>
              <a:gd name="T81" fmla="*/ 1026690731 h 712"/>
              <a:gd name="T82" fmla="*/ 2147483647 w 1321"/>
              <a:gd name="T83" fmla="*/ 0 h 712"/>
              <a:gd name="T84" fmla="*/ 2147483647 w 1321"/>
              <a:gd name="T85" fmla="*/ 0 h 712"/>
              <a:gd name="T86" fmla="*/ 2147483647 w 1321"/>
              <a:gd name="T87" fmla="*/ 1026690731 h 712"/>
              <a:gd name="T88" fmla="*/ 2147483647 w 1321"/>
              <a:gd name="T89" fmla="*/ 2147483647 h 712"/>
              <a:gd name="T90" fmla="*/ 2147483647 w 1321"/>
              <a:gd name="T91" fmla="*/ 2147483647 h 712"/>
              <a:gd name="T92" fmla="*/ 2147483647 w 1321"/>
              <a:gd name="T93" fmla="*/ 2147483647 h 712"/>
              <a:gd name="T94" fmla="*/ 2147483647 w 1321"/>
              <a:gd name="T95" fmla="*/ 2147483647 h 712"/>
              <a:gd name="T96" fmla="*/ 2147483647 w 1321"/>
              <a:gd name="T97" fmla="*/ 2147483647 h 712"/>
              <a:gd name="T98" fmla="*/ 2147483647 w 1321"/>
              <a:gd name="T99" fmla="*/ 2147483647 h 712"/>
              <a:gd name="T100" fmla="*/ 2147483647 w 1321"/>
              <a:gd name="T101" fmla="*/ 2147483647 h 712"/>
              <a:gd name="T102" fmla="*/ 2147483647 w 1321"/>
              <a:gd name="T103" fmla="*/ 2147483647 h 712"/>
              <a:gd name="T104" fmla="*/ 2147483647 w 1321"/>
              <a:gd name="T105" fmla="*/ 214748364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1">
                  <a:alpha val="17998"/>
                </a:schemeClr>
              </a:gs>
            </a:gsLst>
            <a:lin ang="5400000" scaled="1"/>
          </a:gradFill>
          <a:ln w="0">
            <a:noFill/>
            <a:round/>
            <a:headEnd/>
            <a:tailEnd/>
          </a:ln>
        </p:spPr>
        <p:txBody>
          <a:bodyPr/>
          <a:lstStyle/>
          <a:p>
            <a:endParaRPr lang="zh-CN" altLang="en-US"/>
          </a:p>
        </p:txBody>
      </p:sp>
      <p:pic>
        <p:nvPicPr>
          <p:cNvPr id="93" name="Picture 19" descr="light_shadow"/>
          <p:cNvPicPr>
            <a:picLocks noChangeAspect="1" noChangeArrowheads="1"/>
          </p:cNvPicPr>
          <p:nvPr/>
        </p:nvPicPr>
        <p:blipFill>
          <a:blip r:embed="rId3">
            <a:lum bright="-76000" contrast="-4000"/>
            <a:grayscl/>
          </a:blip>
          <a:srcRect/>
          <a:stretch>
            <a:fillRect/>
          </a:stretch>
        </p:blipFill>
        <p:spPr bwMode="gray">
          <a:xfrm>
            <a:off x="4014839" y="3190875"/>
            <a:ext cx="1008062" cy="280988"/>
          </a:xfrm>
          <a:prstGeom prst="rect">
            <a:avLst/>
          </a:prstGeom>
          <a:noFill/>
          <a:ln w="9525">
            <a:noFill/>
            <a:miter lim="800000"/>
            <a:headEnd/>
            <a:tailEnd/>
          </a:ln>
        </p:spPr>
      </p:pic>
      <p:pic>
        <p:nvPicPr>
          <p:cNvPr id="94" name="Picture 20" descr="circuler_1"/>
          <p:cNvPicPr>
            <a:picLocks noChangeAspect="1" noChangeArrowheads="1"/>
          </p:cNvPicPr>
          <p:nvPr/>
        </p:nvPicPr>
        <p:blipFill>
          <a:blip r:embed="rId4"/>
          <a:srcRect/>
          <a:stretch>
            <a:fillRect/>
          </a:stretch>
        </p:blipFill>
        <p:spPr bwMode="gray">
          <a:xfrm>
            <a:off x="3927526" y="2230438"/>
            <a:ext cx="1152525" cy="1139825"/>
          </a:xfrm>
          <a:prstGeom prst="rect">
            <a:avLst/>
          </a:prstGeom>
          <a:noFill/>
          <a:ln w="9525">
            <a:noFill/>
            <a:miter lim="800000"/>
            <a:headEnd/>
            <a:tailEnd/>
          </a:ln>
        </p:spPr>
      </p:pic>
      <p:sp>
        <p:nvSpPr>
          <p:cNvPr id="95" name="Oval 21"/>
          <p:cNvSpPr>
            <a:spLocks noChangeArrowheads="1"/>
          </p:cNvSpPr>
          <p:nvPr/>
        </p:nvSpPr>
        <p:spPr bwMode="gray">
          <a:xfrm>
            <a:off x="3927526" y="2230438"/>
            <a:ext cx="1144588" cy="1143000"/>
          </a:xfrm>
          <a:prstGeom prst="ellipse">
            <a:avLst/>
          </a:prstGeom>
          <a:gradFill rotWithShape="1">
            <a:gsLst>
              <a:gs pos="0">
                <a:schemeClr val="folHlink">
                  <a:gamma/>
                  <a:shade val="26275"/>
                  <a:invGamma/>
                  <a:alpha val="89999"/>
                </a:schemeClr>
              </a:gs>
              <a:gs pos="50000">
                <a:schemeClr val="folHlink">
                  <a:alpha val="45000"/>
                </a:schemeClr>
              </a:gs>
              <a:gs pos="100000">
                <a:schemeClr val="folHlink">
                  <a:gamma/>
                  <a:shade val="26275"/>
                  <a:invGamma/>
                  <a:alpha val="89999"/>
                </a:schemeClr>
              </a:gs>
            </a:gsLst>
            <a:lin ang="5400000" scaled="1"/>
          </a:gradFill>
          <a:ln w="9525" algn="ctr">
            <a:noFill/>
            <a:round/>
            <a:headEnd/>
            <a:tailEnd/>
          </a:ln>
          <a:effectLst/>
        </p:spPr>
        <p:txBody>
          <a:bodyPr wrap="none" anchor="ctr"/>
          <a:lstStyle/>
          <a:p>
            <a:pPr>
              <a:defRPr/>
            </a:pPr>
            <a:endParaRPr lang="zh-CN" altLang="en-US">
              <a:latin typeface="Arial" charset="0"/>
            </a:endParaRPr>
          </a:p>
        </p:txBody>
      </p:sp>
      <p:sp>
        <p:nvSpPr>
          <p:cNvPr id="96" name="Freeform 22"/>
          <p:cNvSpPr>
            <a:spLocks/>
          </p:cNvSpPr>
          <p:nvPr/>
        </p:nvSpPr>
        <p:spPr bwMode="gray">
          <a:xfrm>
            <a:off x="4046589" y="2254250"/>
            <a:ext cx="898525" cy="395288"/>
          </a:xfrm>
          <a:custGeom>
            <a:avLst/>
            <a:gdLst>
              <a:gd name="T0" fmla="*/ 2147483647 w 1321"/>
              <a:gd name="T1" fmla="*/ 2147483647 h 712"/>
              <a:gd name="T2" fmla="*/ 2147483647 w 1321"/>
              <a:gd name="T3" fmla="*/ 2147483647 h 712"/>
              <a:gd name="T4" fmla="*/ 2147483647 w 1321"/>
              <a:gd name="T5" fmla="*/ 2147483647 h 712"/>
              <a:gd name="T6" fmla="*/ 2147483647 w 1321"/>
              <a:gd name="T7" fmla="*/ 2147483647 h 712"/>
              <a:gd name="T8" fmla="*/ 2147483647 w 1321"/>
              <a:gd name="T9" fmla="*/ 2147483647 h 712"/>
              <a:gd name="T10" fmla="*/ 2147483647 w 1321"/>
              <a:gd name="T11" fmla="*/ 2147483647 h 712"/>
              <a:gd name="T12" fmla="*/ 2147483647 w 1321"/>
              <a:gd name="T13" fmla="*/ 2147483647 h 712"/>
              <a:gd name="T14" fmla="*/ 2147483647 w 1321"/>
              <a:gd name="T15" fmla="*/ 2147483647 h 712"/>
              <a:gd name="T16" fmla="*/ 2147483647 w 1321"/>
              <a:gd name="T17" fmla="*/ 2147483647 h 712"/>
              <a:gd name="T18" fmla="*/ 2147483647 w 1321"/>
              <a:gd name="T19" fmla="*/ 2147483647 h 712"/>
              <a:gd name="T20" fmla="*/ 2147483647 w 1321"/>
              <a:gd name="T21" fmla="*/ 2147483647 h 712"/>
              <a:gd name="T22" fmla="*/ 2147483647 w 1321"/>
              <a:gd name="T23" fmla="*/ 2147483647 h 712"/>
              <a:gd name="T24" fmla="*/ 2147483647 w 1321"/>
              <a:gd name="T25" fmla="*/ 2147483647 h 712"/>
              <a:gd name="T26" fmla="*/ 2147483647 w 1321"/>
              <a:gd name="T27" fmla="*/ 2147483647 h 712"/>
              <a:gd name="T28" fmla="*/ 2147483647 w 1321"/>
              <a:gd name="T29" fmla="*/ 2147483647 h 712"/>
              <a:gd name="T30" fmla="*/ 2147483647 w 1321"/>
              <a:gd name="T31" fmla="*/ 2147483647 h 712"/>
              <a:gd name="T32" fmla="*/ 2147483647 w 1321"/>
              <a:gd name="T33" fmla="*/ 2147483647 h 712"/>
              <a:gd name="T34" fmla="*/ 2147483647 w 1321"/>
              <a:gd name="T35" fmla="*/ 2147483647 h 712"/>
              <a:gd name="T36" fmla="*/ 2147483647 w 1321"/>
              <a:gd name="T37" fmla="*/ 2147483647 h 712"/>
              <a:gd name="T38" fmla="*/ 2147483647 w 1321"/>
              <a:gd name="T39" fmla="*/ 2147483647 h 712"/>
              <a:gd name="T40" fmla="*/ 2147483647 w 1321"/>
              <a:gd name="T41" fmla="*/ 2147483647 h 712"/>
              <a:gd name="T42" fmla="*/ 2147483647 w 1321"/>
              <a:gd name="T43" fmla="*/ 2147483647 h 712"/>
              <a:gd name="T44" fmla="*/ 2147483647 w 1321"/>
              <a:gd name="T45" fmla="*/ 2147483647 h 712"/>
              <a:gd name="T46" fmla="*/ 2147483647 w 1321"/>
              <a:gd name="T47" fmla="*/ 2147483647 h 712"/>
              <a:gd name="T48" fmla="*/ 2147483647 w 1321"/>
              <a:gd name="T49" fmla="*/ 2147483647 h 712"/>
              <a:gd name="T50" fmla="*/ 2147483647 w 1321"/>
              <a:gd name="T51" fmla="*/ 2147483647 h 712"/>
              <a:gd name="T52" fmla="*/ 2147483647 w 1321"/>
              <a:gd name="T53" fmla="*/ 2147483647 h 712"/>
              <a:gd name="T54" fmla="*/ 1888083284 w 1321"/>
              <a:gd name="T55" fmla="*/ 2147483647 h 712"/>
              <a:gd name="T56" fmla="*/ 0 w 1321"/>
              <a:gd name="T57" fmla="*/ 2147483647 h 712"/>
              <a:gd name="T58" fmla="*/ 0 w 1321"/>
              <a:gd name="T59" fmla="*/ 2147483647 h 712"/>
              <a:gd name="T60" fmla="*/ 1258876932 w 1321"/>
              <a:gd name="T61" fmla="*/ 2147483647 h 712"/>
              <a:gd name="T62" fmla="*/ 2147483647 w 1321"/>
              <a:gd name="T63" fmla="*/ 2147483647 h 712"/>
              <a:gd name="T64" fmla="*/ 2147483647 w 1321"/>
              <a:gd name="T65" fmla="*/ 2147483647 h 712"/>
              <a:gd name="T66" fmla="*/ 2147483647 w 1321"/>
              <a:gd name="T67" fmla="*/ 2147483647 h 712"/>
              <a:gd name="T68" fmla="*/ 2147483647 w 1321"/>
              <a:gd name="T69" fmla="*/ 2147483647 h 712"/>
              <a:gd name="T70" fmla="*/ 2147483647 w 1321"/>
              <a:gd name="T71" fmla="*/ 2147483647 h 712"/>
              <a:gd name="T72" fmla="*/ 2147483647 w 1321"/>
              <a:gd name="T73" fmla="*/ 2147483647 h 712"/>
              <a:gd name="T74" fmla="*/ 2147483647 w 1321"/>
              <a:gd name="T75" fmla="*/ 2147483647 h 712"/>
              <a:gd name="T76" fmla="*/ 2147483647 w 1321"/>
              <a:gd name="T77" fmla="*/ 2147483647 h 712"/>
              <a:gd name="T78" fmla="*/ 2147483647 w 1321"/>
              <a:gd name="T79" fmla="*/ 2147483647 h 712"/>
              <a:gd name="T80" fmla="*/ 2147483647 w 1321"/>
              <a:gd name="T81" fmla="*/ 1026696105 h 712"/>
              <a:gd name="T82" fmla="*/ 2147483647 w 1321"/>
              <a:gd name="T83" fmla="*/ 0 h 712"/>
              <a:gd name="T84" fmla="*/ 2147483647 w 1321"/>
              <a:gd name="T85" fmla="*/ 0 h 712"/>
              <a:gd name="T86" fmla="*/ 2147483647 w 1321"/>
              <a:gd name="T87" fmla="*/ 1026696105 h 712"/>
              <a:gd name="T88" fmla="*/ 2147483647 w 1321"/>
              <a:gd name="T89" fmla="*/ 2147483647 h 712"/>
              <a:gd name="T90" fmla="*/ 2147483647 w 1321"/>
              <a:gd name="T91" fmla="*/ 2147483647 h 712"/>
              <a:gd name="T92" fmla="*/ 2147483647 w 1321"/>
              <a:gd name="T93" fmla="*/ 2147483647 h 712"/>
              <a:gd name="T94" fmla="*/ 2147483647 w 1321"/>
              <a:gd name="T95" fmla="*/ 2147483647 h 712"/>
              <a:gd name="T96" fmla="*/ 2147483647 w 1321"/>
              <a:gd name="T97" fmla="*/ 2147483647 h 712"/>
              <a:gd name="T98" fmla="*/ 2147483647 w 1321"/>
              <a:gd name="T99" fmla="*/ 2147483647 h 712"/>
              <a:gd name="T100" fmla="*/ 2147483647 w 1321"/>
              <a:gd name="T101" fmla="*/ 2147483647 h 712"/>
              <a:gd name="T102" fmla="*/ 2147483647 w 1321"/>
              <a:gd name="T103" fmla="*/ 2147483647 h 712"/>
              <a:gd name="T104" fmla="*/ 2147483647 w 1321"/>
              <a:gd name="T105" fmla="*/ 214748364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folHlink">
                  <a:alpha val="17998"/>
                </a:schemeClr>
              </a:gs>
            </a:gsLst>
            <a:lin ang="5400000" scaled="1"/>
          </a:gradFill>
          <a:ln w="0">
            <a:noFill/>
            <a:round/>
            <a:headEnd/>
            <a:tailEnd/>
          </a:ln>
        </p:spPr>
        <p:txBody>
          <a:bodyPr/>
          <a:lstStyle/>
          <a:p>
            <a:endParaRPr lang="zh-CN" altLang="en-US"/>
          </a:p>
        </p:txBody>
      </p:sp>
      <p:sp>
        <p:nvSpPr>
          <p:cNvPr id="97" name="Text Box 23"/>
          <p:cNvSpPr txBox="1">
            <a:spLocks noChangeArrowheads="1"/>
          </p:cNvSpPr>
          <p:nvPr/>
        </p:nvSpPr>
        <p:spPr bwMode="auto">
          <a:xfrm>
            <a:off x="334950" y="3654425"/>
            <a:ext cx="1143007" cy="307777"/>
          </a:xfrm>
          <a:prstGeom prst="rect">
            <a:avLst/>
          </a:prstGeom>
          <a:noFill/>
          <a:ln w="9525" algn="ctr">
            <a:noFill/>
            <a:miter lim="800000"/>
            <a:headEnd/>
            <a:tailEnd/>
          </a:ln>
        </p:spPr>
        <p:txBody>
          <a:bodyPr wrap="square">
            <a:spAutoFit/>
          </a:bodyPr>
          <a:lstStyle/>
          <a:p>
            <a:r>
              <a:rPr lang="zh-CN" altLang="en-US" sz="1400" b="1" dirty="0" smtClean="0"/>
              <a:t>多媒体设备</a:t>
            </a:r>
            <a:endParaRPr lang="zh-CN" altLang="en-US" sz="1400" dirty="0"/>
          </a:p>
        </p:txBody>
      </p:sp>
      <p:sp>
        <p:nvSpPr>
          <p:cNvPr id="98" name="Text Box 24"/>
          <p:cNvSpPr txBox="1">
            <a:spLocks noChangeArrowheads="1"/>
          </p:cNvSpPr>
          <p:nvPr/>
        </p:nvSpPr>
        <p:spPr bwMode="auto">
          <a:xfrm>
            <a:off x="2252796" y="3196219"/>
            <a:ext cx="955675" cy="304800"/>
          </a:xfrm>
          <a:prstGeom prst="rect">
            <a:avLst/>
          </a:prstGeom>
          <a:noFill/>
          <a:ln w="9525" algn="ctr">
            <a:noFill/>
            <a:miter lim="800000"/>
            <a:headEnd/>
            <a:tailEnd/>
          </a:ln>
        </p:spPr>
        <p:txBody>
          <a:bodyPr>
            <a:spAutoFit/>
          </a:bodyPr>
          <a:lstStyle/>
          <a:p>
            <a:pPr eaLnBrk="0" hangingPunct="0">
              <a:spcBef>
                <a:spcPct val="50000"/>
              </a:spcBef>
            </a:pPr>
            <a:r>
              <a:rPr lang="zh-CN" altLang="en-US" sz="1400" b="1" dirty="0" smtClean="0"/>
              <a:t>实训电脑</a:t>
            </a:r>
            <a:endParaRPr lang="en-US" altLang="zh-CN" sz="1400" b="1" dirty="0"/>
          </a:p>
        </p:txBody>
      </p:sp>
      <p:sp>
        <p:nvSpPr>
          <p:cNvPr id="99" name="Text Box 25"/>
          <p:cNvSpPr txBox="1">
            <a:spLocks noChangeArrowheads="1"/>
          </p:cNvSpPr>
          <p:nvPr/>
        </p:nvSpPr>
        <p:spPr bwMode="auto">
          <a:xfrm>
            <a:off x="4076751" y="2652713"/>
            <a:ext cx="955675" cy="304800"/>
          </a:xfrm>
          <a:prstGeom prst="rect">
            <a:avLst/>
          </a:prstGeom>
          <a:noFill/>
          <a:ln w="9525" algn="ctr">
            <a:noFill/>
            <a:miter lim="800000"/>
            <a:headEnd/>
            <a:tailEnd/>
          </a:ln>
        </p:spPr>
        <p:txBody>
          <a:bodyPr>
            <a:spAutoFit/>
          </a:bodyPr>
          <a:lstStyle/>
          <a:p>
            <a:pPr eaLnBrk="0" hangingPunct="0">
              <a:spcBef>
                <a:spcPct val="50000"/>
              </a:spcBef>
            </a:pPr>
            <a:r>
              <a:rPr lang="zh-CN" altLang="en-US" sz="1400" b="1" dirty="0" smtClean="0"/>
              <a:t>网络环境</a:t>
            </a:r>
            <a:endParaRPr lang="en-US" altLang="zh-CN" sz="1400" b="1" dirty="0"/>
          </a:p>
        </p:txBody>
      </p:sp>
      <p:sp>
        <p:nvSpPr>
          <p:cNvPr id="100" name="Text Box 26"/>
          <p:cNvSpPr txBox="1">
            <a:spLocks noChangeArrowheads="1"/>
          </p:cNvSpPr>
          <p:nvPr/>
        </p:nvSpPr>
        <p:spPr bwMode="black">
          <a:xfrm>
            <a:off x="644527" y="4714884"/>
            <a:ext cx="1404935" cy="1126462"/>
          </a:xfrm>
          <a:prstGeom prst="rect">
            <a:avLst/>
          </a:prstGeom>
          <a:noFill/>
          <a:ln w="9525">
            <a:noFill/>
            <a:miter lim="800000"/>
            <a:headEnd/>
            <a:tailEnd/>
          </a:ln>
        </p:spPr>
        <p:txBody>
          <a:bodyPr wrap="square" anchor="ctr">
            <a:spAutoFit/>
          </a:bodyPr>
          <a:lstStyle/>
          <a:p>
            <a:pPr marL="120650" indent="-120650">
              <a:spcBef>
                <a:spcPct val="50000"/>
              </a:spcBef>
              <a:buClr>
                <a:srgbClr val="1C1C1C"/>
              </a:buClr>
              <a:buFontTx/>
              <a:buChar char="•"/>
            </a:pPr>
            <a:endParaRPr lang="en-US" altLang="zh-CN" sz="1600" b="1" dirty="0" smtClean="0">
              <a:solidFill>
                <a:schemeClr val="tx1">
                  <a:lumMod val="95000"/>
                  <a:lumOff val="5000"/>
                </a:schemeClr>
              </a:solidFill>
              <a:latin typeface="楷体" pitchFamily="49" charset="-122"/>
              <a:ea typeface="楷体" pitchFamily="49" charset="-122"/>
            </a:endParaRPr>
          </a:p>
          <a:p>
            <a:pPr marL="120650" indent="-120650">
              <a:lnSpc>
                <a:spcPct val="60000"/>
              </a:lnSpc>
              <a:spcBef>
                <a:spcPct val="50000"/>
              </a:spcBef>
              <a:buClr>
                <a:srgbClr val="1C1C1C"/>
              </a:buClr>
            </a:pPr>
            <a:r>
              <a:rPr lang="en-US" altLang="zh-CN" sz="1600" b="1" dirty="0" smtClean="0">
                <a:solidFill>
                  <a:schemeClr val="tx1">
                    <a:lumMod val="95000"/>
                    <a:lumOff val="5000"/>
                  </a:schemeClr>
                </a:solidFill>
                <a:latin typeface="楷体" pitchFamily="49" charset="-122"/>
                <a:ea typeface="楷体" pitchFamily="49" charset="-122"/>
              </a:rPr>
              <a:t>- </a:t>
            </a:r>
            <a:r>
              <a:rPr lang="zh-CN" altLang="en-US" sz="1600" b="1" dirty="0" smtClean="0">
                <a:solidFill>
                  <a:schemeClr val="tx1">
                    <a:lumMod val="95000"/>
                    <a:lumOff val="5000"/>
                  </a:schemeClr>
                </a:solidFill>
                <a:latin typeface="楷体" pitchFamily="49" charset="-122"/>
                <a:ea typeface="楷体" pitchFamily="49" charset="-122"/>
              </a:rPr>
              <a:t>投影仪</a:t>
            </a:r>
            <a:endParaRPr lang="en-US" altLang="zh-CN" sz="1600" b="1" dirty="0" smtClean="0">
              <a:solidFill>
                <a:schemeClr val="tx1">
                  <a:lumMod val="95000"/>
                  <a:lumOff val="5000"/>
                </a:schemeClr>
              </a:solidFill>
              <a:latin typeface="楷体" pitchFamily="49" charset="-122"/>
              <a:ea typeface="楷体" pitchFamily="49" charset="-122"/>
            </a:endParaRPr>
          </a:p>
          <a:p>
            <a:pPr marL="120650" indent="-120650">
              <a:lnSpc>
                <a:spcPct val="60000"/>
              </a:lnSpc>
              <a:spcBef>
                <a:spcPct val="50000"/>
              </a:spcBef>
              <a:buClr>
                <a:srgbClr val="1C1C1C"/>
              </a:buClr>
            </a:pPr>
            <a:r>
              <a:rPr lang="en-US" altLang="zh-CN" sz="1600" b="1" dirty="0" smtClean="0">
                <a:solidFill>
                  <a:schemeClr val="tx1">
                    <a:lumMod val="95000"/>
                    <a:lumOff val="5000"/>
                  </a:schemeClr>
                </a:solidFill>
                <a:latin typeface="楷体" pitchFamily="49" charset="-122"/>
                <a:ea typeface="楷体" pitchFamily="49" charset="-122"/>
              </a:rPr>
              <a:t>- </a:t>
            </a:r>
            <a:r>
              <a:rPr lang="zh-CN" altLang="en-US" sz="1600" b="1" dirty="0" smtClean="0">
                <a:solidFill>
                  <a:schemeClr val="tx1">
                    <a:lumMod val="95000"/>
                    <a:lumOff val="5000"/>
                  </a:schemeClr>
                </a:solidFill>
                <a:latin typeface="楷体" pitchFamily="49" charset="-122"/>
                <a:ea typeface="楷体" pitchFamily="49" charset="-122"/>
              </a:rPr>
              <a:t>教师电脑</a:t>
            </a:r>
            <a:endParaRPr lang="en-US" altLang="zh-CN" sz="1600" b="1" dirty="0" smtClean="0">
              <a:solidFill>
                <a:schemeClr val="tx1">
                  <a:lumMod val="95000"/>
                  <a:lumOff val="5000"/>
                </a:schemeClr>
              </a:solidFill>
              <a:latin typeface="楷体" pitchFamily="49" charset="-122"/>
              <a:ea typeface="楷体" pitchFamily="49" charset="-122"/>
            </a:endParaRPr>
          </a:p>
          <a:p>
            <a:pPr marL="120650" indent="-120650"/>
            <a:r>
              <a:rPr lang="en-US" altLang="zh-CN" sz="1600" b="1" dirty="0" smtClean="0">
                <a:solidFill>
                  <a:schemeClr val="tx1">
                    <a:lumMod val="95000"/>
                    <a:lumOff val="5000"/>
                  </a:schemeClr>
                </a:solidFill>
                <a:latin typeface="楷体" pitchFamily="49" charset="-122"/>
                <a:ea typeface="楷体" pitchFamily="49" charset="-122"/>
              </a:rPr>
              <a:t>- </a:t>
            </a:r>
            <a:r>
              <a:rPr lang="zh-CN" altLang="en-US" sz="1600" b="1" dirty="0" smtClean="0">
                <a:solidFill>
                  <a:schemeClr val="tx1">
                    <a:lumMod val="95000"/>
                    <a:lumOff val="5000"/>
                  </a:schemeClr>
                </a:solidFill>
                <a:latin typeface="楷体" pitchFamily="49" charset="-122"/>
                <a:ea typeface="楷体" pitchFamily="49" charset="-122"/>
              </a:rPr>
              <a:t>授课</a:t>
            </a:r>
            <a:r>
              <a:rPr lang="en-US" altLang="zh-CN" sz="1600" b="1" dirty="0" smtClean="0">
                <a:solidFill>
                  <a:schemeClr val="tx1">
                    <a:lumMod val="95000"/>
                    <a:lumOff val="5000"/>
                  </a:schemeClr>
                </a:solidFill>
                <a:latin typeface="楷体" pitchFamily="49" charset="-122"/>
                <a:ea typeface="楷体" pitchFamily="49" charset="-122"/>
              </a:rPr>
              <a:t> </a:t>
            </a:r>
            <a:r>
              <a:rPr lang="en-US" altLang="zh-CN" sz="1600" b="1" dirty="0" err="1" smtClean="0">
                <a:solidFill>
                  <a:schemeClr val="tx1">
                    <a:lumMod val="95000"/>
                    <a:lumOff val="5000"/>
                  </a:schemeClr>
                </a:solidFill>
                <a:latin typeface="楷体" pitchFamily="49" charset="-122"/>
                <a:ea typeface="楷体" pitchFamily="49" charset="-122"/>
              </a:rPr>
              <a:t>PPT</a:t>
            </a:r>
            <a:endParaRPr lang="en-US" altLang="zh-CN" sz="1600" b="1" dirty="0">
              <a:solidFill>
                <a:schemeClr val="tx1">
                  <a:lumMod val="95000"/>
                  <a:lumOff val="5000"/>
                </a:schemeClr>
              </a:solidFill>
              <a:latin typeface="楷体" pitchFamily="49" charset="-122"/>
              <a:ea typeface="楷体" pitchFamily="49" charset="-122"/>
            </a:endParaRPr>
          </a:p>
        </p:txBody>
      </p:sp>
      <p:grpSp>
        <p:nvGrpSpPr>
          <p:cNvPr id="5" name="Group 29"/>
          <p:cNvGrpSpPr>
            <a:grpSpLocks/>
          </p:cNvGrpSpPr>
          <p:nvPr/>
        </p:nvGrpSpPr>
        <p:grpSpPr bwMode="auto">
          <a:xfrm rot="-1297425" flipH="1" flipV="1">
            <a:off x="392127" y="4059238"/>
            <a:ext cx="1062037" cy="254000"/>
            <a:chOff x="2532" y="1051"/>
            <a:chExt cx="893" cy="246"/>
          </a:xfrm>
        </p:grpSpPr>
        <p:grpSp>
          <p:nvGrpSpPr>
            <p:cNvPr id="6" name="Group 30"/>
            <p:cNvGrpSpPr>
              <a:grpSpLocks/>
            </p:cNvGrpSpPr>
            <p:nvPr/>
          </p:nvGrpSpPr>
          <p:grpSpPr bwMode="auto">
            <a:xfrm>
              <a:off x="2528" y="1060"/>
              <a:ext cx="742" cy="186"/>
              <a:chOff x="1565" y="2568"/>
              <a:chExt cx="1118" cy="279"/>
            </a:xfrm>
          </p:grpSpPr>
          <p:sp>
            <p:nvSpPr>
              <p:cNvPr id="110" name="AutoShape 31"/>
              <p:cNvSpPr>
                <a:spLocks noChangeArrowheads="1"/>
              </p:cNvSpPr>
              <p:nvPr/>
            </p:nvSpPr>
            <p:spPr bwMode="white">
              <a:xfrm rot="5263130">
                <a:off x="1859" y="2274"/>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a:p>
            </p:txBody>
          </p:sp>
          <p:sp>
            <p:nvSpPr>
              <p:cNvPr id="111" name="AutoShape 32"/>
              <p:cNvSpPr>
                <a:spLocks noChangeArrowheads="1"/>
              </p:cNvSpPr>
              <p:nvPr/>
            </p:nvSpPr>
            <p:spPr bwMode="white">
              <a:xfrm rot="6078281">
                <a:off x="1995" y="2274"/>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a:p>
            </p:txBody>
          </p:sp>
          <p:sp>
            <p:nvSpPr>
              <p:cNvPr id="112" name="AutoShape 33"/>
              <p:cNvSpPr>
                <a:spLocks noChangeArrowheads="1"/>
              </p:cNvSpPr>
              <p:nvPr/>
            </p:nvSpPr>
            <p:spPr bwMode="white">
              <a:xfrm rot="6373927">
                <a:off x="2071" y="2296"/>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a:p>
            </p:txBody>
          </p:sp>
          <p:sp>
            <p:nvSpPr>
              <p:cNvPr id="113" name="AutoShape 34"/>
              <p:cNvSpPr>
                <a:spLocks noChangeArrowheads="1"/>
              </p:cNvSpPr>
              <p:nvPr/>
            </p:nvSpPr>
            <p:spPr bwMode="white">
              <a:xfrm rot="6906312">
                <a:off x="2161" y="2326"/>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a:p>
            </p:txBody>
          </p:sp>
        </p:grpSp>
        <p:grpSp>
          <p:nvGrpSpPr>
            <p:cNvPr id="7" name="Group 35"/>
            <p:cNvGrpSpPr>
              <a:grpSpLocks/>
            </p:cNvGrpSpPr>
            <p:nvPr/>
          </p:nvGrpSpPr>
          <p:grpSpPr bwMode="auto">
            <a:xfrm rot="1353540">
              <a:off x="2680" y="1110"/>
              <a:ext cx="742" cy="186"/>
              <a:chOff x="1565" y="2568"/>
              <a:chExt cx="1118" cy="279"/>
            </a:xfrm>
          </p:grpSpPr>
          <p:sp>
            <p:nvSpPr>
              <p:cNvPr id="106" name="AutoShape 36"/>
              <p:cNvSpPr>
                <a:spLocks noChangeArrowheads="1"/>
              </p:cNvSpPr>
              <p:nvPr/>
            </p:nvSpPr>
            <p:spPr bwMode="white">
              <a:xfrm rot="5263130">
                <a:off x="1859" y="2274"/>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a:p>
            </p:txBody>
          </p:sp>
          <p:sp>
            <p:nvSpPr>
              <p:cNvPr id="107" name="AutoShape 37"/>
              <p:cNvSpPr>
                <a:spLocks noChangeArrowheads="1"/>
              </p:cNvSpPr>
              <p:nvPr/>
            </p:nvSpPr>
            <p:spPr bwMode="white">
              <a:xfrm rot="6078281">
                <a:off x="1995" y="2274"/>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a:p>
            </p:txBody>
          </p:sp>
          <p:sp>
            <p:nvSpPr>
              <p:cNvPr id="108" name="AutoShape 38"/>
              <p:cNvSpPr>
                <a:spLocks noChangeArrowheads="1"/>
              </p:cNvSpPr>
              <p:nvPr/>
            </p:nvSpPr>
            <p:spPr bwMode="white">
              <a:xfrm rot="6373927">
                <a:off x="2071" y="2296"/>
                <a:ext cx="227" cy="816"/>
              </a:xfrm>
              <a:prstGeom prst="moon">
                <a:avLst>
                  <a:gd name="adj" fmla="val 49773"/>
                </a:avLst>
              </a:prstGeom>
              <a:solidFill>
                <a:schemeClr val="bg1">
                  <a:alpha val="3922"/>
                </a:schemeClr>
              </a:solidFill>
              <a:ln w="9525">
                <a:noFill/>
                <a:miter lim="800000"/>
                <a:headEnd/>
                <a:tailEnd/>
              </a:ln>
            </p:spPr>
            <p:txBody>
              <a:bodyPr wrap="none" anchor="ctr"/>
              <a:lstStyle/>
              <a:p>
                <a:endParaRPr lang="zh-CN" altLang="en-US"/>
              </a:p>
            </p:txBody>
          </p:sp>
          <p:sp>
            <p:nvSpPr>
              <p:cNvPr id="109" name="AutoShape 39"/>
              <p:cNvSpPr>
                <a:spLocks noChangeArrowheads="1"/>
              </p:cNvSpPr>
              <p:nvPr/>
            </p:nvSpPr>
            <p:spPr bwMode="white">
              <a:xfrm rot="6906312">
                <a:off x="2161" y="2326"/>
                <a:ext cx="227" cy="816"/>
              </a:xfrm>
              <a:prstGeom prst="moon">
                <a:avLst>
                  <a:gd name="adj" fmla="val 49773"/>
                </a:avLst>
              </a:prstGeom>
              <a:solidFill>
                <a:schemeClr val="bg1">
                  <a:alpha val="0"/>
                </a:schemeClr>
              </a:solidFill>
              <a:ln w="9525">
                <a:noFill/>
                <a:miter lim="800000"/>
                <a:headEnd/>
                <a:tailEnd/>
              </a:ln>
            </p:spPr>
            <p:txBody>
              <a:bodyPr wrap="none" anchor="ctr"/>
              <a:lstStyle/>
              <a:p>
                <a:endParaRPr lang="zh-CN" altLang="en-US"/>
              </a:p>
            </p:txBody>
          </p:sp>
        </p:grpSp>
      </p:grpSp>
      <p:grpSp>
        <p:nvGrpSpPr>
          <p:cNvPr id="8" name="Group 40"/>
          <p:cNvGrpSpPr>
            <a:grpSpLocks/>
          </p:cNvGrpSpPr>
          <p:nvPr/>
        </p:nvGrpSpPr>
        <p:grpSpPr bwMode="auto">
          <a:xfrm rot="-1297425" flipH="1" flipV="1">
            <a:off x="2222633" y="3631194"/>
            <a:ext cx="1062038" cy="254000"/>
            <a:chOff x="2532" y="1051"/>
            <a:chExt cx="893" cy="246"/>
          </a:xfrm>
        </p:grpSpPr>
        <p:grpSp>
          <p:nvGrpSpPr>
            <p:cNvPr id="9" name="Group 41"/>
            <p:cNvGrpSpPr>
              <a:grpSpLocks/>
            </p:cNvGrpSpPr>
            <p:nvPr/>
          </p:nvGrpSpPr>
          <p:grpSpPr bwMode="auto">
            <a:xfrm>
              <a:off x="2528" y="1060"/>
              <a:ext cx="742" cy="186"/>
              <a:chOff x="1565" y="2568"/>
              <a:chExt cx="1118" cy="279"/>
            </a:xfrm>
          </p:grpSpPr>
          <p:sp>
            <p:nvSpPr>
              <p:cNvPr id="121" name="AutoShape 42"/>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22" name="AutoShape 43"/>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23" name="AutoShape 44"/>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24" name="AutoShape 45"/>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grpSp>
        <p:grpSp>
          <p:nvGrpSpPr>
            <p:cNvPr id="10" name="Group 46"/>
            <p:cNvGrpSpPr>
              <a:grpSpLocks/>
            </p:cNvGrpSpPr>
            <p:nvPr/>
          </p:nvGrpSpPr>
          <p:grpSpPr bwMode="auto">
            <a:xfrm rot="1353540">
              <a:off x="2680" y="1110"/>
              <a:ext cx="742" cy="186"/>
              <a:chOff x="1565" y="2568"/>
              <a:chExt cx="1118" cy="279"/>
            </a:xfrm>
          </p:grpSpPr>
          <p:sp>
            <p:nvSpPr>
              <p:cNvPr id="117" name="AutoShape 47"/>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18" name="AutoShape 48"/>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19" name="AutoShape 49"/>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20" name="AutoShape 50"/>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grpSp>
      </p:grpSp>
      <p:grpSp>
        <p:nvGrpSpPr>
          <p:cNvPr id="11" name="Group 51"/>
          <p:cNvGrpSpPr>
            <a:grpSpLocks/>
          </p:cNvGrpSpPr>
          <p:nvPr/>
        </p:nvGrpSpPr>
        <p:grpSpPr bwMode="auto">
          <a:xfrm rot="-1297425" flipH="1" flipV="1">
            <a:off x="3970389" y="3081338"/>
            <a:ext cx="1062037" cy="254000"/>
            <a:chOff x="2532" y="1051"/>
            <a:chExt cx="893" cy="246"/>
          </a:xfrm>
        </p:grpSpPr>
        <p:grpSp>
          <p:nvGrpSpPr>
            <p:cNvPr id="12" name="Group 52"/>
            <p:cNvGrpSpPr>
              <a:grpSpLocks/>
            </p:cNvGrpSpPr>
            <p:nvPr/>
          </p:nvGrpSpPr>
          <p:grpSpPr bwMode="auto">
            <a:xfrm>
              <a:off x="2528" y="1060"/>
              <a:ext cx="742" cy="186"/>
              <a:chOff x="1565" y="2568"/>
              <a:chExt cx="1118" cy="279"/>
            </a:xfrm>
          </p:grpSpPr>
          <p:sp>
            <p:nvSpPr>
              <p:cNvPr id="132" name="AutoShape 53"/>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33" name="AutoShape 54"/>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34" name="AutoShape 55"/>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35" name="AutoShape 56"/>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grpSp>
        <p:grpSp>
          <p:nvGrpSpPr>
            <p:cNvPr id="13" name="Group 57"/>
            <p:cNvGrpSpPr>
              <a:grpSpLocks/>
            </p:cNvGrpSpPr>
            <p:nvPr/>
          </p:nvGrpSpPr>
          <p:grpSpPr bwMode="auto">
            <a:xfrm rot="1353540">
              <a:off x="2680" y="1110"/>
              <a:ext cx="742" cy="186"/>
              <a:chOff x="1565" y="2568"/>
              <a:chExt cx="1118" cy="279"/>
            </a:xfrm>
          </p:grpSpPr>
          <p:sp>
            <p:nvSpPr>
              <p:cNvPr id="128" name="AutoShape 58"/>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29" name="AutoShape 59"/>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30" name="AutoShape 60"/>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31" name="AutoShape 61"/>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grpSp>
      </p:grpSp>
      <p:sp>
        <p:nvSpPr>
          <p:cNvPr id="136" name="Rectangle 63"/>
          <p:cNvSpPr>
            <a:spLocks noChangeArrowheads="1"/>
          </p:cNvSpPr>
          <p:nvPr/>
        </p:nvSpPr>
        <p:spPr bwMode="gray">
          <a:xfrm>
            <a:off x="5867414" y="3163888"/>
            <a:ext cx="1835150" cy="4318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137" name="AutoShape 64"/>
          <p:cNvSpPr>
            <a:spLocks noChangeArrowheads="1"/>
          </p:cNvSpPr>
          <p:nvPr/>
        </p:nvSpPr>
        <p:spPr bwMode="gray">
          <a:xfrm flipH="1">
            <a:off x="5254639" y="2508250"/>
            <a:ext cx="2438400" cy="657225"/>
          </a:xfrm>
          <a:prstGeom prst="parallelogram">
            <a:avLst>
              <a:gd name="adj" fmla="val 92256"/>
            </a:avLst>
          </a:prstGeom>
          <a:gradFill rotWithShape="1">
            <a:gsLst>
              <a:gs pos="0">
                <a:schemeClr val="accent1"/>
              </a:gs>
              <a:gs pos="100000">
                <a:schemeClr val="accent1">
                  <a:gamma/>
                  <a:tint val="53725"/>
                  <a:invGamma/>
                </a:schemeClr>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138" name="Freeform 65"/>
          <p:cNvSpPr>
            <a:spLocks/>
          </p:cNvSpPr>
          <p:nvPr/>
        </p:nvSpPr>
        <p:spPr bwMode="gray">
          <a:xfrm>
            <a:off x="5251464" y="2503488"/>
            <a:ext cx="615950" cy="1163637"/>
          </a:xfrm>
          <a:custGeom>
            <a:avLst/>
            <a:gdLst/>
            <a:ahLst/>
            <a:cxnLst>
              <a:cxn ang="0">
                <a:pos x="0" y="167"/>
              </a:cxn>
              <a:cxn ang="0">
                <a:pos x="201" y="370"/>
              </a:cxn>
              <a:cxn ang="0">
                <a:pos x="201" y="210"/>
              </a:cxn>
              <a:cxn ang="0">
                <a:pos x="0" y="0"/>
              </a:cxn>
              <a:cxn ang="0">
                <a:pos x="0" y="167"/>
              </a:cxn>
            </a:cxnLst>
            <a:rect l="0" t="0" r="r" b="b"/>
            <a:pathLst>
              <a:path w="201" h="370">
                <a:moveTo>
                  <a:pt x="0" y="167"/>
                </a:moveTo>
                <a:lnTo>
                  <a:pt x="201" y="370"/>
                </a:lnTo>
                <a:lnTo>
                  <a:pt x="201" y="210"/>
                </a:lnTo>
                <a:lnTo>
                  <a:pt x="0" y="0"/>
                </a:lnTo>
                <a:lnTo>
                  <a:pt x="0" y="167"/>
                </a:lnTo>
                <a:close/>
              </a:path>
            </a:pathLst>
          </a:custGeom>
          <a:gradFill rotWithShape="1">
            <a:gsLst>
              <a:gs pos="0">
                <a:schemeClr val="accent1">
                  <a:gamma/>
                  <a:shade val="46275"/>
                  <a:invGamma/>
                </a:schemeClr>
              </a:gs>
              <a:gs pos="100000">
                <a:schemeClr val="accent1"/>
              </a:gs>
            </a:gsLst>
            <a:lin ang="2700000" scaled="1"/>
          </a:gradFill>
          <a:ln w="9525">
            <a:noFill/>
            <a:round/>
            <a:headEnd/>
            <a:tailEnd/>
          </a:ln>
          <a:effectLst/>
        </p:spPr>
        <p:txBody>
          <a:bodyPr/>
          <a:lstStyle/>
          <a:p>
            <a:pPr>
              <a:defRPr/>
            </a:pPr>
            <a:endParaRPr lang="zh-CN" altLang="en-US">
              <a:latin typeface="Arial" charset="0"/>
            </a:endParaRPr>
          </a:p>
        </p:txBody>
      </p:sp>
      <p:pic>
        <p:nvPicPr>
          <p:cNvPr id="139" name="Picture 66" descr="light_shadow"/>
          <p:cNvPicPr>
            <a:picLocks noChangeAspect="1" noChangeArrowheads="1"/>
          </p:cNvPicPr>
          <p:nvPr/>
        </p:nvPicPr>
        <p:blipFill>
          <a:blip r:embed="rId3">
            <a:lum bright="-76000" contrast="-4000"/>
            <a:grayscl/>
          </a:blip>
          <a:srcRect/>
          <a:stretch>
            <a:fillRect/>
          </a:stretch>
        </p:blipFill>
        <p:spPr bwMode="gray">
          <a:xfrm>
            <a:off x="5881744" y="2697163"/>
            <a:ext cx="1008062" cy="280987"/>
          </a:xfrm>
          <a:prstGeom prst="rect">
            <a:avLst/>
          </a:prstGeom>
          <a:noFill/>
          <a:ln w="9525">
            <a:noFill/>
            <a:miter lim="800000"/>
            <a:headEnd/>
            <a:tailEnd/>
          </a:ln>
        </p:spPr>
      </p:pic>
      <p:pic>
        <p:nvPicPr>
          <p:cNvPr id="140" name="Picture 67" descr="circuler_1"/>
          <p:cNvPicPr>
            <a:picLocks noChangeAspect="1" noChangeArrowheads="1"/>
          </p:cNvPicPr>
          <p:nvPr/>
        </p:nvPicPr>
        <p:blipFill>
          <a:blip r:embed="rId4"/>
          <a:srcRect/>
          <a:stretch>
            <a:fillRect/>
          </a:stretch>
        </p:blipFill>
        <p:spPr bwMode="gray">
          <a:xfrm>
            <a:off x="5794431" y="1736725"/>
            <a:ext cx="1152525" cy="1139825"/>
          </a:xfrm>
          <a:prstGeom prst="rect">
            <a:avLst/>
          </a:prstGeom>
          <a:noFill/>
          <a:ln w="9525">
            <a:noFill/>
            <a:miter lim="800000"/>
            <a:headEnd/>
            <a:tailEnd/>
          </a:ln>
        </p:spPr>
      </p:pic>
      <p:sp>
        <p:nvSpPr>
          <p:cNvPr id="141" name="Oval 68"/>
          <p:cNvSpPr>
            <a:spLocks noChangeArrowheads="1"/>
          </p:cNvSpPr>
          <p:nvPr/>
        </p:nvSpPr>
        <p:spPr bwMode="gray">
          <a:xfrm>
            <a:off x="5794431" y="1736725"/>
            <a:ext cx="1144588" cy="1143000"/>
          </a:xfrm>
          <a:prstGeom prst="ellipse">
            <a:avLst/>
          </a:prstGeom>
          <a:gradFill rotWithShape="1">
            <a:gsLst>
              <a:gs pos="0">
                <a:schemeClr val="accent1">
                  <a:gamma/>
                  <a:shade val="26275"/>
                  <a:invGamma/>
                  <a:alpha val="89999"/>
                </a:schemeClr>
              </a:gs>
              <a:gs pos="50000">
                <a:schemeClr val="accent1">
                  <a:alpha val="45000"/>
                </a:schemeClr>
              </a:gs>
              <a:gs pos="100000">
                <a:schemeClr val="accent1">
                  <a:gamma/>
                  <a:shade val="26275"/>
                  <a:invGamma/>
                  <a:alpha val="89999"/>
                </a:schemeClr>
              </a:gs>
            </a:gsLst>
            <a:lin ang="5400000" scaled="1"/>
          </a:gradFill>
          <a:ln w="9525" algn="ctr">
            <a:noFill/>
            <a:round/>
            <a:headEnd/>
            <a:tailEnd/>
          </a:ln>
          <a:effectLst/>
        </p:spPr>
        <p:txBody>
          <a:bodyPr wrap="none" anchor="ctr"/>
          <a:lstStyle/>
          <a:p>
            <a:pPr>
              <a:defRPr/>
            </a:pPr>
            <a:endParaRPr lang="zh-CN" altLang="en-US">
              <a:latin typeface="Arial" charset="0"/>
            </a:endParaRPr>
          </a:p>
        </p:txBody>
      </p:sp>
      <p:sp>
        <p:nvSpPr>
          <p:cNvPr id="142" name="Freeform 69"/>
          <p:cNvSpPr>
            <a:spLocks/>
          </p:cNvSpPr>
          <p:nvPr/>
        </p:nvSpPr>
        <p:spPr bwMode="gray">
          <a:xfrm>
            <a:off x="5913494" y="1760538"/>
            <a:ext cx="898525" cy="395287"/>
          </a:xfrm>
          <a:custGeom>
            <a:avLst/>
            <a:gdLst>
              <a:gd name="T0" fmla="*/ 2147483647 w 1321"/>
              <a:gd name="T1" fmla="*/ 2147483647 h 712"/>
              <a:gd name="T2" fmla="*/ 2147483647 w 1321"/>
              <a:gd name="T3" fmla="*/ 2147483647 h 712"/>
              <a:gd name="T4" fmla="*/ 2147483647 w 1321"/>
              <a:gd name="T5" fmla="*/ 2147483647 h 712"/>
              <a:gd name="T6" fmla="*/ 2147483647 w 1321"/>
              <a:gd name="T7" fmla="*/ 2147483647 h 712"/>
              <a:gd name="T8" fmla="*/ 2147483647 w 1321"/>
              <a:gd name="T9" fmla="*/ 2147483647 h 712"/>
              <a:gd name="T10" fmla="*/ 2147483647 w 1321"/>
              <a:gd name="T11" fmla="*/ 2147483647 h 712"/>
              <a:gd name="T12" fmla="*/ 2147483647 w 1321"/>
              <a:gd name="T13" fmla="*/ 2147483647 h 712"/>
              <a:gd name="T14" fmla="*/ 2147483647 w 1321"/>
              <a:gd name="T15" fmla="*/ 2147483647 h 712"/>
              <a:gd name="T16" fmla="*/ 2147483647 w 1321"/>
              <a:gd name="T17" fmla="*/ 2147483647 h 712"/>
              <a:gd name="T18" fmla="*/ 2147483647 w 1321"/>
              <a:gd name="T19" fmla="*/ 2147483647 h 712"/>
              <a:gd name="T20" fmla="*/ 2147483647 w 1321"/>
              <a:gd name="T21" fmla="*/ 2147483647 h 712"/>
              <a:gd name="T22" fmla="*/ 2147483647 w 1321"/>
              <a:gd name="T23" fmla="*/ 2147483647 h 712"/>
              <a:gd name="T24" fmla="*/ 2147483647 w 1321"/>
              <a:gd name="T25" fmla="*/ 2147483647 h 712"/>
              <a:gd name="T26" fmla="*/ 2147483647 w 1321"/>
              <a:gd name="T27" fmla="*/ 2147483647 h 712"/>
              <a:gd name="T28" fmla="*/ 2147483647 w 1321"/>
              <a:gd name="T29" fmla="*/ 2147483647 h 712"/>
              <a:gd name="T30" fmla="*/ 2147483647 w 1321"/>
              <a:gd name="T31" fmla="*/ 2147483647 h 712"/>
              <a:gd name="T32" fmla="*/ 2147483647 w 1321"/>
              <a:gd name="T33" fmla="*/ 2147483647 h 712"/>
              <a:gd name="T34" fmla="*/ 2147483647 w 1321"/>
              <a:gd name="T35" fmla="*/ 2147483647 h 712"/>
              <a:gd name="T36" fmla="*/ 2147483647 w 1321"/>
              <a:gd name="T37" fmla="*/ 2147483647 h 712"/>
              <a:gd name="T38" fmla="*/ 2147483647 w 1321"/>
              <a:gd name="T39" fmla="*/ 2147483647 h 712"/>
              <a:gd name="T40" fmla="*/ 2147483647 w 1321"/>
              <a:gd name="T41" fmla="*/ 2147483647 h 712"/>
              <a:gd name="T42" fmla="*/ 2147483647 w 1321"/>
              <a:gd name="T43" fmla="*/ 2147483647 h 712"/>
              <a:gd name="T44" fmla="*/ 2147483647 w 1321"/>
              <a:gd name="T45" fmla="*/ 2147483647 h 712"/>
              <a:gd name="T46" fmla="*/ 2147483647 w 1321"/>
              <a:gd name="T47" fmla="*/ 2147483647 h 712"/>
              <a:gd name="T48" fmla="*/ 2147483647 w 1321"/>
              <a:gd name="T49" fmla="*/ 2147483647 h 712"/>
              <a:gd name="T50" fmla="*/ 2147483647 w 1321"/>
              <a:gd name="T51" fmla="*/ 2147483647 h 712"/>
              <a:gd name="T52" fmla="*/ 2147483647 w 1321"/>
              <a:gd name="T53" fmla="*/ 2147483647 h 712"/>
              <a:gd name="T54" fmla="*/ 1888083284 w 1321"/>
              <a:gd name="T55" fmla="*/ 2147483647 h 712"/>
              <a:gd name="T56" fmla="*/ 0 w 1321"/>
              <a:gd name="T57" fmla="*/ 2147483647 h 712"/>
              <a:gd name="T58" fmla="*/ 0 w 1321"/>
              <a:gd name="T59" fmla="*/ 2147483647 h 712"/>
              <a:gd name="T60" fmla="*/ 1258876932 w 1321"/>
              <a:gd name="T61" fmla="*/ 2147483647 h 712"/>
              <a:gd name="T62" fmla="*/ 2147483647 w 1321"/>
              <a:gd name="T63" fmla="*/ 2147483647 h 712"/>
              <a:gd name="T64" fmla="*/ 2147483647 w 1321"/>
              <a:gd name="T65" fmla="*/ 2147483647 h 712"/>
              <a:gd name="T66" fmla="*/ 2147483647 w 1321"/>
              <a:gd name="T67" fmla="*/ 2147483647 h 712"/>
              <a:gd name="T68" fmla="*/ 2147483647 w 1321"/>
              <a:gd name="T69" fmla="*/ 2147483647 h 712"/>
              <a:gd name="T70" fmla="*/ 2147483647 w 1321"/>
              <a:gd name="T71" fmla="*/ 2147483647 h 712"/>
              <a:gd name="T72" fmla="*/ 2147483647 w 1321"/>
              <a:gd name="T73" fmla="*/ 2147483647 h 712"/>
              <a:gd name="T74" fmla="*/ 2147483647 w 1321"/>
              <a:gd name="T75" fmla="*/ 2147483647 h 712"/>
              <a:gd name="T76" fmla="*/ 2147483647 w 1321"/>
              <a:gd name="T77" fmla="*/ 2147483647 h 712"/>
              <a:gd name="T78" fmla="*/ 2147483647 w 1321"/>
              <a:gd name="T79" fmla="*/ 2147483647 h 712"/>
              <a:gd name="T80" fmla="*/ 2147483647 w 1321"/>
              <a:gd name="T81" fmla="*/ 1026690731 h 712"/>
              <a:gd name="T82" fmla="*/ 2147483647 w 1321"/>
              <a:gd name="T83" fmla="*/ 0 h 712"/>
              <a:gd name="T84" fmla="*/ 2147483647 w 1321"/>
              <a:gd name="T85" fmla="*/ 0 h 712"/>
              <a:gd name="T86" fmla="*/ 2147483647 w 1321"/>
              <a:gd name="T87" fmla="*/ 1026690731 h 712"/>
              <a:gd name="T88" fmla="*/ 2147483647 w 1321"/>
              <a:gd name="T89" fmla="*/ 2147483647 h 712"/>
              <a:gd name="T90" fmla="*/ 2147483647 w 1321"/>
              <a:gd name="T91" fmla="*/ 2147483647 h 712"/>
              <a:gd name="T92" fmla="*/ 2147483647 w 1321"/>
              <a:gd name="T93" fmla="*/ 2147483647 h 712"/>
              <a:gd name="T94" fmla="*/ 2147483647 w 1321"/>
              <a:gd name="T95" fmla="*/ 2147483647 h 712"/>
              <a:gd name="T96" fmla="*/ 2147483647 w 1321"/>
              <a:gd name="T97" fmla="*/ 2147483647 h 712"/>
              <a:gd name="T98" fmla="*/ 2147483647 w 1321"/>
              <a:gd name="T99" fmla="*/ 2147483647 h 712"/>
              <a:gd name="T100" fmla="*/ 2147483647 w 1321"/>
              <a:gd name="T101" fmla="*/ 2147483647 h 712"/>
              <a:gd name="T102" fmla="*/ 2147483647 w 1321"/>
              <a:gd name="T103" fmla="*/ 2147483647 h 712"/>
              <a:gd name="T104" fmla="*/ 2147483647 w 1321"/>
              <a:gd name="T105" fmla="*/ 214748364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1">
                  <a:alpha val="17998"/>
                </a:schemeClr>
              </a:gs>
            </a:gsLst>
            <a:lin ang="5400000" scaled="1"/>
          </a:gradFill>
          <a:ln w="0">
            <a:noFill/>
            <a:round/>
            <a:headEnd/>
            <a:tailEnd/>
          </a:ln>
        </p:spPr>
        <p:txBody>
          <a:bodyPr/>
          <a:lstStyle/>
          <a:p>
            <a:endParaRPr lang="zh-CN" altLang="en-US"/>
          </a:p>
        </p:txBody>
      </p:sp>
      <p:sp>
        <p:nvSpPr>
          <p:cNvPr id="143" name="Text Box 70"/>
          <p:cNvSpPr txBox="1">
            <a:spLocks noChangeArrowheads="1"/>
          </p:cNvSpPr>
          <p:nvPr/>
        </p:nvSpPr>
        <p:spPr bwMode="auto">
          <a:xfrm>
            <a:off x="5943656" y="2159000"/>
            <a:ext cx="955675" cy="304800"/>
          </a:xfrm>
          <a:prstGeom prst="rect">
            <a:avLst/>
          </a:prstGeom>
          <a:noFill/>
          <a:ln w="9525" algn="ctr">
            <a:noFill/>
            <a:miter lim="800000"/>
            <a:headEnd/>
            <a:tailEnd/>
          </a:ln>
        </p:spPr>
        <p:txBody>
          <a:bodyPr>
            <a:spAutoFit/>
          </a:bodyPr>
          <a:lstStyle/>
          <a:p>
            <a:pPr eaLnBrk="0" hangingPunct="0">
              <a:spcBef>
                <a:spcPct val="50000"/>
              </a:spcBef>
            </a:pPr>
            <a:r>
              <a:rPr lang="zh-CN" altLang="en-US" sz="1400" b="1" dirty="0" smtClean="0"/>
              <a:t>实训物资</a:t>
            </a:r>
            <a:endParaRPr lang="en-US" altLang="zh-CN" sz="1400" b="1" dirty="0"/>
          </a:p>
        </p:txBody>
      </p:sp>
      <p:grpSp>
        <p:nvGrpSpPr>
          <p:cNvPr id="14" name="Group 72"/>
          <p:cNvGrpSpPr>
            <a:grpSpLocks/>
          </p:cNvGrpSpPr>
          <p:nvPr/>
        </p:nvGrpSpPr>
        <p:grpSpPr bwMode="auto">
          <a:xfrm rot="-1297425" flipH="1" flipV="1">
            <a:off x="5837294" y="2587625"/>
            <a:ext cx="1062037" cy="254000"/>
            <a:chOff x="2532" y="1051"/>
            <a:chExt cx="893" cy="246"/>
          </a:xfrm>
        </p:grpSpPr>
        <p:grpSp>
          <p:nvGrpSpPr>
            <p:cNvPr id="15" name="Group 73"/>
            <p:cNvGrpSpPr>
              <a:grpSpLocks/>
            </p:cNvGrpSpPr>
            <p:nvPr/>
          </p:nvGrpSpPr>
          <p:grpSpPr bwMode="auto">
            <a:xfrm>
              <a:off x="2528" y="1060"/>
              <a:ext cx="742" cy="186"/>
              <a:chOff x="1565" y="2568"/>
              <a:chExt cx="1118" cy="279"/>
            </a:xfrm>
          </p:grpSpPr>
          <p:sp>
            <p:nvSpPr>
              <p:cNvPr id="152" name="AutoShape 74"/>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53" name="AutoShape 75"/>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54" name="AutoShape 76"/>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55" name="AutoShape 77"/>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grpSp>
        <p:grpSp>
          <p:nvGrpSpPr>
            <p:cNvPr id="16" name="Group 78"/>
            <p:cNvGrpSpPr>
              <a:grpSpLocks/>
            </p:cNvGrpSpPr>
            <p:nvPr/>
          </p:nvGrpSpPr>
          <p:grpSpPr bwMode="auto">
            <a:xfrm rot="1353540">
              <a:off x="2680" y="1110"/>
              <a:ext cx="742" cy="186"/>
              <a:chOff x="1565" y="2568"/>
              <a:chExt cx="1118" cy="279"/>
            </a:xfrm>
          </p:grpSpPr>
          <p:sp>
            <p:nvSpPr>
              <p:cNvPr id="148" name="AutoShape 79"/>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49" name="AutoShape 80"/>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50" name="AutoShape 81"/>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51" name="AutoShape 82"/>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grpSp>
      </p:grpSp>
      <p:sp>
        <p:nvSpPr>
          <p:cNvPr id="156" name="Freeform 83"/>
          <p:cNvSpPr>
            <a:spLocks/>
          </p:cNvSpPr>
          <p:nvPr/>
        </p:nvSpPr>
        <p:spPr bwMode="gray">
          <a:xfrm>
            <a:off x="-206361" y="4011613"/>
            <a:ext cx="612775" cy="1130300"/>
          </a:xfrm>
          <a:custGeom>
            <a:avLst/>
            <a:gdLst/>
            <a:ahLst/>
            <a:cxnLst>
              <a:cxn ang="0">
                <a:pos x="3" y="292"/>
              </a:cxn>
              <a:cxn ang="0">
                <a:pos x="386" y="712"/>
              </a:cxn>
              <a:cxn ang="0">
                <a:pos x="386" y="404"/>
              </a:cxn>
              <a:cxn ang="0">
                <a:pos x="0" y="0"/>
              </a:cxn>
              <a:cxn ang="0">
                <a:pos x="3" y="292"/>
              </a:cxn>
            </a:cxnLst>
            <a:rect l="0" t="0" r="r" b="b"/>
            <a:pathLst>
              <a:path w="386" h="712">
                <a:moveTo>
                  <a:pt x="3" y="292"/>
                </a:moveTo>
                <a:lnTo>
                  <a:pt x="386" y="712"/>
                </a:lnTo>
                <a:lnTo>
                  <a:pt x="386" y="404"/>
                </a:lnTo>
                <a:lnTo>
                  <a:pt x="0" y="0"/>
                </a:lnTo>
                <a:lnTo>
                  <a:pt x="3" y="292"/>
                </a:lnTo>
                <a:close/>
              </a:path>
            </a:pathLst>
          </a:custGeom>
          <a:gradFill rotWithShape="1">
            <a:gsLst>
              <a:gs pos="0">
                <a:schemeClr val="folHlink">
                  <a:alpha val="80000"/>
                </a:schemeClr>
              </a:gs>
              <a:gs pos="100000">
                <a:schemeClr val="folHlink">
                  <a:gamma/>
                  <a:tint val="48627"/>
                  <a:invGamma/>
                </a:schemeClr>
              </a:gs>
            </a:gsLst>
            <a:lin ang="2700000" scaled="1"/>
          </a:gradFill>
          <a:ln w="9525">
            <a:noFill/>
            <a:round/>
            <a:headEnd/>
            <a:tailEnd/>
          </a:ln>
          <a:effectLst/>
        </p:spPr>
        <p:txBody>
          <a:bodyPr/>
          <a:lstStyle/>
          <a:p>
            <a:pPr>
              <a:defRPr/>
            </a:pPr>
            <a:endParaRPr lang="zh-CN" altLang="en-US">
              <a:latin typeface="Arial" charset="0"/>
            </a:endParaRPr>
          </a:p>
        </p:txBody>
      </p:sp>
      <p:sp>
        <p:nvSpPr>
          <p:cNvPr id="157" name="Text Box 26"/>
          <p:cNvSpPr txBox="1">
            <a:spLocks noChangeArrowheads="1"/>
          </p:cNvSpPr>
          <p:nvPr/>
        </p:nvSpPr>
        <p:spPr bwMode="black">
          <a:xfrm>
            <a:off x="2406652" y="4429132"/>
            <a:ext cx="1643074" cy="830997"/>
          </a:xfrm>
          <a:prstGeom prst="rect">
            <a:avLst/>
          </a:prstGeom>
          <a:noFill/>
          <a:ln w="9525">
            <a:noFill/>
            <a:miter lim="800000"/>
            <a:headEnd/>
            <a:tailEnd/>
          </a:ln>
        </p:spPr>
        <p:txBody>
          <a:bodyPr wrap="square" anchor="ctr">
            <a:spAutoFit/>
          </a:bodyPr>
          <a:lstStyle/>
          <a:p>
            <a:pPr marL="120650" indent="-120650">
              <a:spcBef>
                <a:spcPct val="50000"/>
              </a:spcBef>
              <a:buClr>
                <a:srgbClr val="1C1C1C"/>
              </a:buClr>
              <a:buFontTx/>
              <a:buChar char="•"/>
            </a:pPr>
            <a:endParaRPr lang="en-US" altLang="zh-CN" sz="1600" b="1" dirty="0" smtClean="0">
              <a:solidFill>
                <a:schemeClr val="tx1">
                  <a:lumMod val="95000"/>
                  <a:lumOff val="5000"/>
                </a:schemeClr>
              </a:solidFill>
              <a:latin typeface="楷体" pitchFamily="49" charset="-122"/>
              <a:ea typeface="楷体" pitchFamily="49" charset="-122"/>
            </a:endParaRPr>
          </a:p>
          <a:p>
            <a:r>
              <a:rPr lang="zh-CN" altLang="en-US" sz="1600" b="1" dirty="0" smtClean="0">
                <a:solidFill>
                  <a:schemeClr val="tx1">
                    <a:lumMod val="95000"/>
                    <a:lumOff val="5000"/>
                  </a:schemeClr>
                </a:solidFill>
                <a:latin typeface="楷体" pitchFamily="49" charset="-122"/>
                <a:ea typeface="楷体" pitchFamily="49" charset="-122"/>
              </a:rPr>
              <a:t>学生用实训电脑配置需满足要求</a:t>
            </a:r>
          </a:p>
        </p:txBody>
      </p:sp>
      <p:sp>
        <p:nvSpPr>
          <p:cNvPr id="158" name="Text Box 26"/>
          <p:cNvSpPr txBox="1">
            <a:spLocks noChangeArrowheads="1"/>
          </p:cNvSpPr>
          <p:nvPr/>
        </p:nvSpPr>
        <p:spPr bwMode="black">
          <a:xfrm>
            <a:off x="4264040" y="4000504"/>
            <a:ext cx="1404935" cy="1077218"/>
          </a:xfrm>
          <a:prstGeom prst="rect">
            <a:avLst/>
          </a:prstGeom>
          <a:noFill/>
          <a:ln w="9525">
            <a:noFill/>
            <a:miter lim="800000"/>
            <a:headEnd/>
            <a:tailEnd/>
          </a:ln>
        </p:spPr>
        <p:txBody>
          <a:bodyPr wrap="square" anchor="ctr">
            <a:spAutoFit/>
          </a:bodyPr>
          <a:lstStyle/>
          <a:p>
            <a:pPr marL="120650" indent="-120650">
              <a:spcBef>
                <a:spcPct val="50000"/>
              </a:spcBef>
              <a:buClr>
                <a:srgbClr val="1C1C1C"/>
              </a:buClr>
              <a:buFontTx/>
              <a:buChar char="•"/>
            </a:pPr>
            <a:endParaRPr lang="en-US" altLang="zh-CN" sz="1600" b="1" dirty="0" smtClean="0">
              <a:solidFill>
                <a:schemeClr val="tx1">
                  <a:lumMod val="95000"/>
                  <a:lumOff val="5000"/>
                </a:schemeClr>
              </a:solidFill>
              <a:latin typeface="楷体" pitchFamily="49" charset="-122"/>
              <a:ea typeface="楷体" pitchFamily="49" charset="-122"/>
            </a:endParaRPr>
          </a:p>
          <a:p>
            <a:r>
              <a:rPr lang="zh-CN" altLang="en-US" sz="1600" b="1" dirty="0" smtClean="0">
                <a:solidFill>
                  <a:schemeClr val="tx1">
                    <a:lumMod val="95000"/>
                    <a:lumOff val="5000"/>
                  </a:schemeClr>
                </a:solidFill>
                <a:latin typeface="楷体" pitchFamily="49" charset="-122"/>
                <a:ea typeface="楷体" pitchFamily="49" charset="-122"/>
              </a:rPr>
              <a:t>机房内网或校园网内网环境</a:t>
            </a:r>
            <a:endParaRPr lang="zh-CN" altLang="en-US" sz="1600" b="1" dirty="0">
              <a:solidFill>
                <a:schemeClr val="tx1">
                  <a:lumMod val="95000"/>
                  <a:lumOff val="5000"/>
                </a:schemeClr>
              </a:solidFill>
              <a:latin typeface="楷体" pitchFamily="49" charset="-122"/>
              <a:ea typeface="楷体" pitchFamily="49" charset="-122"/>
            </a:endParaRPr>
          </a:p>
        </p:txBody>
      </p:sp>
      <p:sp>
        <p:nvSpPr>
          <p:cNvPr id="159" name="Text Box 26"/>
          <p:cNvSpPr txBox="1">
            <a:spLocks noChangeArrowheads="1"/>
          </p:cNvSpPr>
          <p:nvPr/>
        </p:nvSpPr>
        <p:spPr bwMode="black">
          <a:xfrm>
            <a:off x="6049990" y="3429000"/>
            <a:ext cx="1643074" cy="2062103"/>
          </a:xfrm>
          <a:prstGeom prst="rect">
            <a:avLst/>
          </a:prstGeom>
          <a:noFill/>
          <a:ln w="9525">
            <a:noFill/>
            <a:miter lim="800000"/>
            <a:headEnd/>
            <a:tailEnd/>
          </a:ln>
        </p:spPr>
        <p:txBody>
          <a:bodyPr wrap="square" anchor="ctr">
            <a:spAutoFit/>
          </a:bodyPr>
          <a:lstStyle/>
          <a:p>
            <a:pPr marL="120650" indent="-120650">
              <a:spcBef>
                <a:spcPts val="0"/>
              </a:spcBef>
              <a:buClr>
                <a:srgbClr val="1C1C1C"/>
              </a:buClr>
              <a:buFontTx/>
              <a:buChar char="•"/>
            </a:pPr>
            <a:endParaRPr lang="en-US" altLang="zh-CN" sz="1600" b="1" dirty="0" smtClean="0">
              <a:solidFill>
                <a:schemeClr val="tx1">
                  <a:lumMod val="95000"/>
                  <a:lumOff val="5000"/>
                </a:schemeClr>
              </a:solidFill>
              <a:latin typeface="楷体" pitchFamily="49" charset="-122"/>
              <a:ea typeface="楷体" pitchFamily="49" charset="-122"/>
            </a:endParaRPr>
          </a:p>
          <a:p>
            <a:pPr marL="120650" indent="-120650">
              <a:spcBef>
                <a:spcPts val="0"/>
              </a:spcBef>
              <a:buClr>
                <a:srgbClr val="1C1C1C"/>
              </a:buClr>
            </a:pPr>
            <a:r>
              <a:rPr lang="en-US" altLang="zh-CN" sz="1600" b="1" dirty="0" smtClean="0">
                <a:solidFill>
                  <a:schemeClr val="tx1">
                    <a:lumMod val="95000"/>
                    <a:lumOff val="5000"/>
                  </a:schemeClr>
                </a:solidFill>
                <a:latin typeface="楷体" pitchFamily="49" charset="-122"/>
                <a:ea typeface="楷体" pitchFamily="49" charset="-122"/>
              </a:rPr>
              <a:t>-</a:t>
            </a:r>
            <a:r>
              <a:rPr lang="zh-CN" altLang="en-US" sz="1600" b="1" dirty="0" smtClean="0">
                <a:solidFill>
                  <a:schemeClr val="tx1">
                    <a:lumMod val="95000"/>
                    <a:lumOff val="5000"/>
                  </a:schemeClr>
                </a:solidFill>
                <a:latin typeface="楷体" pitchFamily="49" charset="-122"/>
                <a:ea typeface="楷体" pitchFamily="49" charset="-122"/>
              </a:rPr>
              <a:t>工程招投标实训教材</a:t>
            </a:r>
            <a:endParaRPr lang="en-US" altLang="zh-CN" sz="1600" b="1" dirty="0" smtClean="0">
              <a:solidFill>
                <a:schemeClr val="tx1">
                  <a:lumMod val="95000"/>
                  <a:lumOff val="5000"/>
                </a:schemeClr>
              </a:solidFill>
              <a:latin typeface="楷体" pitchFamily="49" charset="-122"/>
              <a:ea typeface="楷体" pitchFamily="49" charset="-122"/>
            </a:endParaRPr>
          </a:p>
          <a:p>
            <a:pPr marL="120650" indent="-120650">
              <a:spcBef>
                <a:spcPts val="0"/>
              </a:spcBef>
              <a:buClr>
                <a:srgbClr val="1C1C1C"/>
              </a:buClr>
              <a:buFontTx/>
              <a:buChar char="-"/>
            </a:pPr>
            <a:r>
              <a:rPr lang="zh-CN" altLang="en-US" sz="1600" b="1" dirty="0" smtClean="0">
                <a:solidFill>
                  <a:schemeClr val="tx1">
                    <a:lumMod val="95000"/>
                    <a:lumOff val="5000"/>
                  </a:schemeClr>
                </a:solidFill>
                <a:latin typeface="楷体" pitchFamily="49" charset="-122"/>
                <a:ea typeface="楷体" pitchFamily="49" charset="-122"/>
              </a:rPr>
              <a:t>工程招投标沙盘实物道具</a:t>
            </a:r>
            <a:endParaRPr lang="en-US" altLang="zh-CN" sz="1600" b="1" dirty="0" smtClean="0">
              <a:solidFill>
                <a:schemeClr val="tx1">
                  <a:lumMod val="95000"/>
                  <a:lumOff val="5000"/>
                </a:schemeClr>
              </a:solidFill>
              <a:latin typeface="楷体" pitchFamily="49" charset="-122"/>
              <a:ea typeface="楷体" pitchFamily="49" charset="-122"/>
            </a:endParaRPr>
          </a:p>
          <a:p>
            <a:pPr marL="120650" indent="-120650">
              <a:spcBef>
                <a:spcPts val="0"/>
              </a:spcBef>
              <a:buClr>
                <a:srgbClr val="1C1C1C"/>
              </a:buClr>
              <a:buFontTx/>
              <a:buChar char="-"/>
            </a:pPr>
            <a:r>
              <a:rPr lang="zh-CN" altLang="en-US" sz="1600" b="1" dirty="0" smtClean="0">
                <a:solidFill>
                  <a:schemeClr val="tx1">
                    <a:lumMod val="95000"/>
                    <a:lumOff val="5000"/>
                  </a:schemeClr>
                </a:solidFill>
                <a:latin typeface="楷体" pitchFamily="49" charset="-122"/>
                <a:ea typeface="楷体" pitchFamily="49" charset="-122"/>
              </a:rPr>
              <a:t>签字笔</a:t>
            </a:r>
            <a:endParaRPr lang="en-US" altLang="zh-CN" sz="1600" b="1" dirty="0" smtClean="0">
              <a:solidFill>
                <a:schemeClr val="tx1">
                  <a:lumMod val="95000"/>
                  <a:lumOff val="5000"/>
                </a:schemeClr>
              </a:solidFill>
              <a:latin typeface="楷体" pitchFamily="49" charset="-122"/>
              <a:ea typeface="楷体" pitchFamily="49" charset="-122"/>
            </a:endParaRPr>
          </a:p>
          <a:p>
            <a:pPr marL="120650" indent="-120650">
              <a:spcBef>
                <a:spcPts val="0"/>
              </a:spcBef>
              <a:buClr>
                <a:srgbClr val="1C1C1C"/>
              </a:buClr>
              <a:buFontTx/>
              <a:buChar char="-"/>
            </a:pPr>
            <a:r>
              <a:rPr lang="zh-CN" altLang="en-US" sz="1600" b="1" dirty="0" smtClean="0">
                <a:solidFill>
                  <a:schemeClr val="tx1">
                    <a:lumMod val="95000"/>
                    <a:lumOff val="5000"/>
                  </a:schemeClr>
                </a:solidFill>
                <a:latin typeface="楷体" pitchFamily="49" charset="-122"/>
                <a:ea typeface="楷体" pitchFamily="49" charset="-122"/>
              </a:rPr>
              <a:t>广联达软件加密锁</a:t>
            </a:r>
            <a:endParaRPr lang="en-US" altLang="zh-CN" sz="1600" b="1" dirty="0">
              <a:solidFill>
                <a:schemeClr val="tx1">
                  <a:lumMod val="95000"/>
                  <a:lumOff val="5000"/>
                </a:schemeClr>
              </a:solidFill>
              <a:latin typeface="楷体" pitchFamily="49" charset="-122"/>
              <a:ea typeface="楷体" pitchFamily="49" charset="-122"/>
            </a:endParaRPr>
          </a:p>
        </p:txBody>
      </p:sp>
      <p:sp>
        <p:nvSpPr>
          <p:cNvPr id="101" name="Rectangle 3"/>
          <p:cNvSpPr>
            <a:spLocks noChangeArrowheads="1"/>
          </p:cNvSpPr>
          <p:nvPr/>
        </p:nvSpPr>
        <p:spPr bwMode="gray">
          <a:xfrm>
            <a:off x="7666072" y="2641584"/>
            <a:ext cx="1835150" cy="431800"/>
          </a:xfrm>
          <a:prstGeom prst="rect">
            <a:avLst/>
          </a:prstGeom>
          <a:gradFill rotWithShape="1">
            <a:gsLst>
              <a:gs pos="0">
                <a:schemeClr val="folHlink"/>
              </a:gs>
              <a:gs pos="100000">
                <a:schemeClr val="folHlink">
                  <a:gamma/>
                  <a:tint val="0"/>
                  <a:invGamma/>
                </a:scheme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102" name="AutoShape 9"/>
          <p:cNvSpPr>
            <a:spLocks noChangeArrowheads="1"/>
          </p:cNvSpPr>
          <p:nvPr/>
        </p:nvSpPr>
        <p:spPr bwMode="gray">
          <a:xfrm flipH="1">
            <a:off x="7053297" y="1985947"/>
            <a:ext cx="2438400" cy="657225"/>
          </a:xfrm>
          <a:prstGeom prst="parallelogram">
            <a:avLst>
              <a:gd name="adj" fmla="val 92256"/>
            </a:avLst>
          </a:prstGeom>
          <a:gradFill rotWithShape="1">
            <a:gsLst>
              <a:gs pos="0">
                <a:schemeClr val="folHlink"/>
              </a:gs>
              <a:gs pos="100000">
                <a:schemeClr val="folHlink">
                  <a:gamma/>
                  <a:tint val="53725"/>
                  <a:invGamma/>
                </a:schemeClr>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144" name="Freeform 10"/>
          <p:cNvSpPr>
            <a:spLocks/>
          </p:cNvSpPr>
          <p:nvPr/>
        </p:nvSpPr>
        <p:spPr bwMode="gray">
          <a:xfrm>
            <a:off x="7050122" y="1981184"/>
            <a:ext cx="615950" cy="1163638"/>
          </a:xfrm>
          <a:custGeom>
            <a:avLst/>
            <a:gdLst/>
            <a:ahLst/>
            <a:cxnLst>
              <a:cxn ang="0">
                <a:pos x="0" y="167"/>
              </a:cxn>
              <a:cxn ang="0">
                <a:pos x="201" y="370"/>
              </a:cxn>
              <a:cxn ang="0">
                <a:pos x="201" y="210"/>
              </a:cxn>
              <a:cxn ang="0">
                <a:pos x="0" y="0"/>
              </a:cxn>
              <a:cxn ang="0">
                <a:pos x="0" y="167"/>
              </a:cxn>
            </a:cxnLst>
            <a:rect l="0" t="0" r="r" b="b"/>
            <a:pathLst>
              <a:path w="201" h="370">
                <a:moveTo>
                  <a:pt x="0" y="167"/>
                </a:moveTo>
                <a:lnTo>
                  <a:pt x="201" y="370"/>
                </a:lnTo>
                <a:lnTo>
                  <a:pt x="201" y="210"/>
                </a:lnTo>
                <a:lnTo>
                  <a:pt x="0" y="0"/>
                </a:lnTo>
                <a:lnTo>
                  <a:pt x="0" y="167"/>
                </a:lnTo>
                <a:close/>
              </a:path>
            </a:pathLst>
          </a:custGeom>
          <a:gradFill rotWithShape="1">
            <a:gsLst>
              <a:gs pos="0">
                <a:schemeClr val="folHlink">
                  <a:gamma/>
                  <a:shade val="46275"/>
                  <a:invGamma/>
                </a:schemeClr>
              </a:gs>
              <a:gs pos="100000">
                <a:schemeClr val="folHlink"/>
              </a:gs>
            </a:gsLst>
            <a:lin ang="2700000" scaled="1"/>
          </a:gradFill>
          <a:ln w="9525">
            <a:noFill/>
            <a:round/>
            <a:headEnd/>
            <a:tailEnd/>
          </a:ln>
          <a:effectLst/>
        </p:spPr>
        <p:txBody>
          <a:bodyPr/>
          <a:lstStyle/>
          <a:p>
            <a:pPr>
              <a:defRPr/>
            </a:pPr>
            <a:endParaRPr lang="zh-CN" altLang="en-US">
              <a:latin typeface="Arial" charset="0"/>
            </a:endParaRPr>
          </a:p>
        </p:txBody>
      </p:sp>
      <p:pic>
        <p:nvPicPr>
          <p:cNvPr id="160" name="Picture 19" descr="light_shadow"/>
          <p:cNvPicPr>
            <a:picLocks noChangeAspect="1" noChangeArrowheads="1"/>
          </p:cNvPicPr>
          <p:nvPr/>
        </p:nvPicPr>
        <p:blipFill>
          <a:blip r:embed="rId3">
            <a:lum bright="-76000" contrast="-4000"/>
            <a:grayscl/>
          </a:blip>
          <a:srcRect/>
          <a:stretch>
            <a:fillRect/>
          </a:stretch>
        </p:blipFill>
        <p:spPr bwMode="gray">
          <a:xfrm>
            <a:off x="7767810" y="2311971"/>
            <a:ext cx="1008062" cy="280988"/>
          </a:xfrm>
          <a:prstGeom prst="rect">
            <a:avLst/>
          </a:prstGeom>
          <a:noFill/>
          <a:ln w="9525">
            <a:noFill/>
            <a:miter lim="800000"/>
            <a:headEnd/>
            <a:tailEnd/>
          </a:ln>
        </p:spPr>
      </p:pic>
      <p:pic>
        <p:nvPicPr>
          <p:cNvPr id="161" name="Picture 20" descr="circuler_1"/>
          <p:cNvPicPr>
            <a:picLocks noChangeAspect="1" noChangeArrowheads="1"/>
          </p:cNvPicPr>
          <p:nvPr/>
        </p:nvPicPr>
        <p:blipFill>
          <a:blip r:embed="rId4"/>
          <a:srcRect/>
          <a:stretch>
            <a:fillRect/>
          </a:stretch>
        </p:blipFill>
        <p:spPr bwMode="gray">
          <a:xfrm>
            <a:off x="7537656" y="1280096"/>
            <a:ext cx="1152525" cy="1139825"/>
          </a:xfrm>
          <a:prstGeom prst="rect">
            <a:avLst/>
          </a:prstGeom>
          <a:noFill/>
          <a:ln w="9525">
            <a:noFill/>
            <a:miter lim="800000"/>
            <a:headEnd/>
            <a:tailEnd/>
          </a:ln>
        </p:spPr>
      </p:pic>
      <p:sp>
        <p:nvSpPr>
          <p:cNvPr id="162" name="Oval 21"/>
          <p:cNvSpPr>
            <a:spLocks noChangeArrowheads="1"/>
          </p:cNvSpPr>
          <p:nvPr/>
        </p:nvSpPr>
        <p:spPr bwMode="gray">
          <a:xfrm>
            <a:off x="7537656" y="1280096"/>
            <a:ext cx="1144588" cy="1143000"/>
          </a:xfrm>
          <a:prstGeom prst="ellipse">
            <a:avLst/>
          </a:prstGeom>
          <a:gradFill rotWithShape="1">
            <a:gsLst>
              <a:gs pos="0">
                <a:schemeClr val="folHlink">
                  <a:gamma/>
                  <a:shade val="26275"/>
                  <a:invGamma/>
                  <a:alpha val="89999"/>
                </a:schemeClr>
              </a:gs>
              <a:gs pos="50000">
                <a:schemeClr val="folHlink">
                  <a:alpha val="45000"/>
                </a:schemeClr>
              </a:gs>
              <a:gs pos="100000">
                <a:schemeClr val="folHlink">
                  <a:gamma/>
                  <a:shade val="26275"/>
                  <a:invGamma/>
                  <a:alpha val="89999"/>
                </a:schemeClr>
              </a:gs>
            </a:gsLst>
            <a:lin ang="5400000" scaled="1"/>
          </a:gradFill>
          <a:ln w="9525" algn="ctr">
            <a:noFill/>
            <a:round/>
            <a:headEnd/>
            <a:tailEnd/>
          </a:ln>
          <a:effectLst/>
        </p:spPr>
        <p:txBody>
          <a:bodyPr wrap="none" anchor="ctr"/>
          <a:lstStyle/>
          <a:p>
            <a:pPr>
              <a:defRPr/>
            </a:pPr>
            <a:endParaRPr lang="zh-CN" altLang="en-US" dirty="0">
              <a:solidFill>
                <a:schemeClr val="bg1"/>
              </a:solidFill>
              <a:latin typeface="Arial" charset="0"/>
            </a:endParaRPr>
          </a:p>
        </p:txBody>
      </p:sp>
      <p:sp>
        <p:nvSpPr>
          <p:cNvPr id="163" name="Freeform 22"/>
          <p:cNvSpPr>
            <a:spLocks/>
          </p:cNvSpPr>
          <p:nvPr/>
        </p:nvSpPr>
        <p:spPr bwMode="gray">
          <a:xfrm>
            <a:off x="7656719" y="1303908"/>
            <a:ext cx="898525" cy="395288"/>
          </a:xfrm>
          <a:custGeom>
            <a:avLst/>
            <a:gdLst>
              <a:gd name="T0" fmla="*/ 2147483647 w 1321"/>
              <a:gd name="T1" fmla="*/ 2147483647 h 712"/>
              <a:gd name="T2" fmla="*/ 2147483647 w 1321"/>
              <a:gd name="T3" fmla="*/ 2147483647 h 712"/>
              <a:gd name="T4" fmla="*/ 2147483647 w 1321"/>
              <a:gd name="T5" fmla="*/ 2147483647 h 712"/>
              <a:gd name="T6" fmla="*/ 2147483647 w 1321"/>
              <a:gd name="T7" fmla="*/ 2147483647 h 712"/>
              <a:gd name="T8" fmla="*/ 2147483647 w 1321"/>
              <a:gd name="T9" fmla="*/ 2147483647 h 712"/>
              <a:gd name="T10" fmla="*/ 2147483647 w 1321"/>
              <a:gd name="T11" fmla="*/ 2147483647 h 712"/>
              <a:gd name="T12" fmla="*/ 2147483647 w 1321"/>
              <a:gd name="T13" fmla="*/ 2147483647 h 712"/>
              <a:gd name="T14" fmla="*/ 2147483647 w 1321"/>
              <a:gd name="T15" fmla="*/ 2147483647 h 712"/>
              <a:gd name="T16" fmla="*/ 2147483647 w 1321"/>
              <a:gd name="T17" fmla="*/ 2147483647 h 712"/>
              <a:gd name="T18" fmla="*/ 2147483647 w 1321"/>
              <a:gd name="T19" fmla="*/ 2147483647 h 712"/>
              <a:gd name="T20" fmla="*/ 2147483647 w 1321"/>
              <a:gd name="T21" fmla="*/ 2147483647 h 712"/>
              <a:gd name="T22" fmla="*/ 2147483647 w 1321"/>
              <a:gd name="T23" fmla="*/ 2147483647 h 712"/>
              <a:gd name="T24" fmla="*/ 2147483647 w 1321"/>
              <a:gd name="T25" fmla="*/ 2147483647 h 712"/>
              <a:gd name="T26" fmla="*/ 2147483647 w 1321"/>
              <a:gd name="T27" fmla="*/ 2147483647 h 712"/>
              <a:gd name="T28" fmla="*/ 2147483647 w 1321"/>
              <a:gd name="T29" fmla="*/ 2147483647 h 712"/>
              <a:gd name="T30" fmla="*/ 2147483647 w 1321"/>
              <a:gd name="T31" fmla="*/ 2147483647 h 712"/>
              <a:gd name="T32" fmla="*/ 2147483647 w 1321"/>
              <a:gd name="T33" fmla="*/ 2147483647 h 712"/>
              <a:gd name="T34" fmla="*/ 2147483647 w 1321"/>
              <a:gd name="T35" fmla="*/ 2147483647 h 712"/>
              <a:gd name="T36" fmla="*/ 2147483647 w 1321"/>
              <a:gd name="T37" fmla="*/ 2147483647 h 712"/>
              <a:gd name="T38" fmla="*/ 2147483647 w 1321"/>
              <a:gd name="T39" fmla="*/ 2147483647 h 712"/>
              <a:gd name="T40" fmla="*/ 2147483647 w 1321"/>
              <a:gd name="T41" fmla="*/ 2147483647 h 712"/>
              <a:gd name="T42" fmla="*/ 2147483647 w 1321"/>
              <a:gd name="T43" fmla="*/ 2147483647 h 712"/>
              <a:gd name="T44" fmla="*/ 2147483647 w 1321"/>
              <a:gd name="T45" fmla="*/ 2147483647 h 712"/>
              <a:gd name="T46" fmla="*/ 2147483647 w 1321"/>
              <a:gd name="T47" fmla="*/ 2147483647 h 712"/>
              <a:gd name="T48" fmla="*/ 2147483647 w 1321"/>
              <a:gd name="T49" fmla="*/ 2147483647 h 712"/>
              <a:gd name="T50" fmla="*/ 2147483647 w 1321"/>
              <a:gd name="T51" fmla="*/ 2147483647 h 712"/>
              <a:gd name="T52" fmla="*/ 2147483647 w 1321"/>
              <a:gd name="T53" fmla="*/ 2147483647 h 712"/>
              <a:gd name="T54" fmla="*/ 1888083284 w 1321"/>
              <a:gd name="T55" fmla="*/ 2147483647 h 712"/>
              <a:gd name="T56" fmla="*/ 0 w 1321"/>
              <a:gd name="T57" fmla="*/ 2147483647 h 712"/>
              <a:gd name="T58" fmla="*/ 0 w 1321"/>
              <a:gd name="T59" fmla="*/ 2147483647 h 712"/>
              <a:gd name="T60" fmla="*/ 1258876932 w 1321"/>
              <a:gd name="T61" fmla="*/ 2147483647 h 712"/>
              <a:gd name="T62" fmla="*/ 2147483647 w 1321"/>
              <a:gd name="T63" fmla="*/ 2147483647 h 712"/>
              <a:gd name="T64" fmla="*/ 2147483647 w 1321"/>
              <a:gd name="T65" fmla="*/ 2147483647 h 712"/>
              <a:gd name="T66" fmla="*/ 2147483647 w 1321"/>
              <a:gd name="T67" fmla="*/ 2147483647 h 712"/>
              <a:gd name="T68" fmla="*/ 2147483647 w 1321"/>
              <a:gd name="T69" fmla="*/ 2147483647 h 712"/>
              <a:gd name="T70" fmla="*/ 2147483647 w 1321"/>
              <a:gd name="T71" fmla="*/ 2147483647 h 712"/>
              <a:gd name="T72" fmla="*/ 2147483647 w 1321"/>
              <a:gd name="T73" fmla="*/ 2147483647 h 712"/>
              <a:gd name="T74" fmla="*/ 2147483647 w 1321"/>
              <a:gd name="T75" fmla="*/ 2147483647 h 712"/>
              <a:gd name="T76" fmla="*/ 2147483647 w 1321"/>
              <a:gd name="T77" fmla="*/ 2147483647 h 712"/>
              <a:gd name="T78" fmla="*/ 2147483647 w 1321"/>
              <a:gd name="T79" fmla="*/ 2147483647 h 712"/>
              <a:gd name="T80" fmla="*/ 2147483647 w 1321"/>
              <a:gd name="T81" fmla="*/ 1026696105 h 712"/>
              <a:gd name="T82" fmla="*/ 2147483647 w 1321"/>
              <a:gd name="T83" fmla="*/ 0 h 712"/>
              <a:gd name="T84" fmla="*/ 2147483647 w 1321"/>
              <a:gd name="T85" fmla="*/ 0 h 712"/>
              <a:gd name="T86" fmla="*/ 2147483647 w 1321"/>
              <a:gd name="T87" fmla="*/ 1026696105 h 712"/>
              <a:gd name="T88" fmla="*/ 2147483647 w 1321"/>
              <a:gd name="T89" fmla="*/ 2147483647 h 712"/>
              <a:gd name="T90" fmla="*/ 2147483647 w 1321"/>
              <a:gd name="T91" fmla="*/ 2147483647 h 712"/>
              <a:gd name="T92" fmla="*/ 2147483647 w 1321"/>
              <a:gd name="T93" fmla="*/ 2147483647 h 712"/>
              <a:gd name="T94" fmla="*/ 2147483647 w 1321"/>
              <a:gd name="T95" fmla="*/ 2147483647 h 712"/>
              <a:gd name="T96" fmla="*/ 2147483647 w 1321"/>
              <a:gd name="T97" fmla="*/ 2147483647 h 712"/>
              <a:gd name="T98" fmla="*/ 2147483647 w 1321"/>
              <a:gd name="T99" fmla="*/ 2147483647 h 712"/>
              <a:gd name="T100" fmla="*/ 2147483647 w 1321"/>
              <a:gd name="T101" fmla="*/ 2147483647 h 712"/>
              <a:gd name="T102" fmla="*/ 2147483647 w 1321"/>
              <a:gd name="T103" fmla="*/ 2147483647 h 712"/>
              <a:gd name="T104" fmla="*/ 2147483647 w 1321"/>
              <a:gd name="T105" fmla="*/ 214748364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folHlink">
                  <a:alpha val="17998"/>
                </a:schemeClr>
              </a:gs>
            </a:gsLst>
            <a:lin ang="5400000" scaled="1"/>
          </a:gradFill>
          <a:ln w="0">
            <a:noFill/>
            <a:round/>
            <a:headEnd/>
            <a:tailEnd/>
          </a:ln>
        </p:spPr>
        <p:txBody>
          <a:bodyPr/>
          <a:lstStyle/>
          <a:p>
            <a:endParaRPr lang="zh-CN" altLang="en-US"/>
          </a:p>
        </p:txBody>
      </p:sp>
      <p:sp>
        <p:nvSpPr>
          <p:cNvPr id="164" name="Text Box 25"/>
          <p:cNvSpPr txBox="1">
            <a:spLocks noChangeArrowheads="1"/>
          </p:cNvSpPr>
          <p:nvPr/>
        </p:nvSpPr>
        <p:spPr bwMode="auto">
          <a:xfrm>
            <a:off x="7736111" y="1773809"/>
            <a:ext cx="955675" cy="304800"/>
          </a:xfrm>
          <a:prstGeom prst="rect">
            <a:avLst/>
          </a:prstGeom>
          <a:noFill/>
          <a:ln w="9525" algn="ctr">
            <a:noFill/>
            <a:miter lim="800000"/>
            <a:headEnd/>
            <a:tailEnd/>
          </a:ln>
        </p:spPr>
        <p:txBody>
          <a:bodyPr>
            <a:spAutoFit/>
          </a:bodyPr>
          <a:lstStyle/>
          <a:p>
            <a:pPr eaLnBrk="0" hangingPunct="0">
              <a:spcBef>
                <a:spcPct val="50000"/>
              </a:spcBef>
            </a:pPr>
            <a:r>
              <a:rPr lang="zh-CN" altLang="en-US" sz="1400" b="1" dirty="0" smtClean="0">
                <a:solidFill>
                  <a:srgbClr val="002060"/>
                </a:solidFill>
              </a:rPr>
              <a:t>配套软件</a:t>
            </a:r>
            <a:endParaRPr lang="en-US" altLang="zh-CN" sz="1400" b="1" dirty="0">
              <a:solidFill>
                <a:srgbClr val="002060"/>
              </a:solidFill>
            </a:endParaRPr>
          </a:p>
        </p:txBody>
      </p:sp>
      <p:grpSp>
        <p:nvGrpSpPr>
          <p:cNvPr id="17" name="Group 51"/>
          <p:cNvGrpSpPr>
            <a:grpSpLocks/>
          </p:cNvGrpSpPr>
          <p:nvPr/>
        </p:nvGrpSpPr>
        <p:grpSpPr bwMode="auto">
          <a:xfrm rot="-1297425" flipH="1" flipV="1">
            <a:off x="7723360" y="2202434"/>
            <a:ext cx="1062037" cy="254000"/>
            <a:chOff x="2532" y="1051"/>
            <a:chExt cx="893" cy="246"/>
          </a:xfrm>
        </p:grpSpPr>
        <p:grpSp>
          <p:nvGrpSpPr>
            <p:cNvPr id="18" name="Group 52"/>
            <p:cNvGrpSpPr>
              <a:grpSpLocks/>
            </p:cNvGrpSpPr>
            <p:nvPr/>
          </p:nvGrpSpPr>
          <p:grpSpPr bwMode="auto">
            <a:xfrm>
              <a:off x="2526" y="1060"/>
              <a:ext cx="742" cy="186"/>
              <a:chOff x="1565" y="2568"/>
              <a:chExt cx="1118" cy="279"/>
            </a:xfrm>
          </p:grpSpPr>
          <p:sp>
            <p:nvSpPr>
              <p:cNvPr id="172" name="AutoShape 53"/>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73" name="AutoShape 54"/>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74" name="AutoShape 55"/>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75" name="AutoShape 56"/>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grpSp>
        <p:grpSp>
          <p:nvGrpSpPr>
            <p:cNvPr id="19" name="Group 57"/>
            <p:cNvGrpSpPr>
              <a:grpSpLocks/>
            </p:cNvGrpSpPr>
            <p:nvPr/>
          </p:nvGrpSpPr>
          <p:grpSpPr bwMode="auto">
            <a:xfrm rot="1353540">
              <a:off x="2680" y="1110"/>
              <a:ext cx="742" cy="186"/>
              <a:chOff x="1565" y="2568"/>
              <a:chExt cx="1118" cy="279"/>
            </a:xfrm>
          </p:grpSpPr>
          <p:sp>
            <p:nvSpPr>
              <p:cNvPr id="168" name="AutoShape 58"/>
              <p:cNvSpPr>
                <a:spLocks noChangeArrowheads="1"/>
              </p:cNvSpPr>
              <p:nvPr/>
            </p:nvSpPr>
            <p:spPr bwMode="white">
              <a:xfrm rot="5263130">
                <a:off x="1859"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69" name="AutoShape 59"/>
              <p:cNvSpPr>
                <a:spLocks noChangeArrowheads="1"/>
              </p:cNvSpPr>
              <p:nvPr/>
            </p:nvSpPr>
            <p:spPr bwMode="white">
              <a:xfrm rot="6078281">
                <a:off x="1995" y="2274"/>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70" name="AutoShape 60"/>
              <p:cNvSpPr>
                <a:spLocks noChangeArrowheads="1"/>
              </p:cNvSpPr>
              <p:nvPr/>
            </p:nvSpPr>
            <p:spPr bwMode="white">
              <a:xfrm rot="6373927">
                <a:off x="2071" y="229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sp>
            <p:nvSpPr>
              <p:cNvPr id="171" name="AutoShape 61"/>
              <p:cNvSpPr>
                <a:spLocks noChangeArrowheads="1"/>
              </p:cNvSpPr>
              <p:nvPr/>
            </p:nvSpPr>
            <p:spPr bwMode="white">
              <a:xfrm rot="6906312">
                <a:off x="2161" y="2326"/>
                <a:ext cx="227" cy="816"/>
              </a:xfrm>
              <a:prstGeom prst="moon">
                <a:avLst>
                  <a:gd name="adj" fmla="val 49773"/>
                </a:avLst>
              </a:prstGeom>
              <a:solidFill>
                <a:srgbClr val="5F5F5F">
                  <a:alpha val="3922"/>
                </a:srgbClr>
              </a:solidFill>
              <a:ln w="9525">
                <a:noFill/>
                <a:miter lim="800000"/>
                <a:headEnd/>
                <a:tailEnd/>
              </a:ln>
            </p:spPr>
            <p:txBody>
              <a:bodyPr wrap="none" anchor="ctr"/>
              <a:lstStyle/>
              <a:p>
                <a:endParaRPr lang="zh-CN" altLang="en-US"/>
              </a:p>
            </p:txBody>
          </p:sp>
        </p:grpSp>
      </p:grpSp>
      <p:sp>
        <p:nvSpPr>
          <p:cNvPr id="177" name="Text Box 26"/>
          <p:cNvSpPr txBox="1">
            <a:spLocks noChangeArrowheads="1"/>
          </p:cNvSpPr>
          <p:nvPr/>
        </p:nvSpPr>
        <p:spPr bwMode="black">
          <a:xfrm>
            <a:off x="7715272" y="2928934"/>
            <a:ext cx="1404935" cy="1569660"/>
          </a:xfrm>
          <a:prstGeom prst="rect">
            <a:avLst/>
          </a:prstGeom>
          <a:noFill/>
          <a:ln w="9525">
            <a:noFill/>
            <a:miter lim="800000"/>
            <a:headEnd/>
            <a:tailEnd/>
          </a:ln>
        </p:spPr>
        <p:txBody>
          <a:bodyPr wrap="square" anchor="ctr">
            <a:spAutoFit/>
          </a:bodyPr>
          <a:lstStyle/>
          <a:p>
            <a:pPr marL="120650" indent="-120650">
              <a:spcBef>
                <a:spcPct val="50000"/>
              </a:spcBef>
              <a:buClr>
                <a:srgbClr val="1C1C1C"/>
              </a:buClr>
              <a:buFontTx/>
              <a:buChar char="•"/>
            </a:pPr>
            <a:endParaRPr lang="en-US" altLang="zh-CN" sz="1600" b="1" dirty="0" smtClean="0">
              <a:solidFill>
                <a:schemeClr val="tx1">
                  <a:lumMod val="95000"/>
                  <a:lumOff val="5000"/>
                </a:schemeClr>
              </a:solidFill>
              <a:latin typeface="楷体" pitchFamily="49" charset="-122"/>
              <a:ea typeface="楷体" pitchFamily="49" charset="-122"/>
            </a:endParaRPr>
          </a:p>
          <a:p>
            <a:pPr marL="120650" indent="-120650">
              <a:spcBef>
                <a:spcPts val="0"/>
              </a:spcBef>
              <a:buClr>
                <a:srgbClr val="1C1C1C"/>
              </a:buClr>
              <a:buFontTx/>
              <a:buChar char="-"/>
            </a:pPr>
            <a:r>
              <a:rPr lang="zh-CN" altLang="en-US" sz="1600" b="1" dirty="0" smtClean="0">
                <a:solidFill>
                  <a:schemeClr val="tx1">
                    <a:lumMod val="95000"/>
                    <a:lumOff val="5000"/>
                  </a:schemeClr>
                </a:solidFill>
                <a:latin typeface="楷体" pitchFamily="49" charset="-122"/>
                <a:ea typeface="楷体" pitchFamily="49" charset="-122"/>
              </a:rPr>
              <a:t>工程招投标沙盘模拟执行评测系统</a:t>
            </a:r>
          </a:p>
          <a:p>
            <a:pPr marL="120650" indent="-120650">
              <a:spcBef>
                <a:spcPts val="0"/>
              </a:spcBef>
              <a:buClr>
                <a:srgbClr val="1C1C1C"/>
              </a:buClr>
              <a:buFontTx/>
              <a:buChar char="-"/>
            </a:pPr>
            <a:r>
              <a:rPr lang="zh-CN" altLang="en-US" sz="1600" b="1" dirty="0" smtClean="0">
                <a:solidFill>
                  <a:schemeClr val="tx1">
                    <a:lumMod val="95000"/>
                    <a:lumOff val="5000"/>
                  </a:schemeClr>
                </a:solidFill>
                <a:latin typeface="楷体" pitchFamily="49" charset="-122"/>
                <a:ea typeface="楷体" pitchFamily="49" charset="-122"/>
              </a:rPr>
              <a:t>工程交易管理服务平台</a:t>
            </a:r>
          </a:p>
        </p:txBody>
      </p:sp>
      <p:grpSp>
        <p:nvGrpSpPr>
          <p:cNvPr id="125" name="Group 13"/>
          <p:cNvGrpSpPr>
            <a:grpSpLocks/>
          </p:cNvGrpSpPr>
          <p:nvPr/>
        </p:nvGrpSpPr>
        <p:grpSpPr bwMode="auto">
          <a:xfrm>
            <a:off x="143036" y="99994"/>
            <a:ext cx="4000336" cy="685800"/>
            <a:chOff x="1296" y="1824"/>
            <a:chExt cx="2252" cy="432"/>
          </a:xfrm>
        </p:grpSpPr>
        <p:sp>
          <p:nvSpPr>
            <p:cNvPr id="126"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127"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145"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146"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cBhvr>
                                        <p:cTn id="7" dur="1000" fill="hold"/>
                                        <p:tgtEl>
                                          <p:spTgt spid="125"/>
                                        </p:tgtEl>
                                        <p:attrNameLst>
                                          <p:attrName>ppt_x</p:attrName>
                                        </p:attrNameLst>
                                      </p:cBhvr>
                                      <p:tavLst>
                                        <p:tav tm="0">
                                          <p:val>
                                            <p:strVal val="#ppt_x-.2"/>
                                          </p:val>
                                        </p:tav>
                                        <p:tav tm="100000">
                                          <p:val>
                                            <p:strVal val="#ppt_x"/>
                                          </p:val>
                                        </p:tav>
                                      </p:tavLst>
                                    </p:anim>
                                    <p:anim calcmode="lin" valueType="num">
                                      <p:cBhvr>
                                        <p:cTn id="8" dur="1000" fill="hold"/>
                                        <p:tgtEl>
                                          <p:spTgt spid="125"/>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a:grpSpLocks/>
          </p:cNvGrpSpPr>
          <p:nvPr/>
        </p:nvGrpSpPr>
        <p:grpSpPr bwMode="auto">
          <a:xfrm>
            <a:off x="147643" y="1257288"/>
            <a:ext cx="5210175" cy="528638"/>
            <a:chOff x="1650" y="1560"/>
            <a:chExt cx="3282" cy="333"/>
          </a:xfrm>
        </p:grpSpPr>
        <p:sp>
          <p:nvSpPr>
            <p:cNvPr id="45" name="AutoShape 18"/>
            <p:cNvSpPr>
              <a:spLocks noChangeArrowheads="1"/>
            </p:cNvSpPr>
            <p:nvPr/>
          </p:nvSpPr>
          <p:spPr bwMode="ltGray">
            <a:xfrm>
              <a:off x="1891" y="1560"/>
              <a:ext cx="3041" cy="333"/>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3" name="Group 19"/>
            <p:cNvGrpSpPr>
              <a:grpSpLocks/>
            </p:cNvGrpSpPr>
            <p:nvPr/>
          </p:nvGrpSpPr>
          <p:grpSpPr bwMode="auto">
            <a:xfrm>
              <a:off x="1658" y="1570"/>
              <a:ext cx="316" cy="316"/>
              <a:chOff x="1583" y="1494"/>
              <a:chExt cx="526" cy="526"/>
            </a:xfrm>
          </p:grpSpPr>
          <p:sp>
            <p:nvSpPr>
              <p:cNvPr id="49" name="Oval 2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0" name="Oval 2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51" name="Oval 2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52" name="Oval 2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53" name="Oval 2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47" name="Text Box 25"/>
            <p:cNvSpPr txBox="1">
              <a:spLocks noChangeArrowheads="1"/>
            </p:cNvSpPr>
            <p:nvPr/>
          </p:nvSpPr>
          <p:spPr bwMode="auto">
            <a:xfrm>
              <a:off x="1650" y="1614"/>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3.2</a:t>
              </a:r>
              <a:endParaRPr lang="en-US" altLang="zh-CN" sz="1600" b="1" dirty="0">
                <a:solidFill>
                  <a:srgbClr val="000000"/>
                </a:solidFill>
              </a:endParaRPr>
            </a:p>
          </p:txBody>
        </p:sp>
        <p:sp>
          <p:nvSpPr>
            <p:cNvPr id="48" name="Text Box 26"/>
            <p:cNvSpPr txBox="1">
              <a:spLocks noChangeArrowheads="1"/>
            </p:cNvSpPr>
            <p:nvPr/>
          </p:nvSpPr>
          <p:spPr bwMode="black">
            <a:xfrm>
              <a:off x="2010" y="1614"/>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沙盘引入</a:t>
              </a:r>
              <a:endParaRPr lang="en-US" altLang="zh-CN" b="1" dirty="0">
                <a:latin typeface="Arial" charset="0"/>
              </a:endParaRPr>
            </a:p>
          </p:txBody>
        </p:sp>
      </p:grpSp>
      <p:grpSp>
        <p:nvGrpSpPr>
          <p:cNvPr id="18" name="Group 13"/>
          <p:cNvGrpSpPr>
            <a:grpSpLocks/>
          </p:cNvGrpSpPr>
          <p:nvPr/>
        </p:nvGrpSpPr>
        <p:grpSpPr bwMode="auto">
          <a:xfrm>
            <a:off x="143036" y="99994"/>
            <a:ext cx="4000336" cy="685800"/>
            <a:chOff x="1296" y="1824"/>
            <a:chExt cx="2252" cy="432"/>
          </a:xfrm>
        </p:grpSpPr>
        <p:sp>
          <p:nvSpPr>
            <p:cNvPr id="19"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0"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1"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2"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pic>
        <p:nvPicPr>
          <p:cNvPr id="95234" name="图片 4"/>
          <p:cNvPicPr>
            <a:picLocks noChangeAspect="1" noChangeArrowheads="1"/>
          </p:cNvPicPr>
          <p:nvPr/>
        </p:nvPicPr>
        <p:blipFill>
          <a:blip r:embed="rId3"/>
          <a:srcRect/>
          <a:stretch>
            <a:fillRect/>
          </a:stretch>
        </p:blipFill>
        <p:spPr bwMode="auto">
          <a:xfrm>
            <a:off x="1071538" y="1857364"/>
            <a:ext cx="6286544" cy="486343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2"/>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a:grpSpLocks/>
          </p:cNvGrpSpPr>
          <p:nvPr/>
        </p:nvGrpSpPr>
        <p:grpSpPr bwMode="auto">
          <a:xfrm>
            <a:off x="160343" y="1257288"/>
            <a:ext cx="5197475" cy="528638"/>
            <a:chOff x="1712" y="2018"/>
            <a:chExt cx="3274" cy="333"/>
          </a:xfrm>
        </p:grpSpPr>
        <p:sp>
          <p:nvSpPr>
            <p:cNvPr id="36" name="AutoShape 28"/>
            <p:cNvSpPr>
              <a:spLocks noChangeArrowheads="1"/>
            </p:cNvSpPr>
            <p:nvPr/>
          </p:nvSpPr>
          <p:spPr bwMode="ltGray">
            <a:xfrm>
              <a:off x="1946" y="2018"/>
              <a:ext cx="3040" cy="333"/>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3" name="Group 29"/>
            <p:cNvGrpSpPr>
              <a:grpSpLocks/>
            </p:cNvGrpSpPr>
            <p:nvPr/>
          </p:nvGrpSpPr>
          <p:grpSpPr bwMode="auto">
            <a:xfrm>
              <a:off x="1712" y="2028"/>
              <a:ext cx="316" cy="316"/>
              <a:chOff x="1583" y="1494"/>
              <a:chExt cx="526" cy="526"/>
            </a:xfrm>
          </p:grpSpPr>
          <p:sp>
            <p:nvSpPr>
              <p:cNvPr id="40" name="Oval 3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41" name="Oval 3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42" name="Oval 3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43" name="Oval 3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44" name="Oval 3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38" name="Text Box 35"/>
            <p:cNvSpPr txBox="1">
              <a:spLocks noChangeArrowheads="1"/>
            </p:cNvSpPr>
            <p:nvPr/>
          </p:nvSpPr>
          <p:spPr bwMode="auto">
            <a:xfrm>
              <a:off x="1714" y="207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3.3</a:t>
              </a:r>
              <a:endParaRPr lang="en-US" altLang="zh-CN" sz="1600" b="1" dirty="0">
                <a:solidFill>
                  <a:srgbClr val="000000"/>
                </a:solidFill>
              </a:endParaRPr>
            </a:p>
          </p:txBody>
        </p:sp>
        <p:sp>
          <p:nvSpPr>
            <p:cNvPr id="39" name="Text Box 36"/>
            <p:cNvSpPr txBox="1">
              <a:spLocks noChangeArrowheads="1"/>
            </p:cNvSpPr>
            <p:nvPr/>
          </p:nvSpPr>
          <p:spPr bwMode="black">
            <a:xfrm>
              <a:off x="2058" y="2080"/>
              <a:ext cx="2352" cy="23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r>
                <a:rPr lang="zh-CN" altLang="en-US" b="1" dirty="0" smtClean="0"/>
                <a:t>道具探究</a:t>
              </a:r>
              <a:endParaRPr lang="zh-CN" altLang="en-US" dirty="0"/>
            </a:p>
          </p:txBody>
        </p:sp>
      </p:grpSp>
      <p:sp>
        <p:nvSpPr>
          <p:cNvPr id="69" name="圆角矩形 68"/>
          <p:cNvSpPr/>
          <p:nvPr/>
        </p:nvSpPr>
        <p:spPr>
          <a:xfrm>
            <a:off x="357158" y="1928802"/>
            <a:ext cx="3786214" cy="57150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b="1" dirty="0" smtClean="0">
                <a:solidFill>
                  <a:srgbClr val="002060"/>
                </a:solidFill>
              </a:rPr>
              <a:t>1</a:t>
            </a:r>
            <a:r>
              <a:rPr lang="zh-CN" altLang="en-US" b="1" dirty="0" smtClean="0">
                <a:solidFill>
                  <a:srgbClr val="002060"/>
                </a:solidFill>
              </a:rPr>
              <a:t>、单据</a:t>
            </a:r>
            <a:endParaRPr lang="zh-CN" altLang="en-US" b="1" dirty="0">
              <a:solidFill>
                <a:srgbClr val="002060"/>
              </a:solidFill>
            </a:endParaRPr>
          </a:p>
        </p:txBody>
      </p:sp>
      <p:sp>
        <p:nvSpPr>
          <p:cNvPr id="77" name="内容占位符 2"/>
          <p:cNvSpPr>
            <a:spLocks noGrp="1"/>
          </p:cNvSpPr>
          <p:nvPr>
            <p:ph idx="1"/>
          </p:nvPr>
        </p:nvSpPr>
        <p:spPr>
          <a:xfrm>
            <a:off x="428596" y="2643182"/>
            <a:ext cx="6429420" cy="428628"/>
          </a:xfrm>
        </p:spPr>
        <p:txBody>
          <a:bodyPr/>
          <a:lstStyle/>
          <a:p>
            <a:r>
              <a:rPr lang="en-US" altLang="zh-CN" dirty="0" smtClean="0">
                <a:solidFill>
                  <a:srgbClr val="002060"/>
                </a:solidFill>
              </a:rPr>
              <a:t>《</a:t>
            </a:r>
            <a:r>
              <a:rPr lang="zh-CN" altLang="en-US" dirty="0" smtClean="0">
                <a:solidFill>
                  <a:srgbClr val="002060"/>
                </a:solidFill>
              </a:rPr>
              <a:t>招标条件、招标方式</a:t>
            </a:r>
            <a:r>
              <a:rPr lang="en-US" altLang="zh-CN" dirty="0" smtClean="0">
                <a:solidFill>
                  <a:srgbClr val="002060"/>
                </a:solidFill>
              </a:rPr>
              <a:t>》</a:t>
            </a:r>
            <a:r>
              <a:rPr lang="zh-CN" altLang="en-US" dirty="0" smtClean="0">
                <a:solidFill>
                  <a:srgbClr val="002060"/>
                </a:solidFill>
              </a:rPr>
              <a:t>（表</a:t>
            </a:r>
            <a:r>
              <a:rPr lang="en-US" altLang="en-US" dirty="0" smtClean="0">
                <a:solidFill>
                  <a:srgbClr val="002060"/>
                </a:solidFill>
              </a:rPr>
              <a:t>3-1</a:t>
            </a:r>
            <a:r>
              <a:rPr lang="zh-CN" altLang="en-US" dirty="0" smtClean="0">
                <a:solidFill>
                  <a:srgbClr val="002060"/>
                </a:solidFill>
              </a:rPr>
              <a:t>）</a:t>
            </a:r>
            <a:endParaRPr lang="en-US" altLang="zh-CN" dirty="0" smtClean="0">
              <a:solidFill>
                <a:srgbClr val="002060"/>
              </a:solidFill>
            </a:endParaRPr>
          </a:p>
        </p:txBody>
      </p:sp>
      <p:grpSp>
        <p:nvGrpSpPr>
          <p:cNvPr id="23" name="Group 13"/>
          <p:cNvGrpSpPr>
            <a:grpSpLocks/>
          </p:cNvGrpSpPr>
          <p:nvPr/>
        </p:nvGrpSpPr>
        <p:grpSpPr bwMode="auto">
          <a:xfrm>
            <a:off x="143036" y="99994"/>
            <a:ext cx="4000336" cy="685800"/>
            <a:chOff x="1296" y="1824"/>
            <a:chExt cx="2252" cy="432"/>
          </a:xfrm>
        </p:grpSpPr>
        <p:sp>
          <p:nvSpPr>
            <p:cNvPr id="24"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5"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6"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7"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pic>
        <p:nvPicPr>
          <p:cNvPr id="96258" name="图片 1"/>
          <p:cNvPicPr>
            <a:picLocks noChangeAspect="1" noChangeArrowheads="1"/>
          </p:cNvPicPr>
          <p:nvPr/>
        </p:nvPicPr>
        <p:blipFill>
          <a:blip r:embed="rId3"/>
          <a:srcRect/>
          <a:stretch>
            <a:fillRect/>
          </a:stretch>
        </p:blipFill>
        <p:spPr bwMode="auto">
          <a:xfrm>
            <a:off x="714347" y="3143247"/>
            <a:ext cx="2905699" cy="2396497"/>
          </a:xfrm>
          <a:prstGeom prst="rect">
            <a:avLst/>
          </a:prstGeom>
          <a:noFill/>
          <a:ln w="9525">
            <a:noFill/>
            <a:miter lim="800000"/>
            <a:headEnd/>
            <a:tailEnd/>
          </a:ln>
        </p:spPr>
      </p:pic>
      <p:pic>
        <p:nvPicPr>
          <p:cNvPr id="96259" name="图片 1"/>
          <p:cNvPicPr>
            <a:picLocks noChangeAspect="1" noChangeArrowheads="1"/>
          </p:cNvPicPr>
          <p:nvPr/>
        </p:nvPicPr>
        <p:blipFill>
          <a:blip r:embed="rId4"/>
          <a:srcRect t="3314" r="1694"/>
          <a:stretch>
            <a:fillRect/>
          </a:stretch>
        </p:blipFill>
        <p:spPr bwMode="auto">
          <a:xfrm>
            <a:off x="3571868" y="3143248"/>
            <a:ext cx="3786214" cy="261647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ppt_x</p:attrName>
                                        </p:attrNameLst>
                                      </p:cBhvr>
                                      <p:tavLst>
                                        <p:tav tm="0">
                                          <p:val>
                                            <p:strVal val="#ppt_x-.2"/>
                                          </p:val>
                                        </p:tav>
                                        <p:tav tm="100000">
                                          <p:val>
                                            <p:strVal val="#ppt_x"/>
                                          </p:val>
                                        </p:tav>
                                      </p:tavLst>
                                    </p:anim>
                                    <p:anim calcmode="lin" valueType="num">
                                      <p:cBhvr>
                                        <p:cTn id="8"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a:grpSpLocks/>
          </p:cNvGrpSpPr>
          <p:nvPr/>
        </p:nvGrpSpPr>
        <p:grpSpPr bwMode="auto">
          <a:xfrm>
            <a:off x="142844" y="1142984"/>
            <a:ext cx="5210175" cy="530225"/>
            <a:chOff x="1650" y="2476"/>
            <a:chExt cx="3282" cy="334"/>
          </a:xfrm>
        </p:grpSpPr>
        <p:sp>
          <p:nvSpPr>
            <p:cNvPr id="18" name="AutoShape 48"/>
            <p:cNvSpPr>
              <a:spLocks noChangeArrowheads="1"/>
            </p:cNvSpPr>
            <p:nvPr/>
          </p:nvSpPr>
          <p:spPr bwMode="ltGray">
            <a:xfrm>
              <a:off x="1891" y="2476"/>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3" name="Group 49"/>
            <p:cNvGrpSpPr>
              <a:grpSpLocks/>
            </p:cNvGrpSpPr>
            <p:nvPr/>
          </p:nvGrpSpPr>
          <p:grpSpPr bwMode="auto">
            <a:xfrm>
              <a:off x="1658" y="2486"/>
              <a:ext cx="316" cy="316"/>
              <a:chOff x="1583" y="1494"/>
              <a:chExt cx="526" cy="526"/>
            </a:xfrm>
          </p:grpSpPr>
          <p:sp>
            <p:nvSpPr>
              <p:cNvPr id="22" name="Oval 5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23" name="Oval 5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24" name="Oval 5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25" name="Oval 5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26" name="Oval 5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20" name="Text Box 55"/>
            <p:cNvSpPr txBox="1">
              <a:spLocks noChangeArrowheads="1"/>
            </p:cNvSpPr>
            <p:nvPr/>
          </p:nvSpPr>
          <p:spPr bwMode="auto">
            <a:xfrm>
              <a:off x="1650" y="2530"/>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3.4</a:t>
              </a:r>
              <a:endParaRPr lang="en-US" altLang="zh-CN" sz="1600" b="1" dirty="0">
                <a:solidFill>
                  <a:srgbClr val="000000"/>
                </a:solidFill>
              </a:endParaRPr>
            </a:p>
          </p:txBody>
        </p:sp>
        <p:sp>
          <p:nvSpPr>
            <p:cNvPr id="21" name="Text Box 56"/>
            <p:cNvSpPr txBox="1">
              <a:spLocks noChangeArrowheads="1"/>
            </p:cNvSpPr>
            <p:nvPr/>
          </p:nvSpPr>
          <p:spPr bwMode="black">
            <a:xfrm>
              <a:off x="2010" y="2505"/>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角色扮演</a:t>
              </a:r>
              <a:endParaRPr lang="en-US" altLang="zh-CN" b="1" dirty="0">
                <a:latin typeface="Arial" charset="0"/>
              </a:endParaRPr>
            </a:p>
          </p:txBody>
        </p:sp>
      </p:grpSp>
      <p:sp>
        <p:nvSpPr>
          <p:cNvPr id="29" name="Text Box 2"/>
          <p:cNvSpPr txBox="1">
            <a:spLocks noChangeArrowheads="1"/>
          </p:cNvSpPr>
          <p:nvPr/>
        </p:nvSpPr>
        <p:spPr bwMode="auto">
          <a:xfrm>
            <a:off x="1142976" y="1714488"/>
            <a:ext cx="2786082" cy="369332"/>
          </a:xfrm>
          <a:prstGeom prst="rect">
            <a:avLst/>
          </a:prstGeom>
          <a:noFill/>
          <a:ln w="9525">
            <a:noFill/>
            <a:miter lim="800000"/>
            <a:headEnd/>
            <a:tailEnd/>
          </a:ln>
        </p:spPr>
        <p:txBody>
          <a:bodyPr wrap="square">
            <a:spAutoFit/>
          </a:bodyPr>
          <a:lstStyle/>
          <a:p>
            <a:pPr latinLnBrk="1"/>
            <a:r>
              <a:rPr lang="en-US" altLang="zh-CN" b="1" dirty="0" smtClean="0">
                <a:solidFill>
                  <a:srgbClr val="002060"/>
                </a:solidFill>
                <a:latin typeface="Times New Roman" pitchFamily="18" charset="0"/>
                <a:ea typeface="宋体" pitchFamily="2" charset="-122"/>
                <a:cs typeface="Times New Roman" pitchFamily="18" charset="0"/>
              </a:rPr>
              <a:t>1</a:t>
            </a:r>
            <a:r>
              <a:rPr lang="zh-CN" altLang="en-US" b="1" dirty="0" smtClean="0">
                <a:solidFill>
                  <a:srgbClr val="002060"/>
                </a:solidFill>
                <a:latin typeface="Times New Roman" pitchFamily="18" charset="0"/>
                <a:ea typeface="宋体" pitchFamily="2" charset="-122"/>
                <a:cs typeface="Times New Roman" pitchFamily="18" charset="0"/>
              </a:rPr>
              <a:t>、招标人</a:t>
            </a:r>
            <a:endParaRPr kumimoji="1" lang="en-US" altLang="ko-KR" sz="1400" b="1" dirty="0">
              <a:solidFill>
                <a:srgbClr val="002060"/>
              </a:solidFill>
              <a:latin typeface="Verdana" pitchFamily="34" charset="0"/>
              <a:ea typeface="Gulim" pitchFamily="34" charset="-127"/>
            </a:endParaRPr>
          </a:p>
        </p:txBody>
      </p:sp>
      <p:grpSp>
        <p:nvGrpSpPr>
          <p:cNvPr id="5" name="Group 4"/>
          <p:cNvGrpSpPr>
            <a:grpSpLocks/>
          </p:cNvGrpSpPr>
          <p:nvPr/>
        </p:nvGrpSpPr>
        <p:grpSpPr bwMode="auto">
          <a:xfrm>
            <a:off x="714348" y="2071678"/>
            <a:ext cx="8001056" cy="857256"/>
            <a:chOff x="2276" y="1082"/>
            <a:chExt cx="1894" cy="2902"/>
          </a:xfrm>
        </p:grpSpPr>
        <p:sp>
          <p:nvSpPr>
            <p:cNvPr id="32"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33"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45" name="矩形 44"/>
          <p:cNvSpPr/>
          <p:nvPr/>
        </p:nvSpPr>
        <p:spPr>
          <a:xfrm>
            <a:off x="1000100" y="2143116"/>
            <a:ext cx="7572428" cy="584775"/>
          </a:xfrm>
          <a:prstGeom prst="rect">
            <a:avLst/>
          </a:prstGeom>
        </p:spPr>
        <p:txBody>
          <a:bodyPr wrap="square">
            <a:spAutoFit/>
          </a:bodyPr>
          <a:lstStyle/>
          <a:p>
            <a:pPr eaLnBrk="0" hangingPunct="0"/>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）招标人即建设单位，由老师临时客串；</a:t>
            </a:r>
          </a:p>
          <a:p>
            <a:pPr eaLnBrk="0" hangingPunct="0"/>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）负责对招标代理公司提出的招标条件问题进行解答、出具相关的证明资料。</a:t>
            </a:r>
          </a:p>
        </p:txBody>
      </p:sp>
      <p:sp>
        <p:nvSpPr>
          <p:cNvPr id="46" name="Text Box 2"/>
          <p:cNvSpPr txBox="1">
            <a:spLocks noChangeArrowheads="1"/>
          </p:cNvSpPr>
          <p:nvPr/>
        </p:nvSpPr>
        <p:spPr bwMode="auto">
          <a:xfrm>
            <a:off x="1214414" y="4631304"/>
            <a:ext cx="2786082" cy="369332"/>
          </a:xfrm>
          <a:prstGeom prst="rect">
            <a:avLst/>
          </a:prstGeom>
          <a:noFill/>
          <a:ln w="9525">
            <a:noFill/>
            <a:miter lim="800000"/>
            <a:headEnd/>
            <a:tailEnd/>
          </a:ln>
        </p:spPr>
        <p:txBody>
          <a:bodyPr wrap="square">
            <a:spAutoFit/>
          </a:bodyPr>
          <a:lstStyle/>
          <a:p>
            <a:pPr latinLnBrk="1"/>
            <a:r>
              <a:rPr lang="en-US" altLang="zh-CN" b="1" dirty="0" smtClean="0">
                <a:solidFill>
                  <a:srgbClr val="002060"/>
                </a:solidFill>
                <a:latin typeface="Times New Roman" pitchFamily="18" charset="0"/>
                <a:ea typeface="宋体" pitchFamily="2" charset="-122"/>
                <a:cs typeface="Times New Roman" pitchFamily="18" charset="0"/>
              </a:rPr>
              <a:t>3</a:t>
            </a:r>
            <a:r>
              <a:rPr lang="zh-CN" altLang="en-US" b="1" dirty="0" smtClean="0">
                <a:solidFill>
                  <a:srgbClr val="002060"/>
                </a:solidFill>
                <a:latin typeface="Times New Roman" pitchFamily="18" charset="0"/>
                <a:ea typeface="宋体" pitchFamily="2" charset="-122"/>
                <a:cs typeface="Times New Roman" pitchFamily="18" charset="0"/>
              </a:rPr>
              <a:t>、行政监管人员</a:t>
            </a:r>
            <a:endParaRPr lang="en-US" altLang="ko-KR" b="1" dirty="0" smtClean="0">
              <a:solidFill>
                <a:srgbClr val="002060"/>
              </a:solidFill>
              <a:latin typeface="Times New Roman" pitchFamily="18" charset="0"/>
              <a:ea typeface="宋体" pitchFamily="2" charset="-122"/>
              <a:cs typeface="Times New Roman" pitchFamily="18" charset="0"/>
            </a:endParaRPr>
          </a:p>
        </p:txBody>
      </p:sp>
      <p:grpSp>
        <p:nvGrpSpPr>
          <p:cNvPr id="6" name="Group 4"/>
          <p:cNvGrpSpPr>
            <a:grpSpLocks/>
          </p:cNvGrpSpPr>
          <p:nvPr/>
        </p:nvGrpSpPr>
        <p:grpSpPr bwMode="auto">
          <a:xfrm>
            <a:off x="857224" y="5000636"/>
            <a:ext cx="7858180" cy="785818"/>
            <a:chOff x="2276" y="1082"/>
            <a:chExt cx="1894" cy="2902"/>
          </a:xfrm>
        </p:grpSpPr>
        <p:sp>
          <p:nvSpPr>
            <p:cNvPr id="48"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49"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62" name="矩形 61"/>
          <p:cNvSpPr/>
          <p:nvPr/>
        </p:nvSpPr>
        <p:spPr>
          <a:xfrm>
            <a:off x="1142976" y="5130241"/>
            <a:ext cx="7286676" cy="584775"/>
          </a:xfrm>
          <a:prstGeom prst="rect">
            <a:avLst/>
          </a:prstGeom>
        </p:spPr>
        <p:txBody>
          <a:bodyPr wrap="square">
            <a:spAutoFit/>
          </a:bodyPr>
          <a:lstStyle/>
          <a:p>
            <a:pPr eaLnBrk="0" hangingPunct="0"/>
            <a:r>
              <a:rPr lang="zh-CN" altLang="en-US" sz="1600" b="1" dirty="0" smtClean="0">
                <a:solidFill>
                  <a:schemeClr val="bg1"/>
                </a:solidFill>
                <a:latin typeface="楷体" pitchFamily="49" charset="-122"/>
                <a:ea typeface="楷体" pitchFamily="49" charset="-122"/>
                <a:cs typeface="Times New Roman" pitchFamily="18" charset="0"/>
              </a:rPr>
              <a:t>（</a:t>
            </a:r>
            <a:r>
              <a:rPr lang="en-US" altLang="zh-CN"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）每个学生团队中由项目经理指定一名成员，担任本团队的行政监管人员。</a:t>
            </a:r>
          </a:p>
          <a:p>
            <a:pPr eaLnBrk="0" hangingPunct="0"/>
            <a:r>
              <a:rPr lang="zh-CN" altLang="en-US" sz="1600" b="1" dirty="0" smtClean="0">
                <a:solidFill>
                  <a:schemeClr val="bg1"/>
                </a:solidFill>
                <a:latin typeface="楷体" pitchFamily="49" charset="-122"/>
                <a:ea typeface="楷体" pitchFamily="49" charset="-122"/>
                <a:cs typeface="Times New Roman" pitchFamily="18" charset="0"/>
              </a:rPr>
              <a:t>（</a:t>
            </a:r>
            <a:r>
              <a:rPr lang="en-US" altLang="zh-CN"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）负责工程交易管理服务平台的业务审批。</a:t>
            </a:r>
          </a:p>
        </p:txBody>
      </p:sp>
      <p:sp>
        <p:nvSpPr>
          <p:cNvPr id="68" name="横卷形 67"/>
          <p:cNvSpPr/>
          <p:nvPr/>
        </p:nvSpPr>
        <p:spPr>
          <a:xfrm>
            <a:off x="1071538" y="5857892"/>
            <a:ext cx="7429552" cy="1000084"/>
          </a:xfrm>
          <a:prstGeom prst="horizontalScroll">
            <a:avLst/>
          </a:prstGeom>
          <a:effectLst>
            <a:glow rad="139700">
              <a:schemeClr val="accent6">
                <a:satMod val="175000"/>
                <a:alpha val="40000"/>
              </a:schemeClr>
            </a:glow>
            <a:outerShdw blurRad="76200" dir="13500000" sy="23000" kx="1200000" algn="br" rotWithShape="0">
              <a:prstClr val="black">
                <a:alpha val="20000"/>
              </a:prstClr>
            </a:outerShdw>
          </a:effectLst>
        </p:spPr>
        <p:style>
          <a:lnRef idx="0">
            <a:schemeClr val="accent6"/>
          </a:lnRef>
          <a:fillRef idx="3">
            <a:schemeClr val="accent6"/>
          </a:fillRef>
          <a:effectRef idx="3">
            <a:schemeClr val="accent6"/>
          </a:effectRef>
          <a:fontRef idx="minor">
            <a:schemeClr val="lt1"/>
          </a:fontRef>
        </p:style>
        <p:txBody>
          <a:bodyPr rtlCol="0" anchor="ctr"/>
          <a:lstStyle/>
          <a:p>
            <a:pPr lvl="0" eaLnBrk="0" hangingPunct="0"/>
            <a:r>
              <a:rPr lang="zh-CN" altLang="en-US" sz="1600" b="1" dirty="0" smtClean="0">
                <a:solidFill>
                  <a:schemeClr val="bg1"/>
                </a:solidFill>
                <a:latin typeface="楷体" pitchFamily="49" charset="-122"/>
                <a:ea typeface="楷体" pitchFamily="49" charset="-122"/>
                <a:cs typeface="Times New Roman" pitchFamily="18" charset="0"/>
              </a:rPr>
              <a:t>小贴士：学生选择成立招标人公司（或招标代理公司），取决于实训案例的性质是自行招标还是委托招标。</a:t>
            </a:r>
            <a:endParaRPr lang="zh-CN" altLang="en-US" sz="1600" b="1" dirty="0">
              <a:solidFill>
                <a:schemeClr val="bg1"/>
              </a:solidFill>
            </a:endParaRPr>
          </a:p>
        </p:txBody>
      </p:sp>
      <p:grpSp>
        <p:nvGrpSpPr>
          <p:cNvPr id="28" name="Group 13"/>
          <p:cNvGrpSpPr>
            <a:grpSpLocks/>
          </p:cNvGrpSpPr>
          <p:nvPr/>
        </p:nvGrpSpPr>
        <p:grpSpPr bwMode="auto">
          <a:xfrm>
            <a:off x="143036" y="99994"/>
            <a:ext cx="4000336" cy="685800"/>
            <a:chOff x="1296" y="1824"/>
            <a:chExt cx="2252" cy="432"/>
          </a:xfrm>
        </p:grpSpPr>
        <p:sp>
          <p:nvSpPr>
            <p:cNvPr id="30"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31"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34"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35"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
        <p:nvSpPr>
          <p:cNvPr id="36" name="Text Box 2"/>
          <p:cNvSpPr txBox="1">
            <a:spLocks noChangeArrowheads="1"/>
          </p:cNvSpPr>
          <p:nvPr/>
        </p:nvSpPr>
        <p:spPr bwMode="auto">
          <a:xfrm>
            <a:off x="1214414" y="2928934"/>
            <a:ext cx="2786082" cy="369332"/>
          </a:xfrm>
          <a:prstGeom prst="rect">
            <a:avLst/>
          </a:prstGeom>
          <a:noFill/>
          <a:ln w="9525">
            <a:noFill/>
            <a:miter lim="800000"/>
            <a:headEnd/>
            <a:tailEnd/>
          </a:ln>
        </p:spPr>
        <p:txBody>
          <a:bodyPr wrap="square">
            <a:spAutoFit/>
          </a:bodyPr>
          <a:lstStyle/>
          <a:p>
            <a:pPr latinLnBrk="1"/>
            <a:r>
              <a:rPr lang="en-US" altLang="zh-CN" b="1" dirty="0" smtClean="0">
                <a:solidFill>
                  <a:srgbClr val="002060"/>
                </a:solidFill>
                <a:latin typeface="Times New Roman" pitchFamily="18" charset="0"/>
                <a:ea typeface="宋体" pitchFamily="2" charset="-122"/>
                <a:cs typeface="Times New Roman" pitchFamily="18" charset="0"/>
              </a:rPr>
              <a:t>2</a:t>
            </a:r>
            <a:r>
              <a:rPr lang="zh-CN" altLang="en-US" b="1" dirty="0" smtClean="0">
                <a:solidFill>
                  <a:srgbClr val="002060"/>
                </a:solidFill>
                <a:latin typeface="Times New Roman" pitchFamily="18" charset="0"/>
                <a:ea typeface="宋体" pitchFamily="2" charset="-122"/>
                <a:cs typeface="Times New Roman" pitchFamily="18" charset="0"/>
              </a:rPr>
              <a:t>、招标代理</a:t>
            </a:r>
            <a:endParaRPr kumimoji="1" lang="en-US" altLang="ko-KR" sz="1400" b="1" dirty="0">
              <a:solidFill>
                <a:srgbClr val="002060"/>
              </a:solidFill>
              <a:latin typeface="Verdana" pitchFamily="34" charset="0"/>
              <a:ea typeface="Gulim" pitchFamily="34" charset="-127"/>
            </a:endParaRPr>
          </a:p>
        </p:txBody>
      </p:sp>
      <p:grpSp>
        <p:nvGrpSpPr>
          <p:cNvPr id="37" name="Group 4"/>
          <p:cNvGrpSpPr>
            <a:grpSpLocks/>
          </p:cNvGrpSpPr>
          <p:nvPr/>
        </p:nvGrpSpPr>
        <p:grpSpPr bwMode="auto">
          <a:xfrm>
            <a:off x="785786" y="3298266"/>
            <a:ext cx="7643866" cy="1214446"/>
            <a:chOff x="2276" y="1082"/>
            <a:chExt cx="1894" cy="2902"/>
          </a:xfrm>
        </p:grpSpPr>
        <p:sp>
          <p:nvSpPr>
            <p:cNvPr id="38"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39"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40" name="矩形 39"/>
          <p:cNvSpPr/>
          <p:nvPr/>
        </p:nvSpPr>
        <p:spPr>
          <a:xfrm>
            <a:off x="1071538" y="3369704"/>
            <a:ext cx="7143800" cy="1077218"/>
          </a:xfrm>
          <a:prstGeom prst="rect">
            <a:avLst/>
          </a:prstGeom>
        </p:spPr>
        <p:txBody>
          <a:bodyPr wrap="square">
            <a:spAutoFit/>
          </a:bodyPr>
          <a:lstStyle/>
          <a:p>
            <a:pPr lvl="0" eaLnBrk="0" hangingPunct="0"/>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）每个学生团队都是一个招标代理公司；</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）承接招标人（或建设单位）的工程招标委托任务；</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3</a:t>
            </a:r>
            <a:r>
              <a:rPr lang="zh-CN" altLang="en-US" sz="1600" b="1" dirty="0" smtClean="0">
                <a:solidFill>
                  <a:schemeClr val="bg1"/>
                </a:solidFill>
                <a:latin typeface="楷体" pitchFamily="49" charset="-122"/>
                <a:ea typeface="楷体" pitchFamily="49" charset="-122"/>
                <a:cs typeface="Times New Roman" pitchFamily="18" charset="0"/>
              </a:rPr>
              <a:t>）确认工程招标项目的招标条件是否满足；</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4</a:t>
            </a:r>
            <a:r>
              <a:rPr lang="zh-CN" altLang="en-US" sz="1600" b="1" dirty="0" smtClean="0">
                <a:solidFill>
                  <a:schemeClr val="bg1"/>
                </a:solidFill>
                <a:latin typeface="楷体" pitchFamily="49" charset="-122"/>
                <a:ea typeface="楷体" pitchFamily="49" charset="-122"/>
                <a:cs typeface="Times New Roman" pitchFamily="18" charset="0"/>
              </a:rPr>
              <a:t>）完成工程招标项目在线注册、备案。</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ppt_x</p:attrName>
                                        </p:attrNameLst>
                                      </p:cBhvr>
                                      <p:tavLst>
                                        <p:tav tm="0">
                                          <p:val>
                                            <p:strVal val="#ppt_x-.2"/>
                                          </p:val>
                                        </p:tav>
                                        <p:tav tm="100000">
                                          <p:val>
                                            <p:strVal val="#ppt_x"/>
                                          </p:val>
                                        </p:tav>
                                      </p:tavLst>
                                    </p:anim>
                                    <p:anim calcmode="lin" valueType="num">
                                      <p:cBhvr>
                                        <p:cTn id="8" dur="10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46"/>
                                        </p:tgtEl>
                                      </p:cBhvr>
                                    </p:animEffect>
                                  </p:childTnLst>
                                </p:cTn>
                              </p:par>
                              <p:par>
                                <p:cTn id="10" presetID="29"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ppt_x</p:attrName>
                                        </p:attrNameLst>
                                      </p:cBhvr>
                                      <p:tavLst>
                                        <p:tav tm="0">
                                          <p:val>
                                            <p:strVal val="#ppt_x-.2"/>
                                          </p:val>
                                        </p:tav>
                                        <p:tav tm="100000">
                                          <p:val>
                                            <p:strVal val="#ppt_x"/>
                                          </p:val>
                                        </p:tav>
                                      </p:tavLst>
                                    </p:anim>
                                    <p:anim calcmode="lin" valueType="num">
                                      <p:cBhvr>
                                        <p:cTn id="13"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6"/>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62"/>
                                        </p:tgtEl>
                                        <p:attrNameLst>
                                          <p:attrName>style.visibility</p:attrName>
                                        </p:attrNameLst>
                                      </p:cBhvr>
                                      <p:to>
                                        <p:strVal val="visible"/>
                                      </p:to>
                                    </p:set>
                                    <p:anim calcmode="lin" valueType="num">
                                      <p:cBhvr>
                                        <p:cTn id="17" dur="1000" fill="hold"/>
                                        <p:tgtEl>
                                          <p:spTgt spid="62"/>
                                        </p:tgtEl>
                                        <p:attrNameLst>
                                          <p:attrName>ppt_x</p:attrName>
                                        </p:attrNameLst>
                                      </p:cBhvr>
                                      <p:tavLst>
                                        <p:tav tm="0">
                                          <p:val>
                                            <p:strVal val="#ppt_x-.2"/>
                                          </p:val>
                                        </p:tav>
                                        <p:tav tm="100000">
                                          <p:val>
                                            <p:strVal val="#ppt_x"/>
                                          </p:val>
                                        </p:tav>
                                      </p:tavLst>
                                    </p:anim>
                                    <p:anim calcmode="lin" valueType="num">
                                      <p:cBhvr>
                                        <p:cTn id="18" dur="1000" fill="hold"/>
                                        <p:tgtEl>
                                          <p:spTgt spid="6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62"/>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p:cTn id="24" dur="1000" fill="hold"/>
                                        <p:tgtEl>
                                          <p:spTgt spid="68"/>
                                        </p:tgtEl>
                                        <p:attrNameLst>
                                          <p:attrName>ppt_x</p:attrName>
                                        </p:attrNameLst>
                                      </p:cBhvr>
                                      <p:tavLst>
                                        <p:tav tm="0">
                                          <p:val>
                                            <p:strVal val="#ppt_x-.2"/>
                                          </p:val>
                                        </p:tav>
                                        <p:tav tm="100000">
                                          <p:val>
                                            <p:strVal val="#ppt_x"/>
                                          </p:val>
                                        </p:tav>
                                      </p:tavLst>
                                    </p:anim>
                                    <p:anim calcmode="lin" valueType="num">
                                      <p:cBhvr>
                                        <p:cTn id="25" dur="1000" fill="hold"/>
                                        <p:tgtEl>
                                          <p:spTgt spid="68"/>
                                        </p:tgtEl>
                                        <p:attrNameLst>
                                          <p:attrName>ppt_y</p:attrName>
                                        </p:attrNameLst>
                                      </p:cBhvr>
                                      <p:tavLst>
                                        <p:tav tm="0">
                                          <p:val>
                                            <p:strVal val="#ppt_y"/>
                                          </p:val>
                                        </p:tav>
                                        <p:tav tm="100000">
                                          <p:val>
                                            <p:strVal val="#ppt_y"/>
                                          </p:val>
                                        </p:tav>
                                      </p:tavLst>
                                    </p:anim>
                                    <p:animEffect transition="in" filter="wipe(right)" prLst="gradientSize: 0.1">
                                      <p:cBhvr>
                                        <p:cTn id="26" dur="1000"/>
                                        <p:tgtEl>
                                          <p:spTgt spid="68"/>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1000" fill="hold"/>
                                        <p:tgtEl>
                                          <p:spTgt spid="28"/>
                                        </p:tgtEl>
                                        <p:attrNameLst>
                                          <p:attrName>ppt_x</p:attrName>
                                        </p:attrNameLst>
                                      </p:cBhvr>
                                      <p:tavLst>
                                        <p:tav tm="0">
                                          <p:val>
                                            <p:strVal val="#ppt_x-.2"/>
                                          </p:val>
                                        </p:tav>
                                        <p:tav tm="100000">
                                          <p:val>
                                            <p:strVal val="#ppt_x"/>
                                          </p:val>
                                        </p:tav>
                                      </p:tavLst>
                                    </p:anim>
                                    <p:anim calcmode="lin" valueType="num">
                                      <p:cBhvr>
                                        <p:cTn id="32" dur="1000" fill="hold"/>
                                        <p:tgtEl>
                                          <p:spTgt spid="28"/>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2" grpId="0"/>
      <p:bldP spid="6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357158" y="1285860"/>
            <a:ext cx="5197475" cy="530225"/>
            <a:chOff x="1375" y="2934"/>
            <a:chExt cx="3274" cy="334"/>
          </a:xfrm>
        </p:grpSpPr>
        <p:sp>
          <p:nvSpPr>
            <p:cNvPr id="27"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3" name="Group 39"/>
            <p:cNvGrpSpPr>
              <a:grpSpLocks/>
            </p:cNvGrpSpPr>
            <p:nvPr/>
          </p:nvGrpSpPr>
          <p:grpSpPr bwMode="auto">
            <a:xfrm>
              <a:off x="1375" y="2945"/>
              <a:ext cx="316" cy="316"/>
              <a:chOff x="1583" y="1494"/>
              <a:chExt cx="526" cy="526"/>
            </a:xfrm>
          </p:grpSpPr>
          <p:sp>
            <p:nvSpPr>
              <p:cNvPr id="31"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32"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33"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34"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35"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29"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3.5</a:t>
              </a:r>
              <a:endParaRPr lang="en-US" altLang="zh-CN" sz="1600" b="1" dirty="0">
                <a:solidFill>
                  <a:srgbClr val="000000"/>
                </a:solidFill>
              </a:endParaRPr>
            </a:p>
          </p:txBody>
        </p:sp>
        <p:sp>
          <p:nvSpPr>
            <p:cNvPr id="30"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时间控制</a:t>
              </a:r>
              <a:endParaRPr lang="en-US" altLang="zh-CN" b="1" dirty="0">
                <a:latin typeface="Arial" charset="0"/>
              </a:endParaRPr>
            </a:p>
          </p:txBody>
        </p:sp>
      </p:grpSp>
      <p:grpSp>
        <p:nvGrpSpPr>
          <p:cNvPr id="5" name="Group 37"/>
          <p:cNvGrpSpPr>
            <a:grpSpLocks/>
          </p:cNvGrpSpPr>
          <p:nvPr/>
        </p:nvGrpSpPr>
        <p:grpSpPr bwMode="auto">
          <a:xfrm>
            <a:off x="285720" y="2428869"/>
            <a:ext cx="6858000" cy="530225"/>
            <a:chOff x="1375" y="2934"/>
            <a:chExt cx="4320" cy="334"/>
          </a:xfrm>
        </p:grpSpPr>
        <p:sp>
          <p:nvSpPr>
            <p:cNvPr id="49"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6" name="Group 39"/>
            <p:cNvGrpSpPr>
              <a:grpSpLocks/>
            </p:cNvGrpSpPr>
            <p:nvPr/>
          </p:nvGrpSpPr>
          <p:grpSpPr bwMode="auto">
            <a:xfrm>
              <a:off x="1375" y="2945"/>
              <a:ext cx="316" cy="316"/>
              <a:chOff x="1583" y="1494"/>
              <a:chExt cx="526" cy="526"/>
            </a:xfrm>
          </p:grpSpPr>
          <p:sp>
            <p:nvSpPr>
              <p:cNvPr id="53"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4"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55"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56"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57"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51"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3.6</a:t>
              </a:r>
              <a:endParaRPr lang="en-US" altLang="zh-CN" sz="1600" b="1" dirty="0">
                <a:solidFill>
                  <a:srgbClr val="000000"/>
                </a:solidFill>
              </a:endParaRPr>
            </a:p>
          </p:txBody>
        </p:sp>
        <p:sp>
          <p:nvSpPr>
            <p:cNvPr id="52" name="Text Box 46"/>
            <p:cNvSpPr txBox="1">
              <a:spLocks noChangeArrowheads="1"/>
            </p:cNvSpPr>
            <p:nvPr/>
          </p:nvSpPr>
          <p:spPr bwMode="black">
            <a:xfrm>
              <a:off x="1722" y="2992"/>
              <a:ext cx="3973" cy="23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pPr eaLnBrk="0" hangingPunct="0">
                <a:defRPr/>
              </a:pPr>
              <a:r>
                <a:rPr lang="zh-CN" altLang="en-US" b="1" dirty="0" smtClean="0">
                  <a:latin typeface="Arial" charset="0"/>
                </a:rPr>
                <a:t>任务一：</a:t>
              </a:r>
              <a:r>
                <a:rPr lang="zh-CN" altLang="en-US" b="1" dirty="0" smtClean="0"/>
                <a:t>确定招标组织方式；进行招标条件、招标方式界定</a:t>
              </a:r>
              <a:endParaRPr lang="en-US" altLang="zh-CN" b="1" dirty="0">
                <a:latin typeface="Arial" charset="0"/>
              </a:endParaRPr>
            </a:p>
          </p:txBody>
        </p:sp>
      </p:grpSp>
      <p:sp>
        <p:nvSpPr>
          <p:cNvPr id="60" name="Text Box 2"/>
          <p:cNvSpPr txBox="1">
            <a:spLocks noChangeArrowheads="1"/>
          </p:cNvSpPr>
          <p:nvPr/>
        </p:nvSpPr>
        <p:spPr bwMode="auto">
          <a:xfrm>
            <a:off x="857224" y="3071810"/>
            <a:ext cx="2786082" cy="369332"/>
          </a:xfrm>
          <a:prstGeom prst="rect">
            <a:avLst/>
          </a:prstGeom>
          <a:noFill/>
          <a:ln w="9525">
            <a:noFill/>
            <a:miter lim="800000"/>
            <a:headEnd/>
            <a:tailEnd/>
          </a:ln>
        </p:spPr>
        <p:txBody>
          <a:bodyPr wrap="square">
            <a:spAutoFit/>
          </a:bodyPr>
          <a:lstStyle/>
          <a:p>
            <a:pPr latinLnBrk="1"/>
            <a:r>
              <a:rPr lang="zh-CN" altLang="en-US" b="1" dirty="0" smtClean="0">
                <a:solidFill>
                  <a:srgbClr val="002060"/>
                </a:solidFill>
                <a:latin typeface="Times New Roman" pitchFamily="18" charset="0"/>
                <a:ea typeface="宋体" pitchFamily="2" charset="-122"/>
                <a:cs typeface="Times New Roman" pitchFamily="18" charset="0"/>
              </a:rPr>
              <a:t>一、任务说明</a:t>
            </a:r>
            <a:endParaRPr kumimoji="1" lang="en-US" altLang="ko-KR" sz="1400" b="1" dirty="0">
              <a:solidFill>
                <a:srgbClr val="002060"/>
              </a:solidFill>
              <a:latin typeface="Verdana" pitchFamily="34" charset="0"/>
              <a:ea typeface="Gulim" pitchFamily="34" charset="-127"/>
            </a:endParaRPr>
          </a:p>
        </p:txBody>
      </p:sp>
      <p:grpSp>
        <p:nvGrpSpPr>
          <p:cNvPr id="7" name="Group 4"/>
          <p:cNvGrpSpPr>
            <a:grpSpLocks/>
          </p:cNvGrpSpPr>
          <p:nvPr/>
        </p:nvGrpSpPr>
        <p:grpSpPr bwMode="auto">
          <a:xfrm>
            <a:off x="571472" y="3500439"/>
            <a:ext cx="7643866" cy="1112849"/>
            <a:chOff x="2276" y="1082"/>
            <a:chExt cx="1894" cy="2902"/>
          </a:xfrm>
        </p:grpSpPr>
        <p:sp>
          <p:nvSpPr>
            <p:cNvPr id="62"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63"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69" name="矩形 68"/>
          <p:cNvSpPr/>
          <p:nvPr/>
        </p:nvSpPr>
        <p:spPr>
          <a:xfrm>
            <a:off x="857224" y="3643314"/>
            <a:ext cx="7143800" cy="830997"/>
          </a:xfrm>
          <a:prstGeom prst="rect">
            <a:avLst/>
          </a:prstGeom>
        </p:spPr>
        <p:txBody>
          <a:bodyPr wrap="square">
            <a:spAutoFit/>
          </a:bodyPr>
          <a:lstStyle/>
          <a:p>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、获取招标工程资料，熟悉工程案例背景资料</a:t>
            </a:r>
          </a:p>
          <a:p>
            <a:pPr lvl="0"/>
            <a:r>
              <a:rPr lang="en-US" altLang="zh-CN"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、确定招标组织形式</a:t>
            </a:r>
          </a:p>
          <a:p>
            <a:r>
              <a:rPr lang="en-US" altLang="en-US" sz="1600" b="1" dirty="0" smtClean="0">
                <a:solidFill>
                  <a:schemeClr val="bg1"/>
                </a:solidFill>
                <a:latin typeface="楷体" pitchFamily="49" charset="-122"/>
                <a:ea typeface="楷体" pitchFamily="49" charset="-122"/>
                <a:cs typeface="Times New Roman" pitchFamily="18" charset="0"/>
              </a:rPr>
              <a:t>3</a:t>
            </a:r>
            <a:r>
              <a:rPr lang="zh-CN" altLang="en-US" sz="1600" b="1" dirty="0" smtClean="0">
                <a:solidFill>
                  <a:schemeClr val="bg1"/>
                </a:solidFill>
                <a:latin typeface="楷体" pitchFamily="49" charset="-122"/>
                <a:ea typeface="楷体" pitchFamily="49" charset="-122"/>
                <a:cs typeface="Times New Roman" pitchFamily="18" charset="0"/>
              </a:rPr>
              <a:t>、判断本工程是否满足招标条件</a:t>
            </a:r>
          </a:p>
        </p:txBody>
      </p:sp>
      <p:sp>
        <p:nvSpPr>
          <p:cNvPr id="77" name="Text Box 2"/>
          <p:cNvSpPr txBox="1">
            <a:spLocks noChangeArrowheads="1"/>
          </p:cNvSpPr>
          <p:nvPr/>
        </p:nvSpPr>
        <p:spPr bwMode="auto">
          <a:xfrm>
            <a:off x="857224" y="1928802"/>
            <a:ext cx="2786082" cy="307777"/>
          </a:xfrm>
          <a:prstGeom prst="rect">
            <a:avLst/>
          </a:prstGeom>
          <a:noFill/>
          <a:ln w="9525">
            <a:noFill/>
            <a:miter lim="800000"/>
            <a:headEnd/>
            <a:tailEnd/>
          </a:ln>
        </p:spPr>
        <p:txBody>
          <a:bodyPr wrap="square">
            <a:spAutoFit/>
          </a:bodyPr>
          <a:lstStyle/>
          <a:p>
            <a:pPr latinLnBrk="1"/>
            <a:r>
              <a:rPr kumimoji="1" lang="zh-CN" altLang="en-US" sz="1400" b="1" dirty="0" smtClean="0">
                <a:solidFill>
                  <a:srgbClr val="002060"/>
                </a:solidFill>
                <a:latin typeface="Verdana" pitchFamily="34" charset="0"/>
                <a:ea typeface="Gulim" pitchFamily="34" charset="-127"/>
              </a:rPr>
              <a:t>建议</a:t>
            </a:r>
            <a:r>
              <a:rPr kumimoji="1" lang="en-US" altLang="zh-CN" sz="1400" b="1" dirty="0" smtClean="0">
                <a:solidFill>
                  <a:srgbClr val="002060"/>
                </a:solidFill>
                <a:latin typeface="Verdana" pitchFamily="34" charset="0"/>
                <a:ea typeface="Gulim" pitchFamily="34" charset="-127"/>
              </a:rPr>
              <a:t>2</a:t>
            </a:r>
            <a:r>
              <a:rPr kumimoji="1" lang="zh-CN" altLang="en-US" sz="1400" b="1" dirty="0" smtClean="0">
                <a:solidFill>
                  <a:srgbClr val="002060"/>
                </a:solidFill>
                <a:latin typeface="Verdana" pitchFamily="34" charset="0"/>
                <a:ea typeface="Gulim" pitchFamily="34" charset="-127"/>
              </a:rPr>
              <a:t> </a:t>
            </a:r>
            <a:r>
              <a:rPr kumimoji="1" lang="en-US" altLang="zh-CN" sz="1400" b="1" dirty="0" smtClean="0">
                <a:solidFill>
                  <a:srgbClr val="002060"/>
                </a:solidFill>
                <a:latin typeface="Verdana" pitchFamily="34" charset="0"/>
                <a:ea typeface="Gulim" pitchFamily="34" charset="-127"/>
              </a:rPr>
              <a:t>~</a:t>
            </a:r>
            <a:r>
              <a:rPr kumimoji="1" lang="zh-CN" altLang="en-US" sz="1400" b="1" dirty="0" smtClean="0">
                <a:solidFill>
                  <a:srgbClr val="002060"/>
                </a:solidFill>
                <a:latin typeface="Verdana" pitchFamily="34" charset="0"/>
                <a:ea typeface="Gulim" pitchFamily="34" charset="-127"/>
              </a:rPr>
              <a:t> </a:t>
            </a:r>
            <a:r>
              <a:rPr kumimoji="1" lang="en-US" altLang="zh-CN" sz="1400" b="1" dirty="0" smtClean="0">
                <a:solidFill>
                  <a:srgbClr val="002060"/>
                </a:solidFill>
                <a:latin typeface="Verdana" pitchFamily="34" charset="0"/>
                <a:ea typeface="Gulim" pitchFamily="34" charset="-127"/>
              </a:rPr>
              <a:t>3</a:t>
            </a:r>
            <a:r>
              <a:rPr kumimoji="1" lang="zh-CN" altLang="en-US" sz="1400" b="1" dirty="0" smtClean="0">
                <a:solidFill>
                  <a:srgbClr val="002060"/>
                </a:solidFill>
                <a:latin typeface="Verdana" pitchFamily="34" charset="0"/>
                <a:ea typeface="Gulim" pitchFamily="34" charset="-127"/>
              </a:rPr>
              <a:t>个学时</a:t>
            </a:r>
            <a:endParaRPr kumimoji="1" lang="en-US" altLang="ko-KR" sz="1400" b="1" dirty="0">
              <a:solidFill>
                <a:srgbClr val="002060"/>
              </a:solidFill>
              <a:latin typeface="Verdana" pitchFamily="34" charset="0"/>
              <a:ea typeface="Gulim" pitchFamily="34" charset="-127"/>
            </a:endParaRPr>
          </a:p>
        </p:txBody>
      </p:sp>
      <p:grpSp>
        <p:nvGrpSpPr>
          <p:cNvPr id="37" name="Group 13"/>
          <p:cNvGrpSpPr>
            <a:grpSpLocks/>
          </p:cNvGrpSpPr>
          <p:nvPr/>
        </p:nvGrpSpPr>
        <p:grpSpPr bwMode="auto">
          <a:xfrm>
            <a:off x="143036" y="99994"/>
            <a:ext cx="4000336" cy="685800"/>
            <a:chOff x="1296" y="1824"/>
            <a:chExt cx="2252" cy="432"/>
          </a:xfrm>
        </p:grpSpPr>
        <p:sp>
          <p:nvSpPr>
            <p:cNvPr id="38"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39"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40"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41"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
        <p:nvSpPr>
          <p:cNvPr id="46" name="Text Box 2"/>
          <p:cNvSpPr txBox="1">
            <a:spLocks noChangeArrowheads="1"/>
          </p:cNvSpPr>
          <p:nvPr/>
        </p:nvSpPr>
        <p:spPr bwMode="auto">
          <a:xfrm>
            <a:off x="857224" y="4745042"/>
            <a:ext cx="2786082" cy="369332"/>
          </a:xfrm>
          <a:prstGeom prst="rect">
            <a:avLst/>
          </a:prstGeom>
          <a:noFill/>
          <a:ln w="9525">
            <a:noFill/>
            <a:miter lim="800000"/>
            <a:headEnd/>
            <a:tailEnd/>
          </a:ln>
        </p:spPr>
        <p:txBody>
          <a:bodyPr wrap="square">
            <a:spAutoFit/>
          </a:bodyPr>
          <a:lstStyle/>
          <a:p>
            <a:pPr latinLnBrk="1"/>
            <a:r>
              <a:rPr lang="zh-CN" altLang="en-US" b="1" dirty="0" smtClean="0">
                <a:solidFill>
                  <a:srgbClr val="002060"/>
                </a:solidFill>
                <a:latin typeface="Times New Roman" pitchFamily="18" charset="0"/>
                <a:ea typeface="宋体" pitchFamily="2" charset="-122"/>
                <a:cs typeface="Times New Roman" pitchFamily="18" charset="0"/>
              </a:rPr>
              <a:t>二、操作过程</a:t>
            </a:r>
            <a:endParaRPr kumimoji="1" lang="en-US" altLang="ko-KR" sz="1400" b="1" dirty="0">
              <a:solidFill>
                <a:srgbClr val="002060"/>
              </a:solidFill>
              <a:latin typeface="Verdana" pitchFamily="34" charset="0"/>
              <a:ea typeface="Gulim" pitchFamily="34" charset="-127"/>
            </a:endParaRPr>
          </a:p>
        </p:txBody>
      </p:sp>
      <p:grpSp>
        <p:nvGrpSpPr>
          <p:cNvPr id="47" name="Group 4"/>
          <p:cNvGrpSpPr>
            <a:grpSpLocks/>
          </p:cNvGrpSpPr>
          <p:nvPr/>
        </p:nvGrpSpPr>
        <p:grpSpPr bwMode="auto">
          <a:xfrm>
            <a:off x="571472" y="5173671"/>
            <a:ext cx="7643866" cy="1684329"/>
            <a:chOff x="2276" y="1082"/>
            <a:chExt cx="1894" cy="2902"/>
          </a:xfrm>
        </p:grpSpPr>
        <p:sp>
          <p:nvSpPr>
            <p:cNvPr id="48"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50"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58" name="矩形 57"/>
          <p:cNvSpPr/>
          <p:nvPr/>
        </p:nvSpPr>
        <p:spPr>
          <a:xfrm>
            <a:off x="857224" y="5316546"/>
            <a:ext cx="7143800" cy="1323439"/>
          </a:xfrm>
          <a:prstGeom prst="rect">
            <a:avLst/>
          </a:prstGeom>
        </p:spPr>
        <p:txBody>
          <a:bodyPr wrap="square">
            <a:spAutoFit/>
          </a:bodyPr>
          <a:lstStyle/>
          <a:p>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、获取招标工程资料，熟悉工程案例背景资料</a:t>
            </a:r>
            <a:endParaRPr lang="en-US" altLang="zh-CN" sz="1600" b="1" dirty="0" smtClean="0">
              <a:solidFill>
                <a:schemeClr val="bg1"/>
              </a:solidFill>
              <a:latin typeface="楷体" pitchFamily="49" charset="-122"/>
              <a:ea typeface="楷体" pitchFamily="49" charset="-122"/>
              <a:cs typeface="Times New Roman" pitchFamily="18" charset="0"/>
            </a:endParaRP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）获取招标工程资料</a:t>
            </a:r>
            <a:endParaRPr lang="en-US" altLang="zh-CN" sz="1600" b="1" dirty="0" smtClean="0">
              <a:solidFill>
                <a:schemeClr val="bg1"/>
              </a:solidFill>
              <a:latin typeface="楷体" pitchFamily="49" charset="-122"/>
              <a:ea typeface="楷体" pitchFamily="49" charset="-122"/>
              <a:cs typeface="Times New Roman" pitchFamily="18" charset="0"/>
            </a:endParaRPr>
          </a:p>
          <a:p>
            <a:r>
              <a:rPr lang="en-US" altLang="zh-CN" sz="1600" b="1" dirty="0" smtClean="0">
                <a:solidFill>
                  <a:schemeClr val="bg1"/>
                </a:solidFill>
                <a:latin typeface="楷体" pitchFamily="49" charset="-122"/>
                <a:ea typeface="楷体" pitchFamily="49" charset="-122"/>
                <a:cs typeface="Times New Roman" pitchFamily="18" charset="0"/>
              </a:rPr>
              <a:t>  1)</a:t>
            </a:r>
            <a:r>
              <a:rPr lang="zh-CN" altLang="en-US" sz="1600" b="1" dirty="0" smtClean="0">
                <a:solidFill>
                  <a:schemeClr val="bg1"/>
                </a:solidFill>
                <a:latin typeface="楷体" pitchFamily="49" charset="-122"/>
                <a:ea typeface="楷体" pitchFamily="49" charset="-122"/>
                <a:cs typeface="Times New Roman" pitchFamily="18" charset="0"/>
              </a:rPr>
              <a:t>工程招投标案例新建</a:t>
            </a:r>
            <a:endParaRPr lang="en-US" altLang="zh-CN" sz="1600" b="1" dirty="0" smtClean="0">
              <a:solidFill>
                <a:schemeClr val="bg1"/>
              </a:solidFill>
              <a:latin typeface="楷体" pitchFamily="49" charset="-122"/>
              <a:ea typeface="楷体" pitchFamily="49" charset="-122"/>
              <a:cs typeface="Times New Roman" pitchFamily="18" charset="0"/>
            </a:endParaRPr>
          </a:p>
          <a:p>
            <a:r>
              <a:rPr lang="en-US" altLang="zh-CN" sz="1600" b="1" dirty="0" smtClean="0">
                <a:solidFill>
                  <a:schemeClr val="bg1"/>
                </a:solidFill>
                <a:latin typeface="楷体" pitchFamily="49" charset="-122"/>
                <a:ea typeface="楷体" pitchFamily="49" charset="-122"/>
                <a:cs typeface="Times New Roman" pitchFamily="18" charset="0"/>
              </a:rPr>
              <a:t>  2)</a:t>
            </a:r>
            <a:r>
              <a:rPr lang="zh-CN" altLang="en-US" sz="1600" b="1" dirty="0" smtClean="0">
                <a:solidFill>
                  <a:schemeClr val="bg1"/>
                </a:solidFill>
                <a:latin typeface="楷体" pitchFamily="49" charset="-122"/>
                <a:ea typeface="楷体" pitchFamily="49" charset="-122"/>
                <a:cs typeface="Times New Roman" pitchFamily="18" charset="0"/>
              </a:rPr>
              <a:t>从广联达工程招投标沙盘模拟执行评测系统中获取案例资料</a:t>
            </a:r>
            <a:endParaRPr lang="en-US" altLang="zh-CN" sz="1600" b="1" dirty="0" smtClean="0">
              <a:solidFill>
                <a:schemeClr val="bg1"/>
              </a:solidFill>
              <a:latin typeface="楷体" pitchFamily="49" charset="-122"/>
              <a:ea typeface="楷体" pitchFamily="49" charset="-122"/>
              <a:cs typeface="Times New Roman" pitchFamily="18" charset="0"/>
            </a:endParaRP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）熟悉工程案例背景资料</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ppt_x</p:attrName>
                                        </p:attrNameLst>
                                      </p:cBhvr>
                                      <p:tavLst>
                                        <p:tav tm="0">
                                          <p:val>
                                            <p:strVal val="#ppt_x-.2"/>
                                          </p:val>
                                        </p:tav>
                                        <p:tav tm="100000">
                                          <p:val>
                                            <p:strVal val="#ppt_x"/>
                                          </p:val>
                                        </p:tav>
                                      </p:tavLst>
                                    </p:anim>
                                    <p:anim calcmode="lin" valueType="num">
                                      <p:cBhvr>
                                        <p:cTn id="8"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7"/>
          <p:cNvGrpSpPr>
            <a:grpSpLocks/>
          </p:cNvGrpSpPr>
          <p:nvPr/>
        </p:nvGrpSpPr>
        <p:grpSpPr bwMode="auto">
          <a:xfrm>
            <a:off x="142892" y="1357298"/>
            <a:ext cx="6858000" cy="530225"/>
            <a:chOff x="1375" y="2934"/>
            <a:chExt cx="4320" cy="334"/>
          </a:xfrm>
        </p:grpSpPr>
        <p:sp>
          <p:nvSpPr>
            <p:cNvPr id="49"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5" name="Group 39"/>
            <p:cNvGrpSpPr>
              <a:grpSpLocks/>
            </p:cNvGrpSpPr>
            <p:nvPr/>
          </p:nvGrpSpPr>
          <p:grpSpPr bwMode="auto">
            <a:xfrm>
              <a:off x="1375" y="2945"/>
              <a:ext cx="316" cy="316"/>
              <a:chOff x="1583" y="1494"/>
              <a:chExt cx="526" cy="526"/>
            </a:xfrm>
          </p:grpSpPr>
          <p:sp>
            <p:nvSpPr>
              <p:cNvPr id="53"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4"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55"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56"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57"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51"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3.6</a:t>
              </a:r>
              <a:endParaRPr lang="en-US" altLang="zh-CN" sz="1600" b="1" dirty="0">
                <a:solidFill>
                  <a:srgbClr val="000000"/>
                </a:solidFill>
              </a:endParaRPr>
            </a:p>
          </p:txBody>
        </p:sp>
        <p:sp>
          <p:nvSpPr>
            <p:cNvPr id="52" name="Text Box 46"/>
            <p:cNvSpPr txBox="1">
              <a:spLocks noChangeArrowheads="1"/>
            </p:cNvSpPr>
            <p:nvPr/>
          </p:nvSpPr>
          <p:spPr bwMode="black">
            <a:xfrm>
              <a:off x="1722" y="2992"/>
              <a:ext cx="3973" cy="23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pPr eaLnBrk="0" hangingPunct="0">
                <a:defRPr/>
              </a:pPr>
              <a:r>
                <a:rPr lang="zh-CN" altLang="en-US" b="1" dirty="0" smtClean="0">
                  <a:latin typeface="Arial" charset="0"/>
                </a:rPr>
                <a:t>任务一：</a:t>
              </a:r>
              <a:r>
                <a:rPr lang="zh-CN" altLang="en-US" b="1" dirty="0" smtClean="0"/>
                <a:t>确定招标组织方式；进行招标条件、招标方式界定</a:t>
              </a:r>
              <a:endParaRPr lang="en-US" altLang="zh-CN" b="1" dirty="0">
                <a:latin typeface="Arial" charset="0"/>
              </a:endParaRPr>
            </a:p>
          </p:txBody>
        </p:sp>
      </p:grpSp>
      <p:grpSp>
        <p:nvGrpSpPr>
          <p:cNvPr id="7" name="Group 13"/>
          <p:cNvGrpSpPr>
            <a:grpSpLocks/>
          </p:cNvGrpSpPr>
          <p:nvPr/>
        </p:nvGrpSpPr>
        <p:grpSpPr bwMode="auto">
          <a:xfrm>
            <a:off x="143036" y="99994"/>
            <a:ext cx="4000336" cy="685800"/>
            <a:chOff x="1296" y="1824"/>
            <a:chExt cx="2252" cy="432"/>
          </a:xfrm>
        </p:grpSpPr>
        <p:sp>
          <p:nvSpPr>
            <p:cNvPr id="38"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39"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40"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41"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
        <p:nvSpPr>
          <p:cNvPr id="46" name="Text Box 2"/>
          <p:cNvSpPr txBox="1">
            <a:spLocks noChangeArrowheads="1"/>
          </p:cNvSpPr>
          <p:nvPr/>
        </p:nvSpPr>
        <p:spPr bwMode="auto">
          <a:xfrm>
            <a:off x="857224" y="1928802"/>
            <a:ext cx="2786082" cy="369332"/>
          </a:xfrm>
          <a:prstGeom prst="rect">
            <a:avLst/>
          </a:prstGeom>
          <a:noFill/>
          <a:ln w="9525">
            <a:noFill/>
            <a:miter lim="800000"/>
            <a:headEnd/>
            <a:tailEnd/>
          </a:ln>
        </p:spPr>
        <p:txBody>
          <a:bodyPr wrap="square">
            <a:spAutoFit/>
          </a:bodyPr>
          <a:lstStyle/>
          <a:p>
            <a:pPr latinLnBrk="1"/>
            <a:r>
              <a:rPr lang="zh-CN" altLang="en-US" b="1" dirty="0" smtClean="0">
                <a:solidFill>
                  <a:srgbClr val="002060"/>
                </a:solidFill>
                <a:latin typeface="Times New Roman" pitchFamily="18" charset="0"/>
                <a:ea typeface="宋体" pitchFamily="2" charset="-122"/>
                <a:cs typeface="Times New Roman" pitchFamily="18" charset="0"/>
              </a:rPr>
              <a:t>二、操作过程</a:t>
            </a:r>
            <a:endParaRPr kumimoji="1" lang="en-US" altLang="ko-KR" sz="1400" b="1" dirty="0">
              <a:solidFill>
                <a:srgbClr val="002060"/>
              </a:solidFill>
              <a:latin typeface="Verdana" pitchFamily="34" charset="0"/>
              <a:ea typeface="Gulim" pitchFamily="34" charset="-127"/>
            </a:endParaRPr>
          </a:p>
        </p:txBody>
      </p:sp>
      <p:grpSp>
        <p:nvGrpSpPr>
          <p:cNvPr id="8" name="Group 4"/>
          <p:cNvGrpSpPr>
            <a:grpSpLocks/>
          </p:cNvGrpSpPr>
          <p:nvPr/>
        </p:nvGrpSpPr>
        <p:grpSpPr bwMode="auto">
          <a:xfrm>
            <a:off x="500034" y="2357431"/>
            <a:ext cx="8001056" cy="3643337"/>
            <a:chOff x="2276" y="1082"/>
            <a:chExt cx="1894" cy="2902"/>
          </a:xfrm>
        </p:grpSpPr>
        <p:sp>
          <p:nvSpPr>
            <p:cNvPr id="48"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50"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58" name="矩形 57"/>
          <p:cNvSpPr/>
          <p:nvPr/>
        </p:nvSpPr>
        <p:spPr>
          <a:xfrm>
            <a:off x="928662" y="2571744"/>
            <a:ext cx="7143800" cy="3293209"/>
          </a:xfrm>
          <a:prstGeom prst="rect">
            <a:avLst/>
          </a:prstGeom>
        </p:spPr>
        <p:txBody>
          <a:bodyPr wrap="square">
            <a:spAutoFit/>
          </a:bodyPr>
          <a:lstStyle/>
          <a:p>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、确定招标组织形式</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）项目经理带领团队成员讨论，根据自己公司的企业性质、招标工程建设信息，确定本次招标的组织形式；</a:t>
            </a:r>
            <a:endParaRPr lang="en-US" altLang="zh-CN" sz="1600" b="1" dirty="0" smtClean="0">
              <a:solidFill>
                <a:schemeClr val="bg1"/>
              </a:solidFill>
              <a:latin typeface="楷体" pitchFamily="49" charset="-122"/>
              <a:ea typeface="楷体" pitchFamily="49" charset="-122"/>
              <a:cs typeface="Times New Roman" pitchFamily="18" charset="0"/>
            </a:endParaRP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）市场经理负责将确定的招标组织形式结论记录到</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招标条件、招标方式</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（表</a:t>
            </a:r>
            <a:r>
              <a:rPr lang="en-US" altLang="en-US" sz="1600" b="1" dirty="0" smtClean="0">
                <a:solidFill>
                  <a:schemeClr val="bg1"/>
                </a:solidFill>
                <a:latin typeface="楷体" pitchFamily="49" charset="-122"/>
                <a:ea typeface="楷体" pitchFamily="49" charset="-122"/>
                <a:cs typeface="Times New Roman" pitchFamily="18" charset="0"/>
              </a:rPr>
              <a:t>3-1</a:t>
            </a:r>
            <a:r>
              <a:rPr lang="zh-CN" altLang="en-US" sz="1600" b="1" dirty="0" smtClean="0">
                <a:solidFill>
                  <a:schemeClr val="bg1"/>
                </a:solidFill>
                <a:latin typeface="楷体" pitchFamily="49" charset="-122"/>
                <a:ea typeface="楷体" pitchFamily="49" charset="-122"/>
                <a:cs typeface="Times New Roman" pitchFamily="18" charset="0"/>
              </a:rPr>
              <a:t>）。</a:t>
            </a:r>
            <a:endParaRPr lang="en-US" altLang="zh-CN" sz="1600" b="1" dirty="0" smtClean="0">
              <a:solidFill>
                <a:schemeClr val="bg1"/>
              </a:solidFill>
              <a:latin typeface="楷体" pitchFamily="49" charset="-122"/>
              <a:ea typeface="楷体" pitchFamily="49" charset="-122"/>
              <a:cs typeface="Times New Roman" pitchFamily="18" charset="0"/>
            </a:endParaRPr>
          </a:p>
          <a:p>
            <a:r>
              <a:rPr lang="en-US" altLang="en-US" sz="1600" b="1" dirty="0" smtClean="0">
                <a:solidFill>
                  <a:schemeClr val="bg1"/>
                </a:solidFill>
                <a:latin typeface="楷体" pitchFamily="49" charset="-122"/>
                <a:ea typeface="楷体" pitchFamily="49" charset="-122"/>
                <a:cs typeface="Times New Roman" pitchFamily="18" charset="0"/>
              </a:rPr>
              <a:t>3</a:t>
            </a:r>
            <a:r>
              <a:rPr lang="zh-CN" altLang="en-US" sz="1600" b="1" dirty="0" smtClean="0">
                <a:solidFill>
                  <a:schemeClr val="bg1"/>
                </a:solidFill>
                <a:latin typeface="楷体" pitchFamily="49" charset="-122"/>
                <a:ea typeface="楷体" pitchFamily="49" charset="-122"/>
                <a:cs typeface="Times New Roman" pitchFamily="18" charset="0"/>
              </a:rPr>
              <a:t>、判断本工程是否满足招标条件：</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）依据单据</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招标条件、招标方式</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（表</a:t>
            </a:r>
            <a:r>
              <a:rPr lang="en-US" altLang="en-US" sz="1600" b="1" dirty="0" smtClean="0">
                <a:solidFill>
                  <a:schemeClr val="bg1"/>
                </a:solidFill>
                <a:latin typeface="楷体" pitchFamily="49" charset="-122"/>
                <a:ea typeface="楷体" pitchFamily="49" charset="-122"/>
                <a:cs typeface="Times New Roman" pitchFamily="18" charset="0"/>
              </a:rPr>
              <a:t>3-1</a:t>
            </a:r>
            <a:r>
              <a:rPr lang="zh-CN" altLang="en-US" sz="1600" b="1" dirty="0" smtClean="0">
                <a:solidFill>
                  <a:schemeClr val="bg1"/>
                </a:solidFill>
                <a:latin typeface="楷体" pitchFamily="49" charset="-122"/>
                <a:ea typeface="楷体" pitchFamily="49" charset="-122"/>
                <a:cs typeface="Times New Roman" pitchFamily="18" charset="0"/>
              </a:rPr>
              <a:t>）招标条件进行；</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）项目经理带领团队成员讨论，查看本招标工程的案例背景资料，与</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招标条件、招标方式</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（表</a:t>
            </a:r>
            <a:r>
              <a:rPr lang="en-US" altLang="en-US" sz="1600" b="1" dirty="0" smtClean="0">
                <a:solidFill>
                  <a:schemeClr val="bg1"/>
                </a:solidFill>
                <a:latin typeface="楷体" pitchFamily="49" charset="-122"/>
                <a:ea typeface="楷体" pitchFamily="49" charset="-122"/>
                <a:cs typeface="Times New Roman" pitchFamily="18" charset="0"/>
              </a:rPr>
              <a:t>3-1</a:t>
            </a:r>
            <a:r>
              <a:rPr lang="zh-CN" altLang="en-US" sz="1600" b="1" dirty="0" smtClean="0">
                <a:solidFill>
                  <a:schemeClr val="bg1"/>
                </a:solidFill>
                <a:latin typeface="楷体" pitchFamily="49" charset="-122"/>
                <a:ea typeface="楷体" pitchFamily="49" charset="-122"/>
                <a:cs typeface="Times New Roman" pitchFamily="18" charset="0"/>
              </a:rPr>
              <a:t>）里的招标条件进行对比，将满足招标条件的选项勾选出来；对不满足招标条件的，与招标人（或建设单位）进行沟通，索取相关证明资料；</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3</a:t>
            </a:r>
            <a:r>
              <a:rPr lang="zh-CN" altLang="en-US" sz="1600" b="1" dirty="0" smtClean="0">
                <a:solidFill>
                  <a:schemeClr val="bg1"/>
                </a:solidFill>
                <a:latin typeface="楷体" pitchFamily="49" charset="-122"/>
                <a:ea typeface="楷体" pitchFamily="49" charset="-122"/>
                <a:cs typeface="Times New Roman" pitchFamily="18" charset="0"/>
              </a:rPr>
              <a:t>）如果对招标人（或建设单位）提供的某些招标条件证明资料有疑问，可以随时和招标人（或建设单位）进行沟通解决。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2"/>
          <p:cNvSpPr txBox="1">
            <a:spLocks noChangeArrowheads="1"/>
          </p:cNvSpPr>
          <p:nvPr/>
        </p:nvSpPr>
        <p:spPr bwMode="auto">
          <a:xfrm>
            <a:off x="500034" y="2000240"/>
            <a:ext cx="2786082" cy="369332"/>
          </a:xfrm>
          <a:prstGeom prst="rect">
            <a:avLst/>
          </a:prstGeom>
          <a:noFill/>
          <a:ln w="9525">
            <a:noFill/>
            <a:miter lim="800000"/>
            <a:headEnd/>
            <a:tailEnd/>
          </a:ln>
        </p:spPr>
        <p:txBody>
          <a:bodyPr wrap="square">
            <a:spAutoFit/>
          </a:bodyPr>
          <a:lstStyle/>
          <a:p>
            <a:pPr latinLnBrk="1"/>
            <a:r>
              <a:rPr lang="zh-CN" altLang="en-US" b="1" dirty="0" smtClean="0">
                <a:solidFill>
                  <a:srgbClr val="002060"/>
                </a:solidFill>
                <a:latin typeface="Times New Roman" pitchFamily="18" charset="0"/>
                <a:ea typeface="宋体" pitchFamily="2" charset="-122"/>
                <a:cs typeface="Times New Roman" pitchFamily="18" charset="0"/>
              </a:rPr>
              <a:t>二、操作过程</a:t>
            </a:r>
            <a:endParaRPr lang="en-US" altLang="ko-KR" b="1" dirty="0" smtClean="0">
              <a:solidFill>
                <a:srgbClr val="002060"/>
              </a:solidFill>
              <a:latin typeface="Times New Roman" pitchFamily="18" charset="0"/>
              <a:ea typeface="宋体" pitchFamily="2" charset="-122"/>
              <a:cs typeface="Times New Roman" pitchFamily="18" charset="0"/>
            </a:endParaRPr>
          </a:p>
        </p:txBody>
      </p:sp>
      <p:sp>
        <p:nvSpPr>
          <p:cNvPr id="23" name="横卷形 22"/>
          <p:cNvSpPr/>
          <p:nvPr/>
        </p:nvSpPr>
        <p:spPr>
          <a:xfrm>
            <a:off x="714348" y="2214554"/>
            <a:ext cx="7429552" cy="3929090"/>
          </a:xfrm>
          <a:prstGeom prst="horizontalScroll">
            <a:avLst/>
          </a:prstGeom>
          <a:effectLst>
            <a:glow rad="139700">
              <a:schemeClr val="accent6">
                <a:satMod val="175000"/>
                <a:alpha val="40000"/>
              </a:schemeClr>
            </a:glow>
            <a:outerShdw blurRad="76200" dir="13500000" sy="23000" kx="1200000" algn="br" rotWithShape="0">
              <a:prstClr val="black">
                <a:alpha val="20000"/>
              </a:prstClr>
            </a:outerShdw>
          </a:effectLst>
        </p:spPr>
        <p:style>
          <a:lnRef idx="0">
            <a:schemeClr val="accent6"/>
          </a:lnRef>
          <a:fillRef idx="3">
            <a:schemeClr val="accent6"/>
          </a:fillRef>
          <a:effectRef idx="3">
            <a:schemeClr val="accent6"/>
          </a:effectRef>
          <a:fontRef idx="minor">
            <a:schemeClr val="lt1"/>
          </a:fontRef>
        </p:style>
        <p:txBody>
          <a:bodyPr rtlCol="0" anchor="ctr"/>
          <a:lstStyle/>
          <a:p>
            <a:pPr eaLnBrk="0" hangingPunct="0"/>
            <a:r>
              <a:rPr lang="zh-CN" altLang="en-US" b="1" dirty="0" smtClean="0">
                <a:solidFill>
                  <a:schemeClr val="bg1"/>
                </a:solidFill>
                <a:latin typeface="楷体" pitchFamily="49" charset="-122"/>
                <a:ea typeface="楷体" pitchFamily="49" charset="-122"/>
                <a:cs typeface="Times New Roman" pitchFamily="18" charset="0"/>
              </a:rPr>
              <a:t>小贴士：表格填写</a:t>
            </a:r>
          </a:p>
          <a:p>
            <a:pPr lvl="0" eaLnBrk="0" hangingPunct="0"/>
            <a:r>
              <a:rPr lang="en-US" altLang="zh-CN" b="1" dirty="0" smtClean="0">
                <a:solidFill>
                  <a:schemeClr val="bg1"/>
                </a:solidFill>
                <a:latin typeface="楷体" pitchFamily="49" charset="-122"/>
                <a:ea typeface="楷体" pitchFamily="49" charset="-122"/>
                <a:cs typeface="Times New Roman" pitchFamily="18" charset="0"/>
              </a:rPr>
              <a:t>1</a:t>
            </a:r>
            <a:r>
              <a:rPr lang="zh-CN" altLang="en-US" b="1" dirty="0" smtClean="0">
                <a:solidFill>
                  <a:schemeClr val="bg1"/>
                </a:solidFill>
                <a:latin typeface="楷体" pitchFamily="49" charset="-122"/>
                <a:ea typeface="楷体" pitchFamily="49" charset="-122"/>
                <a:cs typeface="Times New Roman" pitchFamily="18" charset="0"/>
              </a:rPr>
              <a:t>、填表人：表格由谁填写，即由谁在填表人处签署自己的姓名；</a:t>
            </a:r>
            <a:r>
              <a:rPr lang="en-US" altLang="zh-CN" b="1" dirty="0" smtClean="0">
                <a:solidFill>
                  <a:schemeClr val="bg1"/>
                </a:solidFill>
                <a:latin typeface="楷体" pitchFamily="49" charset="-122"/>
                <a:ea typeface="楷体" pitchFamily="49" charset="-122"/>
                <a:cs typeface="Times New Roman" pitchFamily="18" charset="0"/>
              </a:rPr>
              <a:t>2</a:t>
            </a:r>
            <a:r>
              <a:rPr lang="zh-CN" altLang="en-US" b="1" dirty="0" smtClean="0">
                <a:solidFill>
                  <a:schemeClr val="bg1"/>
                </a:solidFill>
                <a:latin typeface="楷体" pitchFamily="49" charset="-122"/>
                <a:ea typeface="楷体" pitchFamily="49" charset="-122"/>
                <a:cs typeface="Times New Roman" pitchFamily="18" charset="0"/>
              </a:rPr>
              <a:t>、审批人：审批人只能由项目经理签字；如果项目经理认可表格填写内容，即签署自己的姓名，反之，需要填表人重新修改表格内容，直至项目经理认可；如果填表人是项目经理，审批人处空白即可。</a:t>
            </a:r>
          </a:p>
          <a:p>
            <a:pPr lvl="0" eaLnBrk="0" hangingPunct="0"/>
            <a:r>
              <a:rPr lang="en-US" altLang="zh-CN" b="1" dirty="0" smtClean="0">
                <a:solidFill>
                  <a:schemeClr val="bg1"/>
                </a:solidFill>
                <a:latin typeface="楷体" pitchFamily="49" charset="-122"/>
                <a:ea typeface="楷体" pitchFamily="49" charset="-122"/>
                <a:cs typeface="Times New Roman" pitchFamily="18" charset="0"/>
              </a:rPr>
              <a:t>3</a:t>
            </a:r>
            <a:r>
              <a:rPr lang="zh-CN" altLang="en-US" b="1" dirty="0" smtClean="0">
                <a:solidFill>
                  <a:schemeClr val="bg1"/>
                </a:solidFill>
                <a:latin typeface="楷体" pitchFamily="49" charset="-122"/>
                <a:ea typeface="楷体" pitchFamily="49" charset="-122"/>
                <a:cs typeface="Times New Roman" pitchFamily="18" charset="0"/>
              </a:rPr>
              <a:t>、会签人：除了填表人和审批人，小组内其他团队成员如果认可表格填写内容，即签署自己的姓名，反之，需要小组讨论表格内容，直至团队成员均认可。</a:t>
            </a:r>
          </a:p>
        </p:txBody>
      </p:sp>
      <p:grpSp>
        <p:nvGrpSpPr>
          <p:cNvPr id="4" name="Group 13"/>
          <p:cNvGrpSpPr>
            <a:grpSpLocks/>
          </p:cNvGrpSpPr>
          <p:nvPr/>
        </p:nvGrpSpPr>
        <p:grpSpPr bwMode="auto">
          <a:xfrm>
            <a:off x="143036" y="99994"/>
            <a:ext cx="4000336" cy="685800"/>
            <a:chOff x="1296" y="1824"/>
            <a:chExt cx="2252" cy="432"/>
          </a:xfrm>
        </p:grpSpPr>
        <p:sp>
          <p:nvSpPr>
            <p:cNvPr id="20"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1"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2"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4"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pSp>
        <p:nvGrpSpPr>
          <p:cNvPr id="19" name="Group 37"/>
          <p:cNvGrpSpPr>
            <a:grpSpLocks/>
          </p:cNvGrpSpPr>
          <p:nvPr/>
        </p:nvGrpSpPr>
        <p:grpSpPr bwMode="auto">
          <a:xfrm>
            <a:off x="142892" y="1357298"/>
            <a:ext cx="6858000" cy="530225"/>
            <a:chOff x="1375" y="2934"/>
            <a:chExt cx="4320" cy="334"/>
          </a:xfrm>
        </p:grpSpPr>
        <p:sp>
          <p:nvSpPr>
            <p:cNvPr id="25"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26" name="Group 39"/>
            <p:cNvGrpSpPr>
              <a:grpSpLocks/>
            </p:cNvGrpSpPr>
            <p:nvPr/>
          </p:nvGrpSpPr>
          <p:grpSpPr bwMode="auto">
            <a:xfrm>
              <a:off x="1375" y="2945"/>
              <a:ext cx="316" cy="316"/>
              <a:chOff x="1583" y="1494"/>
              <a:chExt cx="526" cy="526"/>
            </a:xfrm>
          </p:grpSpPr>
          <p:sp>
            <p:nvSpPr>
              <p:cNvPr id="30"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31"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32"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33"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34"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28"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3.6</a:t>
              </a:r>
              <a:endParaRPr lang="en-US" altLang="zh-CN" sz="1600" b="1" dirty="0">
                <a:solidFill>
                  <a:srgbClr val="000000"/>
                </a:solidFill>
              </a:endParaRPr>
            </a:p>
          </p:txBody>
        </p:sp>
        <p:sp>
          <p:nvSpPr>
            <p:cNvPr id="29" name="Text Box 46"/>
            <p:cNvSpPr txBox="1">
              <a:spLocks noChangeArrowheads="1"/>
            </p:cNvSpPr>
            <p:nvPr/>
          </p:nvSpPr>
          <p:spPr bwMode="black">
            <a:xfrm>
              <a:off x="1722" y="2992"/>
              <a:ext cx="3973" cy="23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pPr eaLnBrk="0" hangingPunct="0">
                <a:defRPr/>
              </a:pPr>
              <a:r>
                <a:rPr lang="zh-CN" altLang="en-US" b="1" dirty="0" smtClean="0">
                  <a:latin typeface="Arial" charset="0"/>
                </a:rPr>
                <a:t>任务一：</a:t>
              </a:r>
              <a:r>
                <a:rPr lang="zh-CN" altLang="en-US" b="1" dirty="0" smtClean="0"/>
                <a:t>确定招标组织方式；进行招标条件、招标方式界定</a:t>
              </a:r>
              <a:endParaRPr lang="en-US" altLang="zh-CN" b="1" dirty="0">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ppt_x</p:attrName>
                                        </p:attrNameLst>
                                      </p:cBhvr>
                                      <p:tavLst>
                                        <p:tav tm="0">
                                          <p:val>
                                            <p:strVal val="#ppt_x-.2"/>
                                          </p:val>
                                        </p:tav>
                                        <p:tav tm="100000">
                                          <p:val>
                                            <p:strVal val="#ppt_x"/>
                                          </p:val>
                                        </p:tav>
                                      </p:tavLst>
                                    </p:anim>
                                    <p:anim calcmode="lin" valueType="num">
                                      <p:cBhvr>
                                        <p:cTn id="8"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142892" y="1357298"/>
            <a:ext cx="6858000" cy="530225"/>
            <a:chOff x="1375" y="2934"/>
            <a:chExt cx="4320" cy="334"/>
          </a:xfrm>
        </p:grpSpPr>
        <p:sp>
          <p:nvSpPr>
            <p:cNvPr id="49"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3" name="Group 39"/>
            <p:cNvGrpSpPr>
              <a:grpSpLocks/>
            </p:cNvGrpSpPr>
            <p:nvPr/>
          </p:nvGrpSpPr>
          <p:grpSpPr bwMode="auto">
            <a:xfrm>
              <a:off x="1375" y="2945"/>
              <a:ext cx="316" cy="316"/>
              <a:chOff x="1583" y="1494"/>
              <a:chExt cx="526" cy="526"/>
            </a:xfrm>
          </p:grpSpPr>
          <p:sp>
            <p:nvSpPr>
              <p:cNvPr id="53"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54"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55"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56"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57"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51"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3.6</a:t>
              </a:r>
              <a:endParaRPr lang="en-US" altLang="zh-CN" sz="1600" b="1" dirty="0">
                <a:solidFill>
                  <a:srgbClr val="000000"/>
                </a:solidFill>
              </a:endParaRPr>
            </a:p>
          </p:txBody>
        </p:sp>
        <p:sp>
          <p:nvSpPr>
            <p:cNvPr id="52" name="Text Box 46"/>
            <p:cNvSpPr txBox="1">
              <a:spLocks noChangeArrowheads="1"/>
            </p:cNvSpPr>
            <p:nvPr/>
          </p:nvSpPr>
          <p:spPr bwMode="black">
            <a:xfrm>
              <a:off x="1722" y="2992"/>
              <a:ext cx="3973" cy="23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pPr eaLnBrk="0" hangingPunct="0">
                <a:defRPr/>
              </a:pPr>
              <a:r>
                <a:rPr lang="zh-CN" altLang="en-US" b="1" dirty="0" smtClean="0">
                  <a:latin typeface="Arial" charset="0"/>
                </a:rPr>
                <a:t>任务一：</a:t>
              </a:r>
              <a:r>
                <a:rPr lang="zh-CN" altLang="en-US" b="1" dirty="0" smtClean="0"/>
                <a:t>确定招标组织方式；进行招标条件、招标方式界定</a:t>
              </a:r>
              <a:endParaRPr lang="en-US" altLang="zh-CN" b="1" dirty="0">
                <a:latin typeface="Arial" charset="0"/>
              </a:endParaRPr>
            </a:p>
          </p:txBody>
        </p:sp>
      </p:grpSp>
      <p:grpSp>
        <p:nvGrpSpPr>
          <p:cNvPr id="4" name="Group 13"/>
          <p:cNvGrpSpPr>
            <a:grpSpLocks/>
          </p:cNvGrpSpPr>
          <p:nvPr/>
        </p:nvGrpSpPr>
        <p:grpSpPr bwMode="auto">
          <a:xfrm>
            <a:off x="143036" y="99994"/>
            <a:ext cx="4000336" cy="685800"/>
            <a:chOff x="1296" y="1824"/>
            <a:chExt cx="2252" cy="432"/>
          </a:xfrm>
        </p:grpSpPr>
        <p:sp>
          <p:nvSpPr>
            <p:cNvPr id="38"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39"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40"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41"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
        <p:nvSpPr>
          <p:cNvPr id="46" name="Text Box 2"/>
          <p:cNvSpPr txBox="1">
            <a:spLocks noChangeArrowheads="1"/>
          </p:cNvSpPr>
          <p:nvPr/>
        </p:nvSpPr>
        <p:spPr bwMode="auto">
          <a:xfrm>
            <a:off x="857224" y="1928802"/>
            <a:ext cx="2786082" cy="369332"/>
          </a:xfrm>
          <a:prstGeom prst="rect">
            <a:avLst/>
          </a:prstGeom>
          <a:noFill/>
          <a:ln w="9525">
            <a:noFill/>
            <a:miter lim="800000"/>
            <a:headEnd/>
            <a:tailEnd/>
          </a:ln>
        </p:spPr>
        <p:txBody>
          <a:bodyPr wrap="square">
            <a:spAutoFit/>
          </a:bodyPr>
          <a:lstStyle/>
          <a:p>
            <a:pPr latinLnBrk="1"/>
            <a:r>
              <a:rPr lang="zh-CN" altLang="en-US" b="1" dirty="0" smtClean="0">
                <a:solidFill>
                  <a:srgbClr val="002060"/>
                </a:solidFill>
                <a:latin typeface="Times New Roman" pitchFamily="18" charset="0"/>
                <a:ea typeface="宋体" pitchFamily="2" charset="-122"/>
                <a:cs typeface="Times New Roman" pitchFamily="18" charset="0"/>
              </a:rPr>
              <a:t>二、操作过程</a:t>
            </a:r>
            <a:endParaRPr kumimoji="1" lang="en-US" altLang="ko-KR" sz="1400" b="1" dirty="0">
              <a:solidFill>
                <a:srgbClr val="002060"/>
              </a:solidFill>
              <a:latin typeface="Verdana" pitchFamily="34" charset="0"/>
              <a:ea typeface="Gulim" pitchFamily="34" charset="-127"/>
            </a:endParaRPr>
          </a:p>
        </p:txBody>
      </p:sp>
      <p:grpSp>
        <p:nvGrpSpPr>
          <p:cNvPr id="5" name="Group 4"/>
          <p:cNvGrpSpPr>
            <a:grpSpLocks/>
          </p:cNvGrpSpPr>
          <p:nvPr/>
        </p:nvGrpSpPr>
        <p:grpSpPr bwMode="auto">
          <a:xfrm>
            <a:off x="500034" y="2357431"/>
            <a:ext cx="8001056" cy="1357321"/>
            <a:chOff x="2276" y="1082"/>
            <a:chExt cx="1894" cy="2902"/>
          </a:xfrm>
        </p:grpSpPr>
        <p:sp>
          <p:nvSpPr>
            <p:cNvPr id="48"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50"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58" name="矩形 57"/>
          <p:cNvSpPr/>
          <p:nvPr/>
        </p:nvSpPr>
        <p:spPr>
          <a:xfrm>
            <a:off x="928662" y="2571744"/>
            <a:ext cx="7143800" cy="830997"/>
          </a:xfrm>
          <a:prstGeom prst="rect">
            <a:avLst/>
          </a:prstGeom>
        </p:spPr>
        <p:txBody>
          <a:bodyPr wrap="square">
            <a:spAutoFit/>
          </a:bodyPr>
          <a:lstStyle/>
          <a:p>
            <a:r>
              <a:rPr lang="en-US" altLang="en-US" sz="1600" b="1" dirty="0" smtClean="0">
                <a:solidFill>
                  <a:schemeClr val="bg1"/>
                </a:solidFill>
                <a:latin typeface="楷体" pitchFamily="49" charset="-122"/>
                <a:ea typeface="楷体" pitchFamily="49" charset="-122"/>
                <a:cs typeface="Times New Roman" pitchFamily="18" charset="0"/>
              </a:rPr>
              <a:t>4</a:t>
            </a:r>
            <a:r>
              <a:rPr lang="zh-CN" altLang="en-US" sz="1600" b="1" dirty="0" smtClean="0">
                <a:solidFill>
                  <a:schemeClr val="bg1"/>
                </a:solidFill>
                <a:latin typeface="楷体" pitchFamily="49" charset="-122"/>
                <a:ea typeface="楷体" pitchFamily="49" charset="-122"/>
                <a:cs typeface="Times New Roman" pitchFamily="18" charset="0"/>
              </a:rPr>
              <a:t>、签字确认</a:t>
            </a:r>
          </a:p>
          <a:p>
            <a:r>
              <a:rPr lang="zh-CN" altLang="en-US" sz="1600" b="1" dirty="0" smtClean="0">
                <a:solidFill>
                  <a:schemeClr val="bg1"/>
                </a:solidFill>
                <a:latin typeface="楷体" pitchFamily="49" charset="-122"/>
                <a:ea typeface="楷体" pitchFamily="49" charset="-122"/>
                <a:cs typeface="Times New Roman" pitchFamily="18" charset="0"/>
              </a:rPr>
              <a:t>市场经理负责将结论记录到</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招标条件、招标方式</a:t>
            </a:r>
            <a:r>
              <a:rPr lang="en-US" altLang="zh-CN" sz="1600" b="1" dirty="0" smtClean="0">
                <a:solidFill>
                  <a:schemeClr val="bg1"/>
                </a:solidFill>
                <a:latin typeface="楷体" pitchFamily="49" charset="-122"/>
                <a:ea typeface="楷体" pitchFamily="49" charset="-122"/>
                <a:cs typeface="Times New Roman" pitchFamily="18" charset="0"/>
              </a:rPr>
              <a:t>》</a:t>
            </a:r>
            <a:r>
              <a:rPr lang="zh-CN" altLang="en-US" sz="1600" b="1" dirty="0" smtClean="0">
                <a:solidFill>
                  <a:schemeClr val="bg1"/>
                </a:solidFill>
                <a:latin typeface="楷体" pitchFamily="49" charset="-122"/>
                <a:ea typeface="楷体" pitchFamily="49" charset="-122"/>
                <a:cs typeface="Times New Roman" pitchFamily="18" charset="0"/>
              </a:rPr>
              <a:t>（表</a:t>
            </a:r>
            <a:r>
              <a:rPr lang="en-US" altLang="en-US" sz="1600" b="1" dirty="0" smtClean="0">
                <a:solidFill>
                  <a:schemeClr val="bg1"/>
                </a:solidFill>
                <a:latin typeface="楷体" pitchFamily="49" charset="-122"/>
                <a:ea typeface="楷体" pitchFamily="49" charset="-122"/>
                <a:cs typeface="Times New Roman" pitchFamily="18" charset="0"/>
              </a:rPr>
              <a:t>3-1</a:t>
            </a:r>
            <a:r>
              <a:rPr lang="zh-CN" altLang="en-US" sz="1600" b="1" dirty="0" smtClean="0">
                <a:solidFill>
                  <a:schemeClr val="bg1"/>
                </a:solidFill>
                <a:latin typeface="楷体" pitchFamily="49" charset="-122"/>
                <a:ea typeface="楷体" pitchFamily="49" charset="-122"/>
                <a:cs typeface="Times New Roman" pitchFamily="18" charset="0"/>
              </a:rPr>
              <a:t>），经团队其他成员和项目经理签字确认后，置于招投标沙盘盘面招标人区域的对应位置处：</a:t>
            </a:r>
          </a:p>
        </p:txBody>
      </p:sp>
      <p:pic>
        <p:nvPicPr>
          <p:cNvPr id="97282" name="图片 16"/>
          <p:cNvPicPr>
            <a:picLocks noChangeAspect="1" noChangeArrowheads="1"/>
          </p:cNvPicPr>
          <p:nvPr/>
        </p:nvPicPr>
        <p:blipFill>
          <a:blip r:embed="rId3"/>
          <a:srcRect l="63130" r="795"/>
          <a:stretch>
            <a:fillRect/>
          </a:stretch>
        </p:blipFill>
        <p:spPr bwMode="auto">
          <a:xfrm>
            <a:off x="5000628" y="3797403"/>
            <a:ext cx="2786082" cy="1774737"/>
          </a:xfrm>
          <a:prstGeom prst="rect">
            <a:avLst/>
          </a:prstGeom>
          <a:noFill/>
          <a:ln w="9525">
            <a:noFill/>
            <a:miter lim="800000"/>
            <a:headEnd/>
            <a:tailEnd/>
          </a:ln>
        </p:spPr>
      </p:pic>
      <p:grpSp>
        <p:nvGrpSpPr>
          <p:cNvPr id="23" name="Group 4"/>
          <p:cNvGrpSpPr>
            <a:grpSpLocks/>
          </p:cNvGrpSpPr>
          <p:nvPr/>
        </p:nvGrpSpPr>
        <p:grpSpPr bwMode="auto">
          <a:xfrm>
            <a:off x="500034" y="5643579"/>
            <a:ext cx="8001056" cy="785817"/>
            <a:chOff x="2276" y="1082"/>
            <a:chExt cx="1894" cy="2902"/>
          </a:xfrm>
        </p:grpSpPr>
        <p:sp>
          <p:nvSpPr>
            <p:cNvPr id="24"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25"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26" name="矩形 25"/>
          <p:cNvSpPr/>
          <p:nvPr/>
        </p:nvSpPr>
        <p:spPr>
          <a:xfrm>
            <a:off x="928662" y="5857892"/>
            <a:ext cx="7143800" cy="338554"/>
          </a:xfrm>
          <a:prstGeom prst="rect">
            <a:avLst/>
          </a:prstGeom>
        </p:spPr>
        <p:txBody>
          <a:bodyPr wrap="square">
            <a:spAutoFit/>
          </a:bodyPr>
          <a:lstStyle/>
          <a:p>
            <a:r>
              <a:rPr lang="en-US" altLang="en-US" sz="1600" b="1" dirty="0" smtClean="0">
                <a:solidFill>
                  <a:schemeClr val="bg1"/>
                </a:solidFill>
                <a:latin typeface="楷体" pitchFamily="49" charset="-122"/>
                <a:ea typeface="楷体" pitchFamily="49" charset="-122"/>
                <a:cs typeface="Times New Roman" pitchFamily="18" charset="0"/>
              </a:rPr>
              <a:t>5</a:t>
            </a:r>
            <a:r>
              <a:rPr lang="zh-CN" altLang="en-US" sz="1600" b="1" dirty="0" smtClean="0">
                <a:solidFill>
                  <a:schemeClr val="bg1"/>
                </a:solidFill>
                <a:latin typeface="楷体" pitchFamily="49" charset="-122"/>
                <a:ea typeface="楷体" pitchFamily="49" charset="-122"/>
                <a:cs typeface="Times New Roman" pitchFamily="18" charset="0"/>
              </a:rPr>
              <a:t>、将确认结果录入到广联达工程招投标沙盘模拟执行评测系统。</a:t>
            </a:r>
          </a:p>
        </p:txBody>
      </p:sp>
      <p:pic>
        <p:nvPicPr>
          <p:cNvPr id="97283" name="图片 216"/>
          <p:cNvPicPr>
            <a:picLocks noChangeAspect="1" noChangeArrowheads="1"/>
          </p:cNvPicPr>
          <p:nvPr/>
        </p:nvPicPr>
        <p:blipFill>
          <a:blip r:embed="rId4"/>
          <a:srcRect/>
          <a:stretch>
            <a:fillRect/>
          </a:stretch>
        </p:blipFill>
        <p:spPr bwMode="auto">
          <a:xfrm>
            <a:off x="1571604" y="3777038"/>
            <a:ext cx="2928958" cy="179510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7"/>
          <p:cNvGrpSpPr>
            <a:grpSpLocks/>
          </p:cNvGrpSpPr>
          <p:nvPr/>
        </p:nvGrpSpPr>
        <p:grpSpPr bwMode="auto">
          <a:xfrm>
            <a:off x="214282" y="1285860"/>
            <a:ext cx="6572250" cy="530225"/>
            <a:chOff x="1375" y="2934"/>
            <a:chExt cx="4140" cy="334"/>
          </a:xfrm>
        </p:grpSpPr>
        <p:sp>
          <p:nvSpPr>
            <p:cNvPr id="7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39"/>
            <p:cNvGrpSpPr>
              <a:grpSpLocks/>
            </p:cNvGrpSpPr>
            <p:nvPr/>
          </p:nvGrpSpPr>
          <p:grpSpPr bwMode="auto">
            <a:xfrm>
              <a:off x="1375" y="2945"/>
              <a:ext cx="316" cy="316"/>
              <a:chOff x="1583" y="1494"/>
              <a:chExt cx="526" cy="526"/>
            </a:xfrm>
          </p:grpSpPr>
          <p:sp>
            <p:nvSpPr>
              <p:cNvPr id="8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8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8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8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8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80"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3.7</a:t>
              </a:r>
              <a:endParaRPr lang="en-US" altLang="zh-CN" sz="1600" b="1" dirty="0">
                <a:solidFill>
                  <a:srgbClr val="000000"/>
                </a:solidFill>
              </a:endParaRPr>
            </a:p>
          </p:txBody>
        </p:sp>
        <p:sp>
          <p:nvSpPr>
            <p:cNvPr id="81" name="Text Box 46"/>
            <p:cNvSpPr txBox="1">
              <a:spLocks noChangeArrowheads="1"/>
            </p:cNvSpPr>
            <p:nvPr/>
          </p:nvSpPr>
          <p:spPr bwMode="black">
            <a:xfrm>
              <a:off x="1722" y="2992"/>
              <a:ext cx="3793" cy="23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pPr eaLnBrk="0" hangingPunct="0">
                <a:defRPr/>
              </a:pPr>
              <a:r>
                <a:rPr lang="zh-CN" altLang="en-US" b="1" dirty="0" smtClean="0">
                  <a:latin typeface="Arial" charset="0"/>
                </a:rPr>
                <a:t>任务二：</a:t>
              </a:r>
              <a:r>
                <a:rPr lang="zh-CN" altLang="en-US" b="1" dirty="0" smtClean="0"/>
                <a:t>编制招标计划</a:t>
              </a:r>
              <a:endParaRPr lang="en-US" altLang="zh-CN" b="1" dirty="0">
                <a:latin typeface="Arial" charset="0"/>
              </a:endParaRPr>
            </a:p>
          </p:txBody>
        </p:sp>
      </p:grpSp>
      <p:sp>
        <p:nvSpPr>
          <p:cNvPr id="60" name="Text Box 2"/>
          <p:cNvSpPr txBox="1">
            <a:spLocks noChangeArrowheads="1"/>
          </p:cNvSpPr>
          <p:nvPr/>
        </p:nvSpPr>
        <p:spPr bwMode="auto">
          <a:xfrm>
            <a:off x="857224" y="1857364"/>
            <a:ext cx="2786082" cy="369332"/>
          </a:xfrm>
          <a:prstGeom prst="rect">
            <a:avLst/>
          </a:prstGeom>
          <a:noFill/>
          <a:ln w="9525">
            <a:noFill/>
            <a:miter lim="800000"/>
            <a:headEnd/>
            <a:tailEnd/>
          </a:ln>
        </p:spPr>
        <p:txBody>
          <a:bodyPr wrap="square">
            <a:spAutoFit/>
          </a:bodyPr>
          <a:lstStyle/>
          <a:p>
            <a:pPr latinLnBrk="1"/>
            <a:r>
              <a:rPr lang="zh-CN" altLang="en-US" b="1" dirty="0" smtClean="0">
                <a:solidFill>
                  <a:srgbClr val="002060"/>
                </a:solidFill>
                <a:latin typeface="Times New Roman" pitchFamily="18" charset="0"/>
                <a:ea typeface="宋体" pitchFamily="2" charset="-122"/>
                <a:cs typeface="Times New Roman" pitchFamily="18" charset="0"/>
              </a:rPr>
              <a:t>一、任务说明</a:t>
            </a:r>
            <a:endParaRPr kumimoji="1" lang="en-US" altLang="ko-KR" sz="1400" b="1" dirty="0">
              <a:solidFill>
                <a:srgbClr val="002060"/>
              </a:solidFill>
              <a:latin typeface="Verdana" pitchFamily="34" charset="0"/>
              <a:ea typeface="Gulim" pitchFamily="34" charset="-127"/>
            </a:endParaRPr>
          </a:p>
        </p:txBody>
      </p:sp>
      <p:grpSp>
        <p:nvGrpSpPr>
          <p:cNvPr id="5" name="Group 4"/>
          <p:cNvGrpSpPr>
            <a:grpSpLocks/>
          </p:cNvGrpSpPr>
          <p:nvPr/>
        </p:nvGrpSpPr>
        <p:grpSpPr bwMode="auto">
          <a:xfrm>
            <a:off x="571472" y="2285993"/>
            <a:ext cx="8215370" cy="1000131"/>
            <a:chOff x="2276" y="1082"/>
            <a:chExt cx="1894" cy="2902"/>
          </a:xfrm>
        </p:grpSpPr>
        <p:sp>
          <p:nvSpPr>
            <p:cNvPr id="62"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63"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68" name="矩形 67"/>
          <p:cNvSpPr/>
          <p:nvPr/>
        </p:nvSpPr>
        <p:spPr>
          <a:xfrm>
            <a:off x="1071538" y="2526565"/>
            <a:ext cx="7143800" cy="584775"/>
          </a:xfrm>
          <a:prstGeom prst="rect">
            <a:avLst/>
          </a:prstGeom>
        </p:spPr>
        <p:txBody>
          <a:bodyPr wrap="square">
            <a:spAutoFit/>
          </a:bodyPr>
          <a:lstStyle/>
          <a:p>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、熟悉招标计划的工作项内容及其时间要求；</a:t>
            </a:r>
          </a:p>
          <a:p>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、每个团队完成一份本工程的招标计划方案。</a:t>
            </a:r>
          </a:p>
        </p:txBody>
      </p:sp>
      <p:sp>
        <p:nvSpPr>
          <p:cNvPr id="69" name="Text Box 2"/>
          <p:cNvSpPr txBox="1">
            <a:spLocks noChangeArrowheads="1"/>
          </p:cNvSpPr>
          <p:nvPr/>
        </p:nvSpPr>
        <p:spPr bwMode="auto">
          <a:xfrm>
            <a:off x="857224" y="3345420"/>
            <a:ext cx="2786082" cy="369332"/>
          </a:xfrm>
          <a:prstGeom prst="rect">
            <a:avLst/>
          </a:prstGeom>
          <a:noFill/>
          <a:ln w="9525">
            <a:noFill/>
            <a:miter lim="800000"/>
            <a:headEnd/>
            <a:tailEnd/>
          </a:ln>
        </p:spPr>
        <p:txBody>
          <a:bodyPr wrap="square">
            <a:spAutoFit/>
          </a:bodyPr>
          <a:lstStyle/>
          <a:p>
            <a:pPr latinLnBrk="1"/>
            <a:r>
              <a:rPr lang="zh-CN" altLang="en-US" b="1" dirty="0" smtClean="0">
                <a:solidFill>
                  <a:srgbClr val="002060"/>
                </a:solidFill>
                <a:latin typeface="Times New Roman" pitchFamily="18" charset="0"/>
                <a:ea typeface="宋体" pitchFamily="2" charset="-122"/>
                <a:cs typeface="Times New Roman" pitchFamily="18" charset="0"/>
              </a:rPr>
              <a:t>二、操作过程</a:t>
            </a:r>
            <a:endParaRPr lang="en-US" altLang="ko-KR" b="1" dirty="0" smtClean="0">
              <a:solidFill>
                <a:srgbClr val="002060"/>
              </a:solidFill>
              <a:latin typeface="Times New Roman" pitchFamily="18" charset="0"/>
              <a:ea typeface="宋体" pitchFamily="2" charset="-122"/>
              <a:cs typeface="Times New Roman" pitchFamily="18" charset="0"/>
            </a:endParaRPr>
          </a:p>
        </p:txBody>
      </p:sp>
      <p:grpSp>
        <p:nvGrpSpPr>
          <p:cNvPr id="6" name="Group 4"/>
          <p:cNvGrpSpPr>
            <a:grpSpLocks/>
          </p:cNvGrpSpPr>
          <p:nvPr/>
        </p:nvGrpSpPr>
        <p:grpSpPr bwMode="auto">
          <a:xfrm>
            <a:off x="571472" y="3786191"/>
            <a:ext cx="8215370" cy="2000263"/>
            <a:chOff x="2276" y="1082"/>
            <a:chExt cx="1894" cy="2902"/>
          </a:xfrm>
        </p:grpSpPr>
        <p:sp>
          <p:nvSpPr>
            <p:cNvPr id="71"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72"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73" name="矩形 72"/>
          <p:cNvSpPr/>
          <p:nvPr/>
        </p:nvSpPr>
        <p:spPr>
          <a:xfrm>
            <a:off x="1071538" y="4026763"/>
            <a:ext cx="7143800" cy="2062103"/>
          </a:xfrm>
          <a:prstGeom prst="rect">
            <a:avLst/>
          </a:prstGeom>
        </p:spPr>
        <p:txBody>
          <a:bodyPr wrap="square">
            <a:spAutoFit/>
          </a:bodyPr>
          <a:lstStyle/>
          <a:p>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、熟悉招标计划的工作项内容及其时间要求</a:t>
            </a:r>
          </a:p>
          <a:p>
            <a:r>
              <a:rPr lang="zh-CN" altLang="en-US" sz="1600" b="1" dirty="0" smtClean="0">
                <a:solidFill>
                  <a:schemeClr val="bg1"/>
                </a:solidFill>
                <a:latin typeface="楷体" pitchFamily="49" charset="-122"/>
                <a:ea typeface="楷体" pitchFamily="49" charset="-122"/>
                <a:cs typeface="Times New Roman" pitchFamily="18" charset="0"/>
              </a:rPr>
              <a:t>（</a:t>
            </a:r>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）项目经理组织团队成员，仔细研究招标计划工作项的内容：</a:t>
            </a:r>
          </a:p>
          <a:p>
            <a:r>
              <a:rPr lang="en-US" altLang="en-US"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）每一个工作项的备注说明涵义；</a:t>
            </a:r>
          </a:p>
          <a:p>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）熟悉每一个工作项的时间要求：开始日期、截止日期、与其他工作项的关联关系等。</a:t>
            </a:r>
          </a:p>
          <a:p>
            <a:r>
              <a:rPr lang="en-US" altLang="en-US"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、每个团队完成一份本工程的招标计划方案</a:t>
            </a:r>
          </a:p>
          <a:p>
            <a:endParaRPr lang="zh-CN" altLang="en-US" sz="1600" dirty="0" smtClean="0"/>
          </a:p>
          <a:p>
            <a:endParaRPr lang="zh-CN" altLang="en-US" sz="1600" b="1" dirty="0" smtClean="0">
              <a:solidFill>
                <a:schemeClr val="bg1"/>
              </a:solidFill>
              <a:latin typeface="楷体" pitchFamily="49" charset="-122"/>
              <a:ea typeface="楷体" pitchFamily="49" charset="-122"/>
              <a:cs typeface="Times New Roman" pitchFamily="18" charset="0"/>
            </a:endParaRPr>
          </a:p>
        </p:txBody>
      </p:sp>
      <p:grpSp>
        <p:nvGrpSpPr>
          <p:cNvPr id="27" name="Group 13"/>
          <p:cNvGrpSpPr>
            <a:grpSpLocks/>
          </p:cNvGrpSpPr>
          <p:nvPr/>
        </p:nvGrpSpPr>
        <p:grpSpPr bwMode="auto">
          <a:xfrm>
            <a:off x="143036" y="99994"/>
            <a:ext cx="4000336" cy="685800"/>
            <a:chOff x="1296" y="1824"/>
            <a:chExt cx="2252" cy="432"/>
          </a:xfrm>
        </p:grpSpPr>
        <p:sp>
          <p:nvSpPr>
            <p:cNvPr id="28"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lgn="ctr">
                <a:defRPr/>
              </a:pPr>
              <a:endParaRPr lang="zh-CN" altLang="en-US">
                <a:latin typeface="Arial" charset="0"/>
              </a:endParaRPr>
            </a:p>
          </p:txBody>
        </p:sp>
        <p:sp>
          <p:nvSpPr>
            <p:cNvPr id="29"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lgn="ctr">
                <a:defRPr/>
              </a:pPr>
              <a:endParaRPr lang="zh-CN" altLang="en-US">
                <a:latin typeface="Arial" charset="0"/>
              </a:endParaRPr>
            </a:p>
          </p:txBody>
        </p:sp>
        <p:sp>
          <p:nvSpPr>
            <p:cNvPr id="30"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31" name="Text Box 17"/>
            <p:cNvSpPr txBox="1">
              <a:spLocks noChangeArrowheads="1"/>
            </p:cNvSpPr>
            <p:nvPr/>
          </p:nvSpPr>
          <p:spPr bwMode="gray">
            <a:xfrm>
              <a:off x="1393" y="1886"/>
              <a:ext cx="201" cy="291"/>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ppt_x</p:attrName>
                                        </p:attrNameLst>
                                      </p:cBhvr>
                                      <p:tavLst>
                                        <p:tav tm="0">
                                          <p:val>
                                            <p:strVal val="#ppt_x-.2"/>
                                          </p:val>
                                        </p:tav>
                                        <p:tav tm="100000">
                                          <p:val>
                                            <p:strVal val="#ppt_x"/>
                                          </p:val>
                                        </p:tav>
                                      </p:tavLst>
                                    </p:anim>
                                    <p:anim calcmode="lin" valueType="num">
                                      <p:cBhvr>
                                        <p:cTn id="8"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7"/>
          <p:cNvGrpSpPr>
            <a:grpSpLocks/>
          </p:cNvGrpSpPr>
          <p:nvPr/>
        </p:nvGrpSpPr>
        <p:grpSpPr bwMode="auto">
          <a:xfrm>
            <a:off x="214282" y="1285860"/>
            <a:ext cx="6572250" cy="530225"/>
            <a:chOff x="1375" y="2934"/>
            <a:chExt cx="4140" cy="334"/>
          </a:xfrm>
        </p:grpSpPr>
        <p:sp>
          <p:nvSpPr>
            <p:cNvPr id="6"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7" name="Group 39"/>
            <p:cNvGrpSpPr>
              <a:grpSpLocks/>
            </p:cNvGrpSpPr>
            <p:nvPr/>
          </p:nvGrpSpPr>
          <p:grpSpPr bwMode="auto">
            <a:xfrm>
              <a:off x="1375" y="2945"/>
              <a:ext cx="316" cy="316"/>
              <a:chOff x="1583" y="1494"/>
              <a:chExt cx="526" cy="526"/>
            </a:xfrm>
          </p:grpSpPr>
          <p:sp>
            <p:nvSpPr>
              <p:cNvPr id="10"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11"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12"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13"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14"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8"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3.7</a:t>
              </a:r>
              <a:endParaRPr lang="en-US" altLang="zh-CN" sz="1600" b="1" dirty="0">
                <a:solidFill>
                  <a:srgbClr val="000000"/>
                </a:solidFill>
              </a:endParaRPr>
            </a:p>
          </p:txBody>
        </p:sp>
        <p:sp>
          <p:nvSpPr>
            <p:cNvPr id="9" name="Text Box 46"/>
            <p:cNvSpPr txBox="1">
              <a:spLocks noChangeArrowheads="1"/>
            </p:cNvSpPr>
            <p:nvPr/>
          </p:nvSpPr>
          <p:spPr bwMode="black">
            <a:xfrm>
              <a:off x="1722" y="2992"/>
              <a:ext cx="3793" cy="23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pPr eaLnBrk="0" hangingPunct="0">
                <a:defRPr/>
              </a:pPr>
              <a:r>
                <a:rPr lang="zh-CN" altLang="en-US" b="1" dirty="0" smtClean="0">
                  <a:latin typeface="Arial" charset="0"/>
                </a:rPr>
                <a:t>任务二：</a:t>
              </a:r>
              <a:r>
                <a:rPr lang="zh-CN" altLang="en-US" b="1" dirty="0" smtClean="0"/>
                <a:t>编制招标计划</a:t>
              </a:r>
              <a:endParaRPr lang="en-US" altLang="zh-CN" b="1" dirty="0">
                <a:latin typeface="Arial" charset="0"/>
              </a:endParaRPr>
            </a:p>
          </p:txBody>
        </p:sp>
      </p:grpSp>
      <p:sp>
        <p:nvSpPr>
          <p:cNvPr id="20" name="Text Box 2"/>
          <p:cNvSpPr txBox="1">
            <a:spLocks noChangeArrowheads="1"/>
          </p:cNvSpPr>
          <p:nvPr/>
        </p:nvSpPr>
        <p:spPr bwMode="auto">
          <a:xfrm>
            <a:off x="357158" y="1928802"/>
            <a:ext cx="2786082" cy="369332"/>
          </a:xfrm>
          <a:prstGeom prst="rect">
            <a:avLst/>
          </a:prstGeom>
          <a:noFill/>
          <a:ln w="9525">
            <a:noFill/>
            <a:miter lim="800000"/>
            <a:headEnd/>
            <a:tailEnd/>
          </a:ln>
        </p:spPr>
        <p:txBody>
          <a:bodyPr wrap="square">
            <a:spAutoFit/>
          </a:bodyPr>
          <a:lstStyle/>
          <a:p>
            <a:pPr latinLnBrk="1"/>
            <a:r>
              <a:rPr lang="zh-CN" altLang="en-US" b="1" dirty="0" smtClean="0">
                <a:solidFill>
                  <a:srgbClr val="002060"/>
                </a:solidFill>
                <a:latin typeface="Times New Roman" pitchFamily="18" charset="0"/>
                <a:ea typeface="宋体" pitchFamily="2" charset="-122"/>
                <a:cs typeface="Times New Roman" pitchFamily="18" charset="0"/>
              </a:rPr>
              <a:t>二、操作过程</a:t>
            </a:r>
            <a:endParaRPr lang="en-US" altLang="ko-KR" b="1" dirty="0" smtClean="0">
              <a:solidFill>
                <a:srgbClr val="002060"/>
              </a:solidFill>
              <a:latin typeface="Times New Roman" pitchFamily="18" charset="0"/>
              <a:ea typeface="宋体" pitchFamily="2" charset="-122"/>
              <a:cs typeface="Times New Roman" pitchFamily="18" charset="0"/>
            </a:endParaRPr>
          </a:p>
        </p:txBody>
      </p:sp>
      <p:grpSp>
        <p:nvGrpSpPr>
          <p:cNvPr id="25" name="Group 13"/>
          <p:cNvGrpSpPr>
            <a:grpSpLocks/>
          </p:cNvGrpSpPr>
          <p:nvPr/>
        </p:nvGrpSpPr>
        <p:grpSpPr bwMode="auto">
          <a:xfrm>
            <a:off x="143036" y="99994"/>
            <a:ext cx="4000336" cy="685800"/>
            <a:chOff x="1296" y="1824"/>
            <a:chExt cx="2252" cy="432"/>
          </a:xfrm>
        </p:grpSpPr>
        <p:sp>
          <p:nvSpPr>
            <p:cNvPr id="26"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lgn="ctr">
                <a:defRPr/>
              </a:pPr>
              <a:endParaRPr lang="zh-CN" altLang="en-US">
                <a:latin typeface="Arial" charset="0"/>
              </a:endParaRPr>
            </a:p>
          </p:txBody>
        </p:sp>
        <p:sp>
          <p:nvSpPr>
            <p:cNvPr id="27"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lgn="ctr">
                <a:defRPr/>
              </a:pPr>
              <a:endParaRPr lang="zh-CN" altLang="en-US">
                <a:latin typeface="Arial" charset="0"/>
              </a:endParaRPr>
            </a:p>
          </p:txBody>
        </p:sp>
        <p:sp>
          <p:nvSpPr>
            <p:cNvPr id="28"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9" name="Text Box 17"/>
            <p:cNvSpPr txBox="1">
              <a:spLocks noChangeArrowheads="1"/>
            </p:cNvSpPr>
            <p:nvPr/>
          </p:nvSpPr>
          <p:spPr bwMode="gray">
            <a:xfrm>
              <a:off x="1393" y="1886"/>
              <a:ext cx="201" cy="291"/>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pic>
        <p:nvPicPr>
          <p:cNvPr id="1026" name="Picture 2"/>
          <p:cNvPicPr>
            <a:picLocks noChangeAspect="1" noChangeArrowheads="1"/>
          </p:cNvPicPr>
          <p:nvPr/>
        </p:nvPicPr>
        <p:blipFill>
          <a:blip r:embed="rId2"/>
          <a:srcRect/>
          <a:stretch>
            <a:fillRect/>
          </a:stretch>
        </p:blipFill>
        <p:spPr bwMode="auto">
          <a:xfrm>
            <a:off x="285720" y="2428867"/>
            <a:ext cx="8501122" cy="418664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ppt_x</p:attrName>
                                        </p:attrNameLst>
                                      </p:cBhvr>
                                      <p:tavLst>
                                        <p:tav tm="0">
                                          <p:val>
                                            <p:strVal val="#ppt_x-.2"/>
                                          </p:val>
                                        </p:tav>
                                        <p:tav tm="100000">
                                          <p:val>
                                            <p:strVal val="#ppt_x"/>
                                          </p:val>
                                        </p:tav>
                                      </p:tavLst>
                                    </p:anim>
                                    <p:anim calcmode="lin" valueType="num">
                                      <p:cBhvr>
                                        <p:cTn id="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7"/>
          <p:cNvGrpSpPr>
            <a:grpSpLocks/>
          </p:cNvGrpSpPr>
          <p:nvPr/>
        </p:nvGrpSpPr>
        <p:grpSpPr bwMode="auto">
          <a:xfrm>
            <a:off x="214282" y="1285860"/>
            <a:ext cx="6572250" cy="530225"/>
            <a:chOff x="1375" y="2934"/>
            <a:chExt cx="4140" cy="334"/>
          </a:xfrm>
        </p:grpSpPr>
        <p:sp>
          <p:nvSpPr>
            <p:cNvPr id="7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39"/>
            <p:cNvGrpSpPr>
              <a:grpSpLocks/>
            </p:cNvGrpSpPr>
            <p:nvPr/>
          </p:nvGrpSpPr>
          <p:grpSpPr bwMode="auto">
            <a:xfrm>
              <a:off x="1375" y="2945"/>
              <a:ext cx="316" cy="316"/>
              <a:chOff x="1583" y="1494"/>
              <a:chExt cx="526" cy="526"/>
            </a:xfrm>
          </p:grpSpPr>
          <p:sp>
            <p:nvSpPr>
              <p:cNvPr id="8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8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8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8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8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80"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3.8</a:t>
              </a:r>
              <a:endParaRPr lang="en-US" altLang="zh-CN" sz="1600" b="1" dirty="0">
                <a:solidFill>
                  <a:srgbClr val="000000"/>
                </a:solidFill>
              </a:endParaRPr>
            </a:p>
          </p:txBody>
        </p:sp>
        <p:sp>
          <p:nvSpPr>
            <p:cNvPr id="81" name="Text Box 46"/>
            <p:cNvSpPr txBox="1">
              <a:spLocks noChangeArrowheads="1"/>
            </p:cNvSpPr>
            <p:nvPr/>
          </p:nvSpPr>
          <p:spPr bwMode="black">
            <a:xfrm>
              <a:off x="1722" y="2992"/>
              <a:ext cx="3793" cy="233"/>
            </a:xfrm>
            <a:prstGeom prst="rect">
              <a:avLst/>
            </a:prstGeom>
            <a:noFill/>
            <a:ln w="9525">
              <a:noFill/>
              <a:miter lim="800000"/>
              <a:headEnd/>
              <a:tailEnd/>
            </a:ln>
            <a:effectLst>
              <a:outerShdw dist="35921" dir="2700000" algn="ctr" rotWithShape="0">
                <a:schemeClr val="bg2">
                  <a:alpha val="50000"/>
                </a:schemeClr>
              </a:outerShdw>
            </a:effectLst>
          </p:spPr>
          <p:txBody>
            <a:bodyPr wrap="square">
              <a:spAutoFit/>
            </a:bodyPr>
            <a:lstStyle/>
            <a:p>
              <a:r>
                <a:rPr lang="zh-CN" altLang="en-US" b="1" dirty="0" smtClean="0"/>
                <a:t>任务三</a:t>
              </a:r>
              <a:r>
                <a:rPr lang="en-US" altLang="zh-CN" b="1" dirty="0" smtClean="0"/>
                <a:t>:</a:t>
              </a:r>
              <a:r>
                <a:rPr lang="zh-CN" altLang="en-US" b="1" dirty="0" smtClean="0"/>
                <a:t> 工程项目的备案与登记</a:t>
              </a:r>
            </a:p>
          </p:txBody>
        </p:sp>
      </p:grpSp>
      <p:sp>
        <p:nvSpPr>
          <p:cNvPr id="69" name="Text Box 2"/>
          <p:cNvSpPr txBox="1">
            <a:spLocks noChangeArrowheads="1"/>
          </p:cNvSpPr>
          <p:nvPr/>
        </p:nvSpPr>
        <p:spPr bwMode="auto">
          <a:xfrm>
            <a:off x="857224" y="1857364"/>
            <a:ext cx="2786082" cy="369332"/>
          </a:xfrm>
          <a:prstGeom prst="rect">
            <a:avLst/>
          </a:prstGeom>
          <a:noFill/>
          <a:ln w="9525">
            <a:noFill/>
            <a:miter lim="800000"/>
            <a:headEnd/>
            <a:tailEnd/>
          </a:ln>
        </p:spPr>
        <p:txBody>
          <a:bodyPr wrap="square">
            <a:spAutoFit/>
          </a:bodyPr>
          <a:lstStyle/>
          <a:p>
            <a:r>
              <a:rPr lang="zh-CN" altLang="en-US" b="1" dirty="0" smtClean="0">
                <a:solidFill>
                  <a:srgbClr val="002060"/>
                </a:solidFill>
                <a:latin typeface="Times New Roman" pitchFamily="18" charset="0"/>
                <a:ea typeface="宋体" pitchFamily="2" charset="-122"/>
                <a:cs typeface="Times New Roman" pitchFamily="18" charset="0"/>
              </a:rPr>
              <a:t>一、</a:t>
            </a:r>
            <a:r>
              <a:rPr lang="zh-CN" altLang="en-US" b="1" dirty="0" smtClean="0"/>
              <a:t> </a:t>
            </a:r>
            <a:r>
              <a:rPr lang="zh-CN" altLang="en-US" b="1" dirty="0" smtClean="0">
                <a:solidFill>
                  <a:srgbClr val="002060"/>
                </a:solidFill>
                <a:latin typeface="Times New Roman" pitchFamily="18" charset="0"/>
                <a:ea typeface="宋体" pitchFamily="2" charset="-122"/>
                <a:cs typeface="Times New Roman" pitchFamily="18" charset="0"/>
              </a:rPr>
              <a:t>任务说明</a:t>
            </a:r>
          </a:p>
        </p:txBody>
      </p:sp>
      <p:grpSp>
        <p:nvGrpSpPr>
          <p:cNvPr id="5" name="Group 4"/>
          <p:cNvGrpSpPr>
            <a:grpSpLocks/>
          </p:cNvGrpSpPr>
          <p:nvPr/>
        </p:nvGrpSpPr>
        <p:grpSpPr bwMode="auto">
          <a:xfrm>
            <a:off x="571472" y="2285993"/>
            <a:ext cx="8215370" cy="1214445"/>
            <a:chOff x="2276" y="1082"/>
            <a:chExt cx="1894" cy="2902"/>
          </a:xfrm>
        </p:grpSpPr>
        <p:sp>
          <p:nvSpPr>
            <p:cNvPr id="71"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72"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73" name="矩形 72"/>
          <p:cNvSpPr/>
          <p:nvPr/>
        </p:nvSpPr>
        <p:spPr>
          <a:xfrm>
            <a:off x="1071538" y="2495788"/>
            <a:ext cx="7143800" cy="861774"/>
          </a:xfrm>
          <a:prstGeom prst="rect">
            <a:avLst/>
          </a:prstGeom>
        </p:spPr>
        <p:txBody>
          <a:bodyPr wrap="square">
            <a:spAutoFit/>
          </a:bodyPr>
          <a:lstStyle/>
          <a:p>
            <a:pPr lvl="0"/>
            <a:r>
              <a:rPr lang="en-US" altLang="zh-CN" sz="1600" b="1" dirty="0" smtClean="0">
                <a:solidFill>
                  <a:schemeClr val="bg1"/>
                </a:solidFill>
                <a:latin typeface="楷体" pitchFamily="49" charset="-122"/>
                <a:ea typeface="楷体" pitchFamily="49" charset="-122"/>
                <a:cs typeface="Times New Roman" pitchFamily="18" charset="0"/>
              </a:rPr>
              <a:t>1</a:t>
            </a:r>
            <a:r>
              <a:rPr lang="zh-CN" altLang="en-US" sz="1600" b="1" dirty="0" smtClean="0">
                <a:solidFill>
                  <a:schemeClr val="bg1"/>
                </a:solidFill>
                <a:latin typeface="楷体" pitchFamily="49" charset="-122"/>
                <a:ea typeface="楷体" pitchFamily="49" charset="-122"/>
                <a:cs typeface="Times New Roman" pitchFamily="18" charset="0"/>
              </a:rPr>
              <a:t>、完成招标工程项目的在线项目登记；</a:t>
            </a:r>
            <a:endParaRPr lang="en-US" altLang="zh-CN" sz="1600" b="1" dirty="0" smtClean="0">
              <a:solidFill>
                <a:schemeClr val="bg1"/>
              </a:solidFill>
              <a:latin typeface="楷体" pitchFamily="49" charset="-122"/>
              <a:ea typeface="楷体" pitchFamily="49" charset="-122"/>
              <a:cs typeface="Times New Roman" pitchFamily="18" charset="0"/>
            </a:endParaRPr>
          </a:p>
          <a:p>
            <a:pPr lvl="0"/>
            <a:r>
              <a:rPr lang="en-US" altLang="zh-CN" sz="1600" b="1" dirty="0" smtClean="0">
                <a:solidFill>
                  <a:schemeClr val="bg1"/>
                </a:solidFill>
                <a:latin typeface="楷体" pitchFamily="49" charset="-122"/>
                <a:ea typeface="楷体" pitchFamily="49" charset="-122"/>
                <a:cs typeface="Times New Roman" pitchFamily="18" charset="0"/>
              </a:rPr>
              <a:t>2</a:t>
            </a:r>
            <a:r>
              <a:rPr lang="zh-CN" altLang="en-US" sz="1600" b="1" dirty="0" smtClean="0">
                <a:solidFill>
                  <a:schemeClr val="bg1"/>
                </a:solidFill>
                <a:latin typeface="楷体" pitchFamily="49" charset="-122"/>
                <a:ea typeface="楷体" pitchFamily="49" charset="-122"/>
                <a:cs typeface="Times New Roman" pitchFamily="18" charset="0"/>
              </a:rPr>
              <a:t>、完成招标工程项目的在线初步发包方案备案；</a:t>
            </a:r>
          </a:p>
          <a:p>
            <a:pPr lvl="0"/>
            <a:r>
              <a:rPr lang="en-US" altLang="zh-CN" sz="1600" b="1" dirty="0" smtClean="0">
                <a:solidFill>
                  <a:schemeClr val="bg1"/>
                </a:solidFill>
                <a:latin typeface="楷体" pitchFamily="49" charset="-122"/>
                <a:ea typeface="楷体" pitchFamily="49" charset="-122"/>
                <a:cs typeface="Times New Roman" pitchFamily="18" charset="0"/>
              </a:rPr>
              <a:t>3</a:t>
            </a:r>
            <a:r>
              <a:rPr lang="zh-CN" altLang="en-US" sz="1600" b="1" dirty="0" smtClean="0">
                <a:solidFill>
                  <a:schemeClr val="bg1"/>
                </a:solidFill>
                <a:latin typeface="楷体" pitchFamily="49" charset="-122"/>
                <a:ea typeface="楷体" pitchFamily="49" charset="-122"/>
                <a:cs typeface="Times New Roman" pitchFamily="18" charset="0"/>
              </a:rPr>
              <a:t>、完成招标工程项目的在线自行招标备案或者委托招标备案。</a:t>
            </a:r>
          </a:p>
        </p:txBody>
      </p:sp>
      <p:grpSp>
        <p:nvGrpSpPr>
          <p:cNvPr id="23" name="Group 13"/>
          <p:cNvGrpSpPr>
            <a:grpSpLocks/>
          </p:cNvGrpSpPr>
          <p:nvPr/>
        </p:nvGrpSpPr>
        <p:grpSpPr bwMode="auto">
          <a:xfrm>
            <a:off x="143036" y="99994"/>
            <a:ext cx="4000336" cy="685800"/>
            <a:chOff x="1296" y="1824"/>
            <a:chExt cx="2252" cy="432"/>
          </a:xfrm>
        </p:grpSpPr>
        <p:sp>
          <p:nvSpPr>
            <p:cNvPr id="24"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5"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6"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7"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
        <p:nvSpPr>
          <p:cNvPr id="28" name="Text Box 2"/>
          <p:cNvSpPr txBox="1">
            <a:spLocks noChangeArrowheads="1"/>
          </p:cNvSpPr>
          <p:nvPr/>
        </p:nvSpPr>
        <p:spPr bwMode="auto">
          <a:xfrm>
            <a:off x="857224" y="3685950"/>
            <a:ext cx="2786082" cy="369332"/>
          </a:xfrm>
          <a:prstGeom prst="rect">
            <a:avLst/>
          </a:prstGeom>
          <a:noFill/>
          <a:ln w="9525">
            <a:noFill/>
            <a:miter lim="800000"/>
            <a:headEnd/>
            <a:tailEnd/>
          </a:ln>
        </p:spPr>
        <p:txBody>
          <a:bodyPr wrap="square">
            <a:spAutoFit/>
          </a:bodyPr>
          <a:lstStyle/>
          <a:p>
            <a:pPr latinLnBrk="1"/>
            <a:r>
              <a:rPr lang="zh-CN" altLang="en-US" b="1" dirty="0" smtClean="0">
                <a:solidFill>
                  <a:srgbClr val="002060"/>
                </a:solidFill>
                <a:latin typeface="Times New Roman" pitchFamily="18" charset="0"/>
                <a:ea typeface="宋体" pitchFamily="2" charset="-122"/>
                <a:cs typeface="Times New Roman" pitchFamily="18" charset="0"/>
              </a:rPr>
              <a:t>二、操作过程</a:t>
            </a:r>
            <a:endParaRPr lang="en-US" altLang="ko-KR" b="1" dirty="0" smtClean="0">
              <a:solidFill>
                <a:srgbClr val="002060"/>
              </a:solidFill>
              <a:latin typeface="Times New Roman" pitchFamily="18" charset="0"/>
              <a:ea typeface="宋体" pitchFamily="2" charset="-122"/>
              <a:cs typeface="Times New Roman" pitchFamily="18" charset="0"/>
            </a:endParaRPr>
          </a:p>
        </p:txBody>
      </p:sp>
      <p:grpSp>
        <p:nvGrpSpPr>
          <p:cNvPr id="29" name="Group 4"/>
          <p:cNvGrpSpPr>
            <a:grpSpLocks/>
          </p:cNvGrpSpPr>
          <p:nvPr/>
        </p:nvGrpSpPr>
        <p:grpSpPr bwMode="auto">
          <a:xfrm>
            <a:off x="571472" y="4126721"/>
            <a:ext cx="8215370" cy="945353"/>
            <a:chOff x="2276" y="1082"/>
            <a:chExt cx="1894" cy="2902"/>
          </a:xfrm>
        </p:grpSpPr>
        <p:sp>
          <p:nvSpPr>
            <p:cNvPr id="30"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31"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32" name="矩形 31"/>
          <p:cNvSpPr/>
          <p:nvPr/>
        </p:nvSpPr>
        <p:spPr>
          <a:xfrm>
            <a:off x="1071538" y="4367293"/>
            <a:ext cx="7143800" cy="584775"/>
          </a:xfrm>
          <a:prstGeom prst="rect">
            <a:avLst/>
          </a:prstGeom>
        </p:spPr>
        <p:txBody>
          <a:bodyPr wrap="square">
            <a:spAutoFit/>
          </a:bodyPr>
          <a:lstStyle/>
          <a:p>
            <a:r>
              <a:rPr lang="zh-CN" altLang="en-US" sz="1600" b="1" dirty="0" smtClean="0">
                <a:solidFill>
                  <a:schemeClr val="bg1"/>
                </a:solidFill>
                <a:latin typeface="楷体" pitchFamily="49" charset="-122"/>
                <a:ea typeface="楷体" pitchFamily="49" charset="-122"/>
                <a:cs typeface="Times New Roman" pitchFamily="18" charset="0"/>
              </a:rPr>
              <a:t> 实训操作省略</a:t>
            </a:r>
          </a:p>
          <a:p>
            <a:pPr lvl="0"/>
            <a:endParaRPr lang="zh-CN" altLang="en-US" sz="1600" b="1" dirty="0" smtClean="0">
              <a:solidFill>
                <a:schemeClr val="bg1"/>
              </a:solidFill>
              <a:latin typeface="楷体" pitchFamily="49" charset="-122"/>
              <a:ea typeface="楷体" pitchFamily="49" charset="-122"/>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ppt_x</p:attrName>
                                        </p:attrNameLst>
                                      </p:cBhvr>
                                      <p:tavLst>
                                        <p:tav tm="0">
                                          <p:val>
                                            <p:strVal val="#ppt_x-.2"/>
                                          </p:val>
                                        </p:tav>
                                        <p:tav tm="100000">
                                          <p:val>
                                            <p:strVal val="#ppt_x"/>
                                          </p:val>
                                        </p:tav>
                                      </p:tavLst>
                                    </p:anim>
                                    <p:anim calcmode="lin" valueType="num">
                                      <p:cBhvr>
                                        <p:cTn id="8"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7"/>
          <p:cNvGrpSpPr>
            <a:grpSpLocks/>
          </p:cNvGrpSpPr>
          <p:nvPr/>
        </p:nvGrpSpPr>
        <p:grpSpPr bwMode="auto">
          <a:xfrm>
            <a:off x="285720" y="1142984"/>
            <a:ext cx="5197475" cy="530225"/>
            <a:chOff x="1375" y="2934"/>
            <a:chExt cx="3274" cy="334"/>
          </a:xfrm>
        </p:grpSpPr>
        <p:sp>
          <p:nvSpPr>
            <p:cNvPr id="9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39"/>
            <p:cNvGrpSpPr>
              <a:grpSpLocks/>
            </p:cNvGrpSpPr>
            <p:nvPr/>
          </p:nvGrpSpPr>
          <p:grpSpPr bwMode="auto">
            <a:xfrm>
              <a:off x="1375" y="2945"/>
              <a:ext cx="316" cy="316"/>
              <a:chOff x="1583" y="1494"/>
              <a:chExt cx="526" cy="526"/>
            </a:xfrm>
          </p:grpSpPr>
          <p:sp>
            <p:nvSpPr>
              <p:cNvPr id="10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10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10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10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10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100"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3.9</a:t>
              </a:r>
              <a:endParaRPr lang="en-US" altLang="zh-CN" sz="1600" b="1" dirty="0">
                <a:solidFill>
                  <a:srgbClr val="000000"/>
                </a:solidFill>
              </a:endParaRPr>
            </a:p>
          </p:txBody>
        </p:sp>
        <p:sp>
          <p:nvSpPr>
            <p:cNvPr id="101"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沙盘展示</a:t>
              </a:r>
              <a:endParaRPr lang="en-US" altLang="zh-CN" b="1" dirty="0">
                <a:latin typeface="Arial" charset="0"/>
              </a:endParaRPr>
            </a:p>
          </p:txBody>
        </p:sp>
      </p:grpSp>
      <p:sp>
        <p:nvSpPr>
          <p:cNvPr id="57" name="Text Box 2"/>
          <p:cNvSpPr txBox="1">
            <a:spLocks noChangeArrowheads="1"/>
          </p:cNvSpPr>
          <p:nvPr/>
        </p:nvSpPr>
        <p:spPr bwMode="auto">
          <a:xfrm>
            <a:off x="857224" y="1714488"/>
            <a:ext cx="2786082" cy="369332"/>
          </a:xfrm>
          <a:prstGeom prst="rect">
            <a:avLst/>
          </a:prstGeom>
          <a:noFill/>
          <a:ln w="9525">
            <a:noFill/>
            <a:miter lim="800000"/>
            <a:headEnd/>
            <a:tailEnd/>
          </a:ln>
        </p:spPr>
        <p:txBody>
          <a:bodyPr wrap="square">
            <a:spAutoFit/>
          </a:bodyPr>
          <a:lstStyle/>
          <a:p>
            <a:pPr latinLnBrk="1"/>
            <a:r>
              <a:rPr lang="en-US" altLang="zh-CN" b="1" dirty="0" smtClean="0">
                <a:solidFill>
                  <a:srgbClr val="002060"/>
                </a:solidFill>
                <a:latin typeface="Times New Roman" pitchFamily="18" charset="0"/>
                <a:ea typeface="宋体" pitchFamily="2" charset="-122"/>
                <a:cs typeface="Times New Roman" pitchFamily="18" charset="0"/>
              </a:rPr>
              <a:t>1</a:t>
            </a:r>
            <a:r>
              <a:rPr lang="zh-CN" altLang="en-US" b="1" dirty="0" smtClean="0">
                <a:solidFill>
                  <a:srgbClr val="002060"/>
                </a:solidFill>
                <a:latin typeface="Times New Roman" pitchFamily="18" charset="0"/>
                <a:ea typeface="宋体" pitchFamily="2" charset="-122"/>
                <a:cs typeface="Times New Roman" pitchFamily="18" charset="0"/>
              </a:rPr>
              <a:t>、团队自检</a:t>
            </a:r>
            <a:endParaRPr lang="en-US" altLang="ko-KR" b="1" dirty="0" smtClean="0">
              <a:solidFill>
                <a:srgbClr val="002060"/>
              </a:solidFill>
              <a:latin typeface="Times New Roman" pitchFamily="18" charset="0"/>
              <a:ea typeface="宋体" pitchFamily="2" charset="-122"/>
              <a:cs typeface="Times New Roman" pitchFamily="18" charset="0"/>
            </a:endParaRPr>
          </a:p>
        </p:txBody>
      </p:sp>
      <p:grpSp>
        <p:nvGrpSpPr>
          <p:cNvPr id="5" name="Group 4"/>
          <p:cNvGrpSpPr>
            <a:grpSpLocks/>
          </p:cNvGrpSpPr>
          <p:nvPr/>
        </p:nvGrpSpPr>
        <p:grpSpPr bwMode="auto">
          <a:xfrm>
            <a:off x="428596" y="2071678"/>
            <a:ext cx="8215370" cy="1000132"/>
            <a:chOff x="2276" y="1082"/>
            <a:chExt cx="1894" cy="2902"/>
          </a:xfrm>
        </p:grpSpPr>
        <p:sp>
          <p:nvSpPr>
            <p:cNvPr id="62" name="AutoShape 5"/>
            <p:cNvSpPr>
              <a:spLocks noChangeArrowheads="1"/>
            </p:cNvSpPr>
            <p:nvPr/>
          </p:nvSpPr>
          <p:spPr bwMode="auto">
            <a:xfrm>
              <a:off x="2276" y="1082"/>
              <a:ext cx="1894" cy="2902"/>
            </a:xfrm>
            <a:prstGeom prst="roundRect">
              <a:avLst>
                <a:gd name="adj" fmla="val 16667"/>
              </a:avLst>
            </a:prstGeom>
            <a:gradFill rotWithShape="0">
              <a:gsLst>
                <a:gs pos="0">
                  <a:srgbClr val="7193FF"/>
                </a:gs>
                <a:gs pos="100000">
                  <a:srgbClr val="0000FF"/>
                </a:gs>
              </a:gsLst>
              <a:lin ang="2700000" scaled="1"/>
            </a:gradFill>
            <a:ln w="9525">
              <a:noFill/>
              <a:round/>
              <a:headEnd/>
              <a:tailEnd/>
            </a:ln>
          </p:spPr>
          <p:txBody>
            <a:bodyPr wrap="none" anchor="ctr"/>
            <a:lstStyle/>
            <a:p>
              <a:endParaRPr lang="zh-CN" altLang="zh-CN"/>
            </a:p>
          </p:txBody>
        </p:sp>
        <p:sp>
          <p:nvSpPr>
            <p:cNvPr id="63" name="AutoShape 6"/>
            <p:cNvSpPr>
              <a:spLocks noChangeArrowheads="1"/>
            </p:cNvSpPr>
            <p:nvPr/>
          </p:nvSpPr>
          <p:spPr bwMode="auto">
            <a:xfrm>
              <a:off x="2350" y="1162"/>
              <a:ext cx="1737" cy="2736"/>
            </a:xfrm>
            <a:prstGeom prst="roundRect">
              <a:avLst>
                <a:gd name="adj" fmla="val 16667"/>
              </a:avLst>
            </a:prstGeom>
            <a:gradFill rotWithShape="0">
              <a:gsLst>
                <a:gs pos="0">
                  <a:srgbClr val="0000FF"/>
                </a:gs>
                <a:gs pos="100000">
                  <a:srgbClr val="7193FF"/>
                </a:gs>
              </a:gsLst>
              <a:lin ang="2700000" scaled="1"/>
            </a:gradFill>
            <a:ln w="9525">
              <a:noFill/>
              <a:round/>
              <a:headEnd/>
              <a:tailEnd/>
            </a:ln>
          </p:spPr>
          <p:txBody>
            <a:bodyPr wrap="none" anchor="ctr"/>
            <a:lstStyle/>
            <a:p>
              <a:endParaRPr lang="zh-CN" altLang="zh-CN"/>
            </a:p>
          </p:txBody>
        </p:sp>
      </p:grpSp>
      <p:sp>
        <p:nvSpPr>
          <p:cNvPr id="68" name="矩形 67"/>
          <p:cNvSpPr/>
          <p:nvPr/>
        </p:nvSpPr>
        <p:spPr>
          <a:xfrm>
            <a:off x="857224" y="2282603"/>
            <a:ext cx="7358114" cy="646331"/>
          </a:xfrm>
          <a:prstGeom prst="rect">
            <a:avLst/>
          </a:prstGeom>
        </p:spPr>
        <p:txBody>
          <a:bodyPr wrap="square">
            <a:spAutoFit/>
          </a:bodyPr>
          <a:lstStyle/>
          <a:p>
            <a:r>
              <a:rPr lang="zh-CN" altLang="en-US" b="1" dirty="0" smtClean="0">
                <a:solidFill>
                  <a:schemeClr val="bg1"/>
                </a:solidFill>
                <a:latin typeface="楷体" pitchFamily="49" charset="-122"/>
                <a:ea typeface="楷体" pitchFamily="49" charset="-122"/>
                <a:cs typeface="Times New Roman" pitchFamily="18" charset="0"/>
              </a:rPr>
              <a:t>项目经理带领团队成员，对照沙盘操作表，检查自己团队的各项工作任务是否完成。</a:t>
            </a:r>
          </a:p>
        </p:txBody>
      </p:sp>
      <p:sp>
        <p:nvSpPr>
          <p:cNvPr id="216066" name="Rectangle 2"/>
          <p:cNvSpPr>
            <a:spLocks noChangeArrowheads="1"/>
          </p:cNvSpPr>
          <p:nvPr/>
        </p:nvSpPr>
        <p:spPr bwMode="auto">
          <a:xfrm>
            <a:off x="3286116" y="3121223"/>
            <a:ext cx="2286016" cy="307777"/>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196850" algn="ctr" defTabSz="914400" rtl="0" eaLnBrk="1" fontAlgn="base" latinLnBrk="0" hangingPunct="1">
              <a:lnSpc>
                <a:spcPct val="100000"/>
              </a:lnSpc>
              <a:spcBef>
                <a:spcPct val="0"/>
              </a:spcBef>
              <a:spcAft>
                <a:spcPct val="0"/>
              </a:spcAft>
              <a:buClrTx/>
              <a:buSzTx/>
              <a:buFontTx/>
              <a:buNone/>
              <a:tabLst/>
            </a:pPr>
            <a:r>
              <a:rPr kumimoji="0" lang="zh-CN" sz="1400" b="1" i="0" u="none" strike="noStrike" cap="none" normalizeH="0" baseline="0" dirty="0" smtClean="0">
                <a:ln>
                  <a:noFill/>
                </a:ln>
                <a:solidFill>
                  <a:schemeClr val="tx1"/>
                </a:solidFill>
                <a:effectLst/>
                <a:latin typeface="楷体" pitchFamily="49" charset="-122"/>
                <a:ea typeface="楷体" pitchFamily="49" charset="-122"/>
                <a:cs typeface="Times New Roman" pitchFamily="18" charset="0"/>
              </a:rPr>
              <a:t>沙盘操作表</a:t>
            </a:r>
            <a:endParaRPr kumimoji="0" lang="zh-CN" sz="1400" b="0" i="0" u="none" strike="noStrike" cap="none" normalizeH="0" baseline="0" dirty="0" smtClean="0">
              <a:ln>
                <a:noFill/>
              </a:ln>
              <a:solidFill>
                <a:schemeClr val="tx1"/>
              </a:solidFill>
              <a:effectLst/>
              <a:latin typeface="楷体" pitchFamily="49" charset="-122"/>
              <a:ea typeface="楷体" pitchFamily="49" charset="-122"/>
              <a:cs typeface="宋体" charset="-122"/>
            </a:endParaRPr>
          </a:p>
        </p:txBody>
      </p:sp>
      <p:grpSp>
        <p:nvGrpSpPr>
          <p:cNvPr id="25" name="Group 13"/>
          <p:cNvGrpSpPr>
            <a:grpSpLocks/>
          </p:cNvGrpSpPr>
          <p:nvPr/>
        </p:nvGrpSpPr>
        <p:grpSpPr bwMode="auto">
          <a:xfrm>
            <a:off x="143036" y="99994"/>
            <a:ext cx="4000336" cy="685800"/>
            <a:chOff x="1296" y="1824"/>
            <a:chExt cx="2252" cy="432"/>
          </a:xfrm>
        </p:grpSpPr>
        <p:sp>
          <p:nvSpPr>
            <p:cNvPr id="26"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7"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8"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9"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graphicFrame>
        <p:nvGraphicFramePr>
          <p:cNvPr id="30" name="表格 29"/>
          <p:cNvGraphicFramePr>
            <a:graphicFrameLocks noGrp="1"/>
          </p:cNvGraphicFramePr>
          <p:nvPr/>
        </p:nvGraphicFramePr>
        <p:xfrm>
          <a:off x="500034" y="3500438"/>
          <a:ext cx="8143932" cy="3214685"/>
        </p:xfrm>
        <a:graphic>
          <a:graphicData uri="http://schemas.openxmlformats.org/drawingml/2006/table">
            <a:tbl>
              <a:tblPr>
                <a:tableStyleId>{08FB837D-C827-4EFA-A057-4D05807E0F7C}</a:tableStyleId>
              </a:tblPr>
              <a:tblGrid>
                <a:gridCol w="666322"/>
                <a:gridCol w="3334206"/>
                <a:gridCol w="3286148"/>
                <a:gridCol w="857256"/>
              </a:tblGrid>
              <a:tr h="357165">
                <a:tc rowSpan="2">
                  <a:txBody>
                    <a:bodyPr/>
                    <a:lstStyle/>
                    <a:p>
                      <a:pPr marL="0" algn="ctr" defTabSz="914400" rtl="0" eaLnBrk="1" latinLnBrk="0" hangingPunct="1">
                        <a:spcAft>
                          <a:spcPts val="0"/>
                        </a:spcAft>
                      </a:pPr>
                      <a:r>
                        <a:rPr lang="zh-CN" sz="1200" b="1" kern="0" dirty="0"/>
                        <a:t>序号</a:t>
                      </a:r>
                      <a:endParaRPr lang="zh-CN" sz="1200" b="1" kern="0" dirty="0">
                        <a:solidFill>
                          <a:schemeClr val="dk1"/>
                        </a:solidFill>
                        <a:latin typeface="+mn-lt"/>
                        <a:ea typeface="+mn-ea"/>
                        <a:cs typeface="+mn-cs"/>
                      </a:endParaRPr>
                    </a:p>
                  </a:txBody>
                  <a:tcPr marL="68580" marR="68580" marT="0" marB="0" anchor="ctr"/>
                </a:tc>
                <a:tc rowSpan="2">
                  <a:txBody>
                    <a:bodyPr/>
                    <a:lstStyle/>
                    <a:p>
                      <a:pPr marL="0" algn="ctr" defTabSz="914400" rtl="0" eaLnBrk="1" latinLnBrk="0" hangingPunct="1">
                        <a:spcAft>
                          <a:spcPts val="0"/>
                        </a:spcAft>
                      </a:pPr>
                      <a:r>
                        <a:rPr lang="zh-CN" sz="1200" b="1" kern="0" dirty="0"/>
                        <a:t>任务清单</a:t>
                      </a:r>
                      <a:endParaRPr lang="zh-CN" sz="1200" b="1" kern="0" dirty="0">
                        <a:solidFill>
                          <a:schemeClr val="dk1"/>
                        </a:solidFill>
                        <a:latin typeface="+mn-lt"/>
                        <a:ea typeface="+mn-ea"/>
                        <a:cs typeface="+mn-cs"/>
                      </a:endParaRPr>
                    </a:p>
                  </a:txBody>
                  <a:tcPr marL="68580" marR="68580" marT="0" marB="0" anchor="ctr"/>
                </a:tc>
                <a:tc gridSpan="2">
                  <a:txBody>
                    <a:bodyPr/>
                    <a:lstStyle/>
                    <a:p>
                      <a:pPr marL="0" algn="ctr" defTabSz="914400" rtl="0" eaLnBrk="1" latinLnBrk="0" hangingPunct="1">
                        <a:spcAft>
                          <a:spcPts val="0"/>
                        </a:spcAft>
                      </a:pPr>
                      <a:r>
                        <a:rPr lang="zh-CN" sz="1200" b="1" kern="0" dirty="0"/>
                        <a:t>完成请打</a:t>
                      </a:r>
                      <a:r>
                        <a:rPr lang="zh-CN" sz="1200" b="1" kern="0" dirty="0" smtClean="0"/>
                        <a:t>“√”</a:t>
                      </a:r>
                      <a:r>
                        <a:rPr lang="zh-CN" sz="1200" b="1" kern="0" dirty="0"/>
                        <a:t>　</a:t>
                      </a:r>
                      <a:endParaRPr lang="zh-CN" sz="1200" b="1" kern="0" dirty="0">
                        <a:solidFill>
                          <a:schemeClr val="dk1"/>
                        </a:solidFill>
                        <a:latin typeface="+mn-lt"/>
                        <a:ea typeface="+mn-ea"/>
                        <a:cs typeface="+mn-cs"/>
                      </a:endParaRPr>
                    </a:p>
                  </a:txBody>
                  <a:tcPr marL="68580" marR="68580" marT="0" marB="0" anchor="ctr"/>
                </a:tc>
                <a:tc hMerge="1">
                  <a:txBody>
                    <a:bodyPr/>
                    <a:lstStyle/>
                    <a:p>
                      <a:pPr marL="0" algn="ctr" defTabSz="914400" rtl="0" eaLnBrk="1" latinLnBrk="0" hangingPunct="1">
                        <a:spcAft>
                          <a:spcPts val="0"/>
                        </a:spcAft>
                      </a:pPr>
                      <a:endParaRPr lang="zh-CN" sz="1200" b="1" kern="0" dirty="0">
                        <a:solidFill>
                          <a:schemeClr val="dk1"/>
                        </a:solidFill>
                        <a:latin typeface="+mn-lt"/>
                        <a:ea typeface="+mn-ea"/>
                        <a:cs typeface="+mn-cs"/>
                      </a:endParaRPr>
                    </a:p>
                  </a:txBody>
                  <a:tcPr marL="68580" marR="68580" marT="0" marB="0" anchor="ctr"/>
                </a:tc>
              </a:tr>
              <a:tr h="357190">
                <a:tc vMerge="1">
                  <a:txBody>
                    <a:bodyPr/>
                    <a:lstStyle/>
                    <a:p>
                      <a:endParaRPr lang="zh-CN" altLang="en-US"/>
                    </a:p>
                  </a:txBody>
                  <a:tcPr/>
                </a:tc>
                <a:tc vMerge="1">
                  <a:txBody>
                    <a:bodyPr/>
                    <a:lstStyle/>
                    <a:p>
                      <a:endParaRPr lang="zh-CN" altLang="en-US"/>
                    </a:p>
                  </a:txBody>
                  <a:tcPr/>
                </a:tc>
                <a:tc>
                  <a:txBody>
                    <a:bodyPr/>
                    <a:lstStyle/>
                    <a:p>
                      <a:pPr marL="0" algn="ctr" defTabSz="914400" rtl="0" eaLnBrk="1" latinLnBrk="0" hangingPunct="1">
                        <a:spcAft>
                          <a:spcPts val="0"/>
                        </a:spcAft>
                      </a:pPr>
                      <a:r>
                        <a:rPr lang="zh-CN" sz="1200" b="1" kern="0" dirty="0"/>
                        <a:t>使用单据</a:t>
                      </a:r>
                      <a:r>
                        <a:rPr lang="en-US" sz="1200" b="1" kern="0" dirty="0"/>
                        <a:t>/</a:t>
                      </a:r>
                      <a:r>
                        <a:rPr lang="zh-CN" sz="1200" b="1" kern="0" dirty="0"/>
                        <a:t>表</a:t>
                      </a:r>
                      <a:r>
                        <a:rPr lang="en-US" sz="1200" b="1" kern="0" dirty="0"/>
                        <a:t>/</a:t>
                      </a:r>
                      <a:r>
                        <a:rPr lang="zh-CN" sz="1200" b="1" kern="0" dirty="0"/>
                        <a:t>工具</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完成情况</a:t>
                      </a:r>
                      <a:endParaRPr lang="zh-CN" sz="1200" b="1" kern="0" dirty="0">
                        <a:solidFill>
                          <a:schemeClr val="dk1"/>
                        </a:solidFill>
                        <a:latin typeface="+mn-lt"/>
                        <a:ea typeface="+mn-ea"/>
                        <a:cs typeface="+mn-cs"/>
                      </a:endParaRPr>
                    </a:p>
                  </a:txBody>
                  <a:tcPr marL="68580" marR="68580" marT="0" marB="0" anchor="ctr"/>
                </a:tc>
              </a:tr>
              <a:tr h="534466">
                <a:tc>
                  <a:txBody>
                    <a:bodyPr/>
                    <a:lstStyle/>
                    <a:p>
                      <a:pPr marL="0" algn="ctr" defTabSz="914400" rtl="0" eaLnBrk="1" latinLnBrk="0" hangingPunct="1">
                        <a:spcAft>
                          <a:spcPts val="0"/>
                        </a:spcAft>
                      </a:pPr>
                      <a:r>
                        <a:rPr lang="en-US" sz="1200" b="1" kern="0" dirty="0"/>
                        <a:t>1</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招标人确定工程项目符合招标条件、招标方式</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项目招标条件、招标方式分析表</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a:t>
                      </a:r>
                      <a:endParaRPr lang="zh-CN" sz="1200" b="1" kern="0" dirty="0">
                        <a:solidFill>
                          <a:schemeClr val="dk1"/>
                        </a:solidFill>
                        <a:latin typeface="+mn-lt"/>
                        <a:ea typeface="+mn-ea"/>
                        <a:cs typeface="+mn-cs"/>
                      </a:endParaRPr>
                    </a:p>
                  </a:txBody>
                  <a:tcPr marL="68580" marR="68580" marT="0" marB="0" anchor="ctr"/>
                </a:tc>
              </a:tr>
              <a:tr h="698500">
                <a:tc>
                  <a:txBody>
                    <a:bodyPr/>
                    <a:lstStyle/>
                    <a:p>
                      <a:pPr marL="0" algn="ctr" defTabSz="914400" rtl="0" eaLnBrk="1" latinLnBrk="0" hangingPunct="1">
                        <a:spcAft>
                          <a:spcPts val="0"/>
                        </a:spcAft>
                      </a:pPr>
                      <a:r>
                        <a:rPr lang="en-US" sz="1200" b="1" kern="0" dirty="0"/>
                        <a:t>2</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招标人编制工程项目招标计划</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工程招投标沙盘模拟执行评测系统（沙盘操作执行模块）</a:t>
                      </a:r>
                      <a:r>
                        <a:rPr lang="en-US" sz="1200" b="1" kern="0" dirty="0"/>
                        <a:t>--</a:t>
                      </a:r>
                      <a:r>
                        <a:rPr lang="zh-CN" sz="1200" b="1" kern="0" dirty="0"/>
                        <a:t>招标计划表</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a:t>
                      </a:r>
                      <a:endParaRPr lang="zh-CN" sz="1200" b="1" kern="0" dirty="0">
                        <a:solidFill>
                          <a:schemeClr val="dk1"/>
                        </a:solidFill>
                        <a:latin typeface="+mn-lt"/>
                        <a:ea typeface="+mn-ea"/>
                        <a:cs typeface="+mn-cs"/>
                      </a:endParaRPr>
                    </a:p>
                  </a:txBody>
                  <a:tcPr marL="68580" marR="68580" marT="0" marB="0" anchor="ctr"/>
                </a:tc>
              </a:tr>
              <a:tr h="444508">
                <a:tc>
                  <a:txBody>
                    <a:bodyPr/>
                    <a:lstStyle/>
                    <a:p>
                      <a:pPr marL="0" algn="ctr" defTabSz="914400" rtl="0" eaLnBrk="1" latinLnBrk="0" hangingPunct="1">
                        <a:spcAft>
                          <a:spcPts val="0"/>
                        </a:spcAft>
                      </a:pPr>
                      <a:r>
                        <a:rPr lang="en-US" sz="1200" b="1" kern="0" dirty="0"/>
                        <a:t>3</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项目登记</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电子招投标项目交易平台</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a:t>
                      </a:r>
                      <a:endParaRPr lang="zh-CN" sz="1200" b="1" kern="0" dirty="0">
                        <a:solidFill>
                          <a:schemeClr val="dk1"/>
                        </a:solidFill>
                        <a:latin typeface="+mn-lt"/>
                        <a:ea typeface="+mn-ea"/>
                        <a:cs typeface="+mn-cs"/>
                      </a:endParaRPr>
                    </a:p>
                  </a:txBody>
                  <a:tcPr marL="68580" marR="68580" marT="0" marB="0" anchor="ctr"/>
                </a:tc>
              </a:tr>
              <a:tr h="357190">
                <a:tc>
                  <a:txBody>
                    <a:bodyPr/>
                    <a:lstStyle/>
                    <a:p>
                      <a:pPr marL="0" algn="ctr" defTabSz="914400" rtl="0" eaLnBrk="1" latinLnBrk="0" hangingPunct="1">
                        <a:spcAft>
                          <a:spcPts val="0"/>
                        </a:spcAft>
                      </a:pPr>
                      <a:r>
                        <a:rPr lang="en-US" sz="1200" b="1" kern="0" dirty="0"/>
                        <a:t>4</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招标人初步发包方案</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电子招投标项目交易平台</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a:t>
                      </a:r>
                      <a:endParaRPr lang="zh-CN" sz="1200" b="1" kern="0" dirty="0">
                        <a:solidFill>
                          <a:schemeClr val="dk1"/>
                        </a:solidFill>
                        <a:latin typeface="+mn-lt"/>
                        <a:ea typeface="+mn-ea"/>
                        <a:cs typeface="+mn-cs"/>
                      </a:endParaRPr>
                    </a:p>
                  </a:txBody>
                  <a:tcPr marL="68580" marR="68580" marT="0" marB="0" anchor="ctr"/>
                </a:tc>
              </a:tr>
              <a:tr h="465666">
                <a:tc>
                  <a:txBody>
                    <a:bodyPr/>
                    <a:lstStyle/>
                    <a:p>
                      <a:pPr marL="0" algn="ctr" defTabSz="914400" rtl="0" eaLnBrk="1" latinLnBrk="0" hangingPunct="1">
                        <a:spcAft>
                          <a:spcPts val="0"/>
                        </a:spcAft>
                      </a:pPr>
                      <a:r>
                        <a:rPr lang="en-US" sz="1200" b="1" kern="0" dirty="0"/>
                        <a:t>5</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招标人自行招标备案</a:t>
                      </a:r>
                      <a:r>
                        <a:rPr lang="en-US" sz="1200" b="1" kern="0" dirty="0"/>
                        <a:t>/</a:t>
                      </a:r>
                      <a:r>
                        <a:rPr lang="zh-CN" sz="1200" b="1" kern="0" dirty="0"/>
                        <a:t>委托招标备案</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电子招投标项目交易平台</a:t>
                      </a:r>
                      <a:endParaRPr lang="zh-CN" sz="1200" b="1" kern="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zh-CN" sz="1200" b="1" kern="0" dirty="0"/>
                        <a:t>□</a:t>
                      </a:r>
                      <a:endParaRPr lang="zh-CN" sz="1200" b="1" kern="0" dirty="0">
                        <a:solidFill>
                          <a:schemeClr val="dk1"/>
                        </a:solidFill>
                        <a:latin typeface="+mn-lt"/>
                        <a:ea typeface="+mn-ea"/>
                        <a:cs typeface="+mn-cs"/>
                      </a:endParaRPr>
                    </a:p>
                  </a:txBody>
                  <a:tcPr marL="68580" marR="68580" marT="0" marB="0" anchor="ct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ppt_x</p:attrName>
                                        </p:attrNameLst>
                                      </p:cBhvr>
                                      <p:tavLst>
                                        <p:tav tm="0">
                                          <p:val>
                                            <p:strVal val="#ppt_x-.2"/>
                                          </p:val>
                                        </p:tav>
                                        <p:tav tm="100000">
                                          <p:val>
                                            <p:strVal val="#ppt_x"/>
                                          </p:val>
                                        </p:tav>
                                      </p:tavLst>
                                    </p:anim>
                                    <p:anim calcmode="lin" valueType="num">
                                      <p:cBhvr>
                                        <p:cTn id="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7"/>
          <p:cNvGrpSpPr>
            <a:grpSpLocks/>
          </p:cNvGrpSpPr>
          <p:nvPr/>
        </p:nvGrpSpPr>
        <p:grpSpPr bwMode="auto">
          <a:xfrm>
            <a:off x="285720" y="1214422"/>
            <a:ext cx="5197475" cy="530225"/>
            <a:chOff x="1375" y="2934"/>
            <a:chExt cx="3274" cy="334"/>
          </a:xfrm>
        </p:grpSpPr>
        <p:sp>
          <p:nvSpPr>
            <p:cNvPr id="9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39"/>
            <p:cNvGrpSpPr>
              <a:grpSpLocks/>
            </p:cNvGrpSpPr>
            <p:nvPr/>
          </p:nvGrpSpPr>
          <p:grpSpPr bwMode="auto">
            <a:xfrm>
              <a:off x="1375" y="2945"/>
              <a:ext cx="316" cy="316"/>
              <a:chOff x="1583" y="1494"/>
              <a:chExt cx="526" cy="526"/>
            </a:xfrm>
          </p:grpSpPr>
          <p:sp>
            <p:nvSpPr>
              <p:cNvPr id="10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10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10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10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10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100"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3.9</a:t>
              </a:r>
              <a:endParaRPr lang="en-US" altLang="zh-CN" sz="1600" b="1" dirty="0">
                <a:solidFill>
                  <a:srgbClr val="000000"/>
                </a:solidFill>
              </a:endParaRPr>
            </a:p>
          </p:txBody>
        </p:sp>
        <p:sp>
          <p:nvSpPr>
            <p:cNvPr id="101"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沙盘展示</a:t>
              </a:r>
              <a:endParaRPr lang="en-US" altLang="zh-CN" b="1" dirty="0">
                <a:latin typeface="Arial" charset="0"/>
              </a:endParaRPr>
            </a:p>
          </p:txBody>
        </p:sp>
      </p:grpSp>
      <p:sp>
        <p:nvSpPr>
          <p:cNvPr id="57" name="Text Box 2"/>
          <p:cNvSpPr txBox="1">
            <a:spLocks noChangeArrowheads="1"/>
          </p:cNvSpPr>
          <p:nvPr/>
        </p:nvSpPr>
        <p:spPr bwMode="auto">
          <a:xfrm>
            <a:off x="857224" y="1785926"/>
            <a:ext cx="4000528" cy="369332"/>
          </a:xfrm>
          <a:prstGeom prst="rect">
            <a:avLst/>
          </a:prstGeom>
          <a:noFill/>
          <a:ln w="9525">
            <a:noFill/>
            <a:miter lim="800000"/>
            <a:headEnd/>
            <a:tailEnd/>
          </a:ln>
        </p:spPr>
        <p:txBody>
          <a:bodyPr wrap="square">
            <a:spAutoFit/>
          </a:bodyPr>
          <a:lstStyle/>
          <a:p>
            <a:pPr latinLnBrk="1"/>
            <a:r>
              <a:rPr lang="en-US" altLang="zh-CN" b="1" dirty="0" smtClean="0">
                <a:solidFill>
                  <a:srgbClr val="002060"/>
                </a:solidFill>
                <a:latin typeface="Times New Roman" pitchFamily="18" charset="0"/>
                <a:ea typeface="宋体" pitchFamily="2" charset="-122"/>
                <a:cs typeface="Times New Roman" pitchFamily="18" charset="0"/>
              </a:rPr>
              <a:t>2</a:t>
            </a:r>
            <a:r>
              <a:rPr lang="zh-CN" altLang="en-US" b="1" dirty="0" smtClean="0">
                <a:solidFill>
                  <a:srgbClr val="002060"/>
                </a:solidFill>
                <a:latin typeface="Times New Roman" pitchFamily="18" charset="0"/>
                <a:ea typeface="宋体" pitchFamily="2" charset="-122"/>
                <a:cs typeface="Times New Roman" pitchFamily="18" charset="0"/>
              </a:rPr>
              <a:t>、沙盘盘面内容展示与分享</a:t>
            </a:r>
            <a:endParaRPr lang="en-US" altLang="ko-KR" b="1" dirty="0" smtClean="0">
              <a:solidFill>
                <a:srgbClr val="002060"/>
              </a:solidFill>
              <a:latin typeface="Times New Roman" pitchFamily="18" charset="0"/>
              <a:ea typeface="宋体" pitchFamily="2" charset="-122"/>
              <a:cs typeface="Times New Roman" pitchFamily="18" charset="0"/>
            </a:endParaRPr>
          </a:p>
        </p:txBody>
      </p:sp>
      <p:sp>
        <p:nvSpPr>
          <p:cNvPr id="68" name="矩形 67"/>
          <p:cNvSpPr/>
          <p:nvPr/>
        </p:nvSpPr>
        <p:spPr>
          <a:xfrm>
            <a:off x="857224" y="2354041"/>
            <a:ext cx="7358114" cy="646331"/>
          </a:xfrm>
          <a:prstGeom prst="rect">
            <a:avLst/>
          </a:prstGeom>
        </p:spPr>
        <p:txBody>
          <a:bodyPr wrap="square">
            <a:spAutoFit/>
          </a:bodyPr>
          <a:lstStyle/>
          <a:p>
            <a:r>
              <a:rPr lang="zh-CN" altLang="en-US" b="1" dirty="0" smtClean="0">
                <a:solidFill>
                  <a:schemeClr val="bg1"/>
                </a:solidFill>
                <a:latin typeface="楷体" pitchFamily="49" charset="-122"/>
                <a:ea typeface="楷体" pitchFamily="49" charset="-122"/>
                <a:cs typeface="Times New Roman" pitchFamily="18" charset="0"/>
              </a:rPr>
              <a:t>项目经理带领团队成员，对照沙盘操作表，检查自己团队的各项工作任务是否完成。</a:t>
            </a:r>
          </a:p>
        </p:txBody>
      </p:sp>
      <p:sp>
        <p:nvSpPr>
          <p:cNvPr id="70" name="Text Box 2"/>
          <p:cNvSpPr txBox="1">
            <a:spLocks noChangeArrowheads="1"/>
          </p:cNvSpPr>
          <p:nvPr/>
        </p:nvSpPr>
        <p:spPr bwMode="auto">
          <a:xfrm>
            <a:off x="714348" y="2143116"/>
            <a:ext cx="2143140" cy="369332"/>
          </a:xfrm>
          <a:prstGeom prst="rect">
            <a:avLst/>
          </a:prstGeom>
          <a:noFill/>
          <a:ln w="9525">
            <a:noFill/>
            <a:miter lim="800000"/>
            <a:headEnd/>
            <a:tailEnd/>
          </a:ln>
        </p:spPr>
        <p:txBody>
          <a:bodyPr wrap="square">
            <a:spAutoFit/>
          </a:bodyPr>
          <a:lstStyle/>
          <a:p>
            <a:r>
              <a:rPr lang="zh-CN" altLang="en-US" b="1" dirty="0" smtClean="0">
                <a:solidFill>
                  <a:srgbClr val="002060"/>
                </a:solidFill>
                <a:latin typeface="Times New Roman" pitchFamily="18" charset="0"/>
                <a:ea typeface="宋体" pitchFamily="2" charset="-122"/>
                <a:cs typeface="Times New Roman" pitchFamily="18" charset="0"/>
              </a:rPr>
              <a:t>（</a:t>
            </a:r>
            <a:r>
              <a:rPr lang="en-US" altLang="zh-CN" b="1" dirty="0" smtClean="0">
                <a:solidFill>
                  <a:srgbClr val="002060"/>
                </a:solidFill>
                <a:latin typeface="Times New Roman" pitchFamily="18" charset="0"/>
                <a:ea typeface="宋体" pitchFamily="2" charset="-122"/>
                <a:cs typeface="Times New Roman" pitchFamily="18" charset="0"/>
              </a:rPr>
              <a:t>1</a:t>
            </a:r>
            <a:r>
              <a:rPr lang="zh-CN" altLang="en-US" b="1" dirty="0" smtClean="0">
                <a:solidFill>
                  <a:srgbClr val="002060"/>
                </a:solidFill>
                <a:latin typeface="Times New Roman" pitchFamily="18" charset="0"/>
                <a:ea typeface="宋体" pitchFamily="2" charset="-122"/>
                <a:cs typeface="Times New Roman" pitchFamily="18" charset="0"/>
              </a:rPr>
              <a:t>）招标人展示</a:t>
            </a:r>
          </a:p>
        </p:txBody>
      </p:sp>
      <p:grpSp>
        <p:nvGrpSpPr>
          <p:cNvPr id="23" name="Group 13"/>
          <p:cNvGrpSpPr>
            <a:grpSpLocks/>
          </p:cNvGrpSpPr>
          <p:nvPr/>
        </p:nvGrpSpPr>
        <p:grpSpPr bwMode="auto">
          <a:xfrm>
            <a:off x="143036" y="99994"/>
            <a:ext cx="4000336" cy="685800"/>
            <a:chOff x="1296" y="1824"/>
            <a:chExt cx="2252" cy="432"/>
          </a:xfrm>
        </p:grpSpPr>
        <p:sp>
          <p:nvSpPr>
            <p:cNvPr id="24"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5"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6"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8"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pic>
        <p:nvPicPr>
          <p:cNvPr id="145409" name="Picture 1"/>
          <p:cNvPicPr>
            <a:picLocks noChangeAspect="1" noChangeArrowheads="1"/>
          </p:cNvPicPr>
          <p:nvPr/>
        </p:nvPicPr>
        <p:blipFill>
          <a:blip r:embed="rId3"/>
          <a:srcRect/>
          <a:stretch>
            <a:fillRect/>
          </a:stretch>
        </p:blipFill>
        <p:spPr bwMode="auto">
          <a:xfrm>
            <a:off x="1285852" y="3000372"/>
            <a:ext cx="5756275" cy="17843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ppt_x</p:attrName>
                                        </p:attrNameLst>
                                      </p:cBhvr>
                                      <p:tavLst>
                                        <p:tav tm="0">
                                          <p:val>
                                            <p:strVal val="#ppt_x-.2"/>
                                          </p:val>
                                        </p:tav>
                                        <p:tav tm="100000">
                                          <p:val>
                                            <p:strVal val="#ppt_x"/>
                                          </p:val>
                                        </p:tav>
                                      </p:tavLst>
                                    </p:anim>
                                    <p:anim calcmode="lin" valueType="num">
                                      <p:cBhvr>
                                        <p:cTn id="8"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7"/>
          <p:cNvGrpSpPr>
            <a:grpSpLocks/>
          </p:cNvGrpSpPr>
          <p:nvPr/>
        </p:nvGrpSpPr>
        <p:grpSpPr bwMode="auto">
          <a:xfrm>
            <a:off x="285720" y="1214422"/>
            <a:ext cx="5197475" cy="530225"/>
            <a:chOff x="1375" y="2934"/>
            <a:chExt cx="3274" cy="334"/>
          </a:xfrm>
        </p:grpSpPr>
        <p:sp>
          <p:nvSpPr>
            <p:cNvPr id="9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39"/>
            <p:cNvGrpSpPr>
              <a:grpSpLocks/>
            </p:cNvGrpSpPr>
            <p:nvPr/>
          </p:nvGrpSpPr>
          <p:grpSpPr bwMode="auto">
            <a:xfrm>
              <a:off x="1375" y="2945"/>
              <a:ext cx="316" cy="316"/>
              <a:chOff x="1583" y="1494"/>
              <a:chExt cx="526" cy="526"/>
            </a:xfrm>
          </p:grpSpPr>
          <p:sp>
            <p:nvSpPr>
              <p:cNvPr id="10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10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10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10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10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100" name="Text Box 45"/>
            <p:cNvSpPr txBox="1">
              <a:spLocks noChangeArrowheads="1"/>
            </p:cNvSpPr>
            <p:nvPr/>
          </p:nvSpPr>
          <p:spPr bwMode="auto">
            <a:xfrm>
              <a:off x="1380" y="2982"/>
              <a:ext cx="296"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3.9</a:t>
              </a:r>
              <a:endParaRPr lang="en-US" altLang="zh-CN" sz="1600" b="1" dirty="0">
                <a:solidFill>
                  <a:srgbClr val="000000"/>
                </a:solidFill>
              </a:endParaRPr>
            </a:p>
          </p:txBody>
        </p:sp>
        <p:sp>
          <p:nvSpPr>
            <p:cNvPr id="101"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沙盘展示</a:t>
              </a:r>
              <a:endParaRPr lang="en-US" altLang="zh-CN" b="1" dirty="0">
                <a:latin typeface="Arial" charset="0"/>
              </a:endParaRPr>
            </a:p>
          </p:txBody>
        </p:sp>
      </p:grpSp>
      <p:sp>
        <p:nvSpPr>
          <p:cNvPr id="57" name="Text Box 2"/>
          <p:cNvSpPr txBox="1">
            <a:spLocks noChangeArrowheads="1"/>
          </p:cNvSpPr>
          <p:nvPr/>
        </p:nvSpPr>
        <p:spPr bwMode="auto">
          <a:xfrm>
            <a:off x="857224" y="1785926"/>
            <a:ext cx="4000528" cy="369332"/>
          </a:xfrm>
          <a:prstGeom prst="rect">
            <a:avLst/>
          </a:prstGeom>
          <a:noFill/>
          <a:ln w="9525">
            <a:noFill/>
            <a:miter lim="800000"/>
            <a:headEnd/>
            <a:tailEnd/>
          </a:ln>
        </p:spPr>
        <p:txBody>
          <a:bodyPr wrap="square">
            <a:spAutoFit/>
          </a:bodyPr>
          <a:lstStyle/>
          <a:p>
            <a:pPr latinLnBrk="1"/>
            <a:r>
              <a:rPr lang="en-US" altLang="zh-CN" b="1" dirty="0" smtClean="0">
                <a:solidFill>
                  <a:srgbClr val="002060"/>
                </a:solidFill>
                <a:latin typeface="Times New Roman" pitchFamily="18" charset="0"/>
                <a:ea typeface="宋体" pitchFamily="2" charset="-122"/>
                <a:cs typeface="Times New Roman" pitchFamily="18" charset="0"/>
              </a:rPr>
              <a:t>3</a:t>
            </a:r>
            <a:r>
              <a:rPr lang="zh-CN" altLang="en-US" b="1" dirty="0" smtClean="0">
                <a:solidFill>
                  <a:srgbClr val="002060"/>
                </a:solidFill>
                <a:latin typeface="Times New Roman" pitchFamily="18" charset="0"/>
                <a:ea typeface="宋体" pitchFamily="2" charset="-122"/>
                <a:cs typeface="Times New Roman" pitchFamily="18" charset="0"/>
              </a:rPr>
              <a:t>、作业提交</a:t>
            </a:r>
            <a:endParaRPr lang="en-US" altLang="ko-KR" b="1" dirty="0" smtClean="0">
              <a:solidFill>
                <a:srgbClr val="002060"/>
              </a:solidFill>
              <a:latin typeface="Times New Roman" pitchFamily="18" charset="0"/>
              <a:ea typeface="宋体" pitchFamily="2" charset="-122"/>
              <a:cs typeface="Times New Roman" pitchFamily="18" charset="0"/>
            </a:endParaRPr>
          </a:p>
        </p:txBody>
      </p:sp>
      <p:sp>
        <p:nvSpPr>
          <p:cNvPr id="70" name="Text Box 2"/>
          <p:cNvSpPr txBox="1">
            <a:spLocks noChangeArrowheads="1"/>
          </p:cNvSpPr>
          <p:nvPr/>
        </p:nvSpPr>
        <p:spPr bwMode="auto">
          <a:xfrm>
            <a:off x="714348" y="2143116"/>
            <a:ext cx="6429420" cy="369332"/>
          </a:xfrm>
          <a:prstGeom prst="rect">
            <a:avLst/>
          </a:prstGeom>
          <a:noFill/>
          <a:ln w="9525">
            <a:noFill/>
            <a:miter lim="800000"/>
            <a:headEnd/>
            <a:tailEnd/>
          </a:ln>
        </p:spPr>
        <p:txBody>
          <a:bodyPr wrap="square">
            <a:spAutoFit/>
          </a:bodyPr>
          <a:lstStyle/>
          <a:p>
            <a:r>
              <a:rPr lang="zh-CN" altLang="en-US" b="1" dirty="0" smtClean="0">
                <a:solidFill>
                  <a:srgbClr val="002060"/>
                </a:solidFill>
                <a:latin typeface="Times New Roman" pitchFamily="18" charset="0"/>
                <a:ea typeface="宋体" pitchFamily="2" charset="-122"/>
                <a:cs typeface="Times New Roman" pitchFamily="18" charset="0"/>
              </a:rPr>
              <a:t>（</a:t>
            </a:r>
            <a:r>
              <a:rPr lang="en-US" altLang="zh-CN" b="1" dirty="0" smtClean="0">
                <a:solidFill>
                  <a:srgbClr val="002060"/>
                </a:solidFill>
                <a:latin typeface="Times New Roman" pitchFamily="18" charset="0"/>
                <a:ea typeface="宋体" pitchFamily="2" charset="-122"/>
                <a:cs typeface="Times New Roman" pitchFamily="18" charset="0"/>
              </a:rPr>
              <a:t>1</a:t>
            </a:r>
            <a:r>
              <a:rPr lang="zh-CN" altLang="en-US" b="1" dirty="0" smtClean="0">
                <a:solidFill>
                  <a:srgbClr val="002060"/>
                </a:solidFill>
                <a:latin typeface="Times New Roman" pitchFamily="18" charset="0"/>
                <a:ea typeface="宋体" pitchFamily="2" charset="-122"/>
                <a:cs typeface="Times New Roman" pitchFamily="18" charset="0"/>
              </a:rPr>
              <a:t>） 招标人招标策划文件</a:t>
            </a:r>
          </a:p>
        </p:txBody>
      </p:sp>
      <p:grpSp>
        <p:nvGrpSpPr>
          <p:cNvPr id="22" name="Group 13"/>
          <p:cNvGrpSpPr>
            <a:grpSpLocks/>
          </p:cNvGrpSpPr>
          <p:nvPr/>
        </p:nvGrpSpPr>
        <p:grpSpPr bwMode="auto">
          <a:xfrm>
            <a:off x="143036" y="99994"/>
            <a:ext cx="4000336" cy="685800"/>
            <a:chOff x="1296" y="1824"/>
            <a:chExt cx="2252" cy="432"/>
          </a:xfrm>
        </p:grpSpPr>
        <p:sp>
          <p:nvSpPr>
            <p:cNvPr id="23"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4"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5"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6"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
        <p:nvSpPr>
          <p:cNvPr id="28" name="Text Box 2"/>
          <p:cNvSpPr txBox="1">
            <a:spLocks noChangeArrowheads="1"/>
          </p:cNvSpPr>
          <p:nvPr/>
        </p:nvSpPr>
        <p:spPr bwMode="auto">
          <a:xfrm>
            <a:off x="714348" y="4429132"/>
            <a:ext cx="6429420" cy="646331"/>
          </a:xfrm>
          <a:prstGeom prst="rect">
            <a:avLst/>
          </a:prstGeom>
          <a:noFill/>
          <a:ln w="9525">
            <a:noFill/>
            <a:miter lim="800000"/>
            <a:headEnd/>
            <a:tailEnd/>
          </a:ln>
        </p:spPr>
        <p:txBody>
          <a:bodyPr wrap="square">
            <a:spAutoFit/>
          </a:bodyPr>
          <a:lstStyle/>
          <a:p>
            <a:r>
              <a:rPr lang="zh-CN" altLang="en-US" b="1" dirty="0" smtClean="0">
                <a:solidFill>
                  <a:srgbClr val="002060"/>
                </a:solidFill>
                <a:latin typeface="Times New Roman" pitchFamily="18" charset="0"/>
                <a:ea typeface="宋体" pitchFamily="2" charset="-122"/>
                <a:cs typeface="Times New Roman" pitchFamily="18" charset="0"/>
              </a:rPr>
              <a:t>（</a:t>
            </a:r>
            <a:r>
              <a:rPr lang="en-US" altLang="zh-CN" b="1" dirty="0" smtClean="0">
                <a:solidFill>
                  <a:srgbClr val="002060"/>
                </a:solidFill>
                <a:latin typeface="Times New Roman" pitchFamily="18" charset="0"/>
                <a:ea typeface="宋体" pitchFamily="2" charset="-122"/>
                <a:cs typeface="Times New Roman" pitchFamily="18" charset="0"/>
              </a:rPr>
              <a:t>2</a:t>
            </a:r>
            <a:r>
              <a:rPr lang="zh-CN" altLang="en-US" b="1" dirty="0" smtClean="0">
                <a:solidFill>
                  <a:srgbClr val="002060"/>
                </a:solidFill>
                <a:latin typeface="Times New Roman" pitchFamily="18" charset="0"/>
                <a:ea typeface="宋体" pitchFamily="2" charset="-122"/>
                <a:cs typeface="Times New Roman" pitchFamily="18" charset="0"/>
              </a:rPr>
              <a:t>）招标人项目交易平台评分</a:t>
            </a:r>
            <a:r>
              <a:rPr lang="zh-CN" altLang="en-US" b="1" dirty="0" smtClean="0">
                <a:solidFill>
                  <a:srgbClr val="002060"/>
                </a:solidFill>
                <a:latin typeface="Times New Roman" pitchFamily="18" charset="0"/>
                <a:ea typeface="宋体" pitchFamily="2" charset="-122"/>
                <a:cs typeface="Times New Roman" pitchFamily="18" charset="0"/>
              </a:rPr>
              <a:t>文件</a:t>
            </a:r>
            <a:endParaRPr lang="en-US" altLang="zh-CN" b="1" dirty="0" smtClean="0">
              <a:solidFill>
                <a:srgbClr val="002060"/>
              </a:solidFill>
              <a:latin typeface="Times New Roman" pitchFamily="18" charset="0"/>
              <a:ea typeface="宋体" pitchFamily="2" charset="-122"/>
              <a:cs typeface="Times New Roman" pitchFamily="18" charset="0"/>
            </a:endParaRPr>
          </a:p>
          <a:p>
            <a:r>
              <a:rPr lang="zh-CN" altLang="en-US" b="1" dirty="0" smtClean="0">
                <a:solidFill>
                  <a:srgbClr val="002060"/>
                </a:solidFill>
                <a:latin typeface="Times New Roman" pitchFamily="18" charset="0"/>
                <a:ea typeface="宋体" pitchFamily="2" charset="-122"/>
                <a:cs typeface="Times New Roman" pitchFamily="18" charset="0"/>
              </a:rPr>
              <a:t>省略</a:t>
            </a:r>
            <a:endParaRPr lang="en-US" altLang="zh-CN" b="1" dirty="0" smtClean="0">
              <a:solidFill>
                <a:srgbClr val="002060"/>
              </a:solidFill>
              <a:latin typeface="Times New Roman" pitchFamily="18" charset="0"/>
              <a:ea typeface="宋体" pitchFamily="2" charset="-122"/>
              <a:cs typeface="Times New Roman" pitchFamily="18" charset="0"/>
            </a:endParaRPr>
          </a:p>
        </p:txBody>
      </p:sp>
      <p:pic>
        <p:nvPicPr>
          <p:cNvPr id="143361" name="图片 100"/>
          <p:cNvPicPr>
            <a:picLocks noChangeAspect="1" noChangeArrowheads="1"/>
          </p:cNvPicPr>
          <p:nvPr/>
        </p:nvPicPr>
        <p:blipFill>
          <a:blip r:embed="rId3"/>
          <a:srcRect/>
          <a:stretch>
            <a:fillRect/>
          </a:stretch>
        </p:blipFill>
        <p:spPr bwMode="auto">
          <a:xfrm>
            <a:off x="4286248" y="1571612"/>
            <a:ext cx="2428892" cy="272937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ppt_x</p:attrName>
                                        </p:attrNameLst>
                                      </p:cBhvr>
                                      <p:tavLst>
                                        <p:tav tm="0">
                                          <p:val>
                                            <p:strVal val="#ppt_x-.2"/>
                                          </p:val>
                                        </p:tav>
                                        <p:tav tm="100000">
                                          <p:val>
                                            <p:strVal val="#ppt_x"/>
                                          </p:val>
                                        </p:tav>
                                      </p:tavLst>
                                    </p:anim>
                                    <p:anim calcmode="lin" valueType="num">
                                      <p:cBhvr>
                                        <p:cTn id="8"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7"/>
          <p:cNvGrpSpPr>
            <a:grpSpLocks/>
          </p:cNvGrpSpPr>
          <p:nvPr/>
        </p:nvGrpSpPr>
        <p:grpSpPr bwMode="auto">
          <a:xfrm>
            <a:off x="285720" y="1214422"/>
            <a:ext cx="5268913" cy="530225"/>
            <a:chOff x="1330" y="2934"/>
            <a:chExt cx="3319" cy="334"/>
          </a:xfrm>
        </p:grpSpPr>
        <p:sp>
          <p:nvSpPr>
            <p:cNvPr id="10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39"/>
            <p:cNvGrpSpPr>
              <a:grpSpLocks/>
            </p:cNvGrpSpPr>
            <p:nvPr/>
          </p:nvGrpSpPr>
          <p:grpSpPr bwMode="auto">
            <a:xfrm>
              <a:off x="1375" y="2945"/>
              <a:ext cx="316" cy="316"/>
              <a:chOff x="1583" y="1494"/>
              <a:chExt cx="526" cy="526"/>
            </a:xfrm>
          </p:grpSpPr>
          <p:sp>
            <p:nvSpPr>
              <p:cNvPr id="11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11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11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11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11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110" name="Text Box 45"/>
            <p:cNvSpPr txBox="1">
              <a:spLocks noChangeArrowheads="1"/>
            </p:cNvSpPr>
            <p:nvPr/>
          </p:nvSpPr>
          <p:spPr bwMode="auto">
            <a:xfrm>
              <a:off x="1330" y="2982"/>
              <a:ext cx="368"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3.10</a:t>
              </a:r>
              <a:endParaRPr lang="en-US" altLang="zh-CN" sz="1600" b="1" dirty="0">
                <a:solidFill>
                  <a:srgbClr val="000000"/>
                </a:solidFill>
              </a:endParaRPr>
            </a:p>
          </p:txBody>
        </p:sp>
        <p:sp>
          <p:nvSpPr>
            <p:cNvPr id="111"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实训总结</a:t>
              </a:r>
              <a:endParaRPr lang="en-US" altLang="zh-CN" b="1" dirty="0">
                <a:latin typeface="Arial" charset="0"/>
              </a:endParaRPr>
            </a:p>
          </p:txBody>
        </p:sp>
      </p:grpSp>
      <p:sp>
        <p:nvSpPr>
          <p:cNvPr id="37" name="Text Box 2"/>
          <p:cNvSpPr txBox="1">
            <a:spLocks noChangeArrowheads="1"/>
          </p:cNvSpPr>
          <p:nvPr/>
        </p:nvSpPr>
        <p:spPr bwMode="auto">
          <a:xfrm>
            <a:off x="857224" y="1785926"/>
            <a:ext cx="2143140" cy="369332"/>
          </a:xfrm>
          <a:prstGeom prst="rect">
            <a:avLst/>
          </a:prstGeom>
          <a:noFill/>
          <a:ln w="9525">
            <a:noFill/>
            <a:miter lim="800000"/>
            <a:headEnd/>
            <a:tailEnd/>
          </a:ln>
        </p:spPr>
        <p:txBody>
          <a:bodyPr wrap="square">
            <a:spAutoFit/>
          </a:bodyPr>
          <a:lstStyle/>
          <a:p>
            <a:pPr latinLnBrk="1"/>
            <a:r>
              <a:rPr lang="en-US" altLang="zh-CN" b="1" dirty="0" smtClean="0">
                <a:solidFill>
                  <a:srgbClr val="002060"/>
                </a:solidFill>
                <a:latin typeface="Times New Roman" pitchFamily="18" charset="0"/>
                <a:ea typeface="宋体" pitchFamily="2" charset="-122"/>
                <a:cs typeface="Times New Roman" pitchFamily="18" charset="0"/>
              </a:rPr>
              <a:t>1</a:t>
            </a:r>
            <a:r>
              <a:rPr lang="zh-CN" altLang="en-US" b="1" dirty="0" smtClean="0">
                <a:solidFill>
                  <a:srgbClr val="002060"/>
                </a:solidFill>
                <a:latin typeface="Times New Roman" pitchFamily="18" charset="0"/>
                <a:ea typeface="宋体" pitchFamily="2" charset="-122"/>
                <a:cs typeface="Times New Roman" pitchFamily="18" charset="0"/>
              </a:rPr>
              <a:t>、教师评测</a:t>
            </a:r>
            <a:endParaRPr lang="en-US" altLang="ko-KR" b="1" dirty="0" smtClean="0">
              <a:solidFill>
                <a:srgbClr val="002060"/>
              </a:solidFill>
              <a:latin typeface="Times New Roman" pitchFamily="18" charset="0"/>
              <a:ea typeface="宋体" pitchFamily="2" charset="-122"/>
              <a:cs typeface="Times New Roman" pitchFamily="18" charset="0"/>
            </a:endParaRPr>
          </a:p>
        </p:txBody>
      </p:sp>
      <p:sp>
        <p:nvSpPr>
          <p:cNvPr id="38" name="Text Box 2"/>
          <p:cNvSpPr txBox="1">
            <a:spLocks noChangeArrowheads="1"/>
          </p:cNvSpPr>
          <p:nvPr/>
        </p:nvSpPr>
        <p:spPr bwMode="auto">
          <a:xfrm>
            <a:off x="714348" y="2143116"/>
            <a:ext cx="3071834" cy="369332"/>
          </a:xfrm>
          <a:prstGeom prst="rect">
            <a:avLst/>
          </a:prstGeom>
          <a:noFill/>
          <a:ln w="9525">
            <a:noFill/>
            <a:miter lim="800000"/>
            <a:headEnd/>
            <a:tailEnd/>
          </a:ln>
        </p:spPr>
        <p:txBody>
          <a:bodyPr wrap="square">
            <a:spAutoFit/>
          </a:bodyPr>
          <a:lstStyle/>
          <a:p>
            <a:r>
              <a:rPr lang="zh-CN" altLang="en-US" b="1" dirty="0" smtClean="0">
                <a:solidFill>
                  <a:srgbClr val="002060"/>
                </a:solidFill>
                <a:latin typeface="Times New Roman" pitchFamily="18" charset="0"/>
                <a:ea typeface="宋体" pitchFamily="2" charset="-122"/>
                <a:cs typeface="Times New Roman" pitchFamily="18" charset="0"/>
              </a:rPr>
              <a:t>（</a:t>
            </a:r>
            <a:r>
              <a:rPr lang="en-US" altLang="zh-CN" b="1" dirty="0" smtClean="0">
                <a:solidFill>
                  <a:srgbClr val="002060"/>
                </a:solidFill>
                <a:latin typeface="Times New Roman" pitchFamily="18" charset="0"/>
                <a:ea typeface="宋体" pitchFamily="2" charset="-122"/>
                <a:cs typeface="Times New Roman" pitchFamily="18" charset="0"/>
              </a:rPr>
              <a:t>1</a:t>
            </a:r>
            <a:r>
              <a:rPr lang="zh-CN" altLang="en-US" b="1" dirty="0" smtClean="0">
                <a:solidFill>
                  <a:srgbClr val="002060"/>
                </a:solidFill>
                <a:latin typeface="Times New Roman" pitchFamily="18" charset="0"/>
                <a:ea typeface="宋体" pitchFamily="2" charset="-122"/>
                <a:cs typeface="Times New Roman" pitchFamily="18" charset="0"/>
              </a:rPr>
              <a:t>）评测软件评测</a:t>
            </a:r>
          </a:p>
        </p:txBody>
      </p:sp>
      <p:pic>
        <p:nvPicPr>
          <p:cNvPr id="39" name="图片 12" descr="C:\Users\Lenovo\AppData\Roaming\Tencent\Users\240224120\QQ\WinTemp\RichOle\HETE4`S[P(G24Z1KP6NSKQ0.jpg"/>
          <p:cNvPicPr>
            <a:picLocks noChangeAspect="1" noChangeArrowheads="1"/>
          </p:cNvPicPr>
          <p:nvPr/>
        </p:nvPicPr>
        <p:blipFill>
          <a:blip r:embed="rId3"/>
          <a:srcRect/>
          <a:stretch>
            <a:fillRect/>
          </a:stretch>
        </p:blipFill>
        <p:spPr bwMode="auto">
          <a:xfrm>
            <a:off x="4357686" y="1785926"/>
            <a:ext cx="3430583" cy="2040167"/>
          </a:xfrm>
          <a:prstGeom prst="rect">
            <a:avLst/>
          </a:prstGeom>
          <a:noFill/>
          <a:ln w="9525">
            <a:noFill/>
            <a:miter lim="800000"/>
            <a:headEnd/>
            <a:tailEnd/>
          </a:ln>
        </p:spPr>
      </p:pic>
      <p:sp>
        <p:nvSpPr>
          <p:cNvPr id="40" name="Text Box 2"/>
          <p:cNvSpPr txBox="1">
            <a:spLocks noChangeArrowheads="1"/>
          </p:cNvSpPr>
          <p:nvPr/>
        </p:nvSpPr>
        <p:spPr bwMode="auto">
          <a:xfrm>
            <a:off x="785786" y="3571876"/>
            <a:ext cx="3071834" cy="369332"/>
          </a:xfrm>
          <a:prstGeom prst="rect">
            <a:avLst/>
          </a:prstGeom>
          <a:noFill/>
          <a:ln w="9525">
            <a:noFill/>
            <a:miter lim="800000"/>
            <a:headEnd/>
            <a:tailEnd/>
          </a:ln>
        </p:spPr>
        <p:txBody>
          <a:bodyPr wrap="square">
            <a:spAutoFit/>
          </a:bodyPr>
          <a:lstStyle/>
          <a:p>
            <a:r>
              <a:rPr lang="zh-CN" altLang="en-US" b="1" dirty="0" smtClean="0">
                <a:solidFill>
                  <a:srgbClr val="002060"/>
                </a:solidFill>
                <a:latin typeface="Times New Roman" pitchFamily="18" charset="0"/>
                <a:ea typeface="宋体" pitchFamily="2" charset="-122"/>
                <a:cs typeface="Times New Roman" pitchFamily="18" charset="0"/>
              </a:rPr>
              <a:t>（</a:t>
            </a:r>
            <a:r>
              <a:rPr lang="en-US" altLang="zh-CN" b="1" dirty="0" smtClean="0">
                <a:solidFill>
                  <a:srgbClr val="002060"/>
                </a:solidFill>
                <a:latin typeface="Times New Roman" pitchFamily="18" charset="0"/>
                <a:ea typeface="宋体" pitchFamily="2" charset="-122"/>
                <a:cs typeface="Times New Roman" pitchFamily="18" charset="0"/>
              </a:rPr>
              <a:t>2</a:t>
            </a:r>
            <a:r>
              <a:rPr lang="zh-CN" altLang="en-US" b="1" dirty="0" smtClean="0">
                <a:solidFill>
                  <a:srgbClr val="002060"/>
                </a:solidFill>
                <a:latin typeface="Times New Roman" pitchFamily="18" charset="0"/>
                <a:ea typeface="宋体" pitchFamily="2" charset="-122"/>
                <a:cs typeface="Times New Roman" pitchFamily="18" charset="0"/>
              </a:rPr>
              <a:t>）学生成果展示</a:t>
            </a:r>
          </a:p>
        </p:txBody>
      </p:sp>
      <p:sp>
        <p:nvSpPr>
          <p:cNvPr id="41" name="Text Box 2"/>
          <p:cNvSpPr txBox="1">
            <a:spLocks noChangeArrowheads="1"/>
          </p:cNvSpPr>
          <p:nvPr/>
        </p:nvSpPr>
        <p:spPr bwMode="auto">
          <a:xfrm>
            <a:off x="785786" y="4714884"/>
            <a:ext cx="1785950" cy="369332"/>
          </a:xfrm>
          <a:prstGeom prst="rect">
            <a:avLst/>
          </a:prstGeom>
          <a:noFill/>
          <a:ln w="9525">
            <a:noFill/>
            <a:miter lim="800000"/>
            <a:headEnd/>
            <a:tailEnd/>
          </a:ln>
        </p:spPr>
        <p:txBody>
          <a:bodyPr wrap="square">
            <a:spAutoFit/>
          </a:bodyPr>
          <a:lstStyle/>
          <a:p>
            <a:r>
              <a:rPr lang="en-US" altLang="zh-CN" b="1" dirty="0" smtClean="0">
                <a:solidFill>
                  <a:srgbClr val="002060"/>
                </a:solidFill>
                <a:latin typeface="Times New Roman" pitchFamily="18" charset="0"/>
                <a:ea typeface="宋体" pitchFamily="2" charset="-122"/>
                <a:cs typeface="Times New Roman" pitchFamily="18" charset="0"/>
              </a:rPr>
              <a:t>2</a:t>
            </a:r>
            <a:r>
              <a:rPr lang="zh-CN" altLang="en-US" b="1" dirty="0" smtClean="0">
                <a:solidFill>
                  <a:srgbClr val="002060"/>
                </a:solidFill>
                <a:latin typeface="Times New Roman" pitchFamily="18" charset="0"/>
                <a:ea typeface="宋体" pitchFamily="2" charset="-122"/>
                <a:cs typeface="Times New Roman" pitchFamily="18" charset="0"/>
              </a:rPr>
              <a:t>、学生总结</a:t>
            </a:r>
          </a:p>
        </p:txBody>
      </p:sp>
      <p:grpSp>
        <p:nvGrpSpPr>
          <p:cNvPr id="22" name="Group 13"/>
          <p:cNvGrpSpPr>
            <a:grpSpLocks/>
          </p:cNvGrpSpPr>
          <p:nvPr/>
        </p:nvGrpSpPr>
        <p:grpSpPr bwMode="auto">
          <a:xfrm>
            <a:off x="143036" y="99994"/>
            <a:ext cx="4000336" cy="685800"/>
            <a:chOff x="1296" y="1824"/>
            <a:chExt cx="2252" cy="432"/>
          </a:xfrm>
        </p:grpSpPr>
        <p:sp>
          <p:nvSpPr>
            <p:cNvPr id="23"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4"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5"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6"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ppt_x</p:attrName>
                                        </p:attrNameLst>
                                      </p:cBhvr>
                                      <p:tavLst>
                                        <p:tav tm="0">
                                          <p:val>
                                            <p:strVal val="#ppt_x-.2"/>
                                          </p:val>
                                        </p:tav>
                                        <p:tav tm="100000">
                                          <p:val>
                                            <p:strVal val="#ppt_x"/>
                                          </p:val>
                                        </p:tav>
                                      </p:tavLst>
                                    </p:anim>
                                    <p:anim calcmode="lin" valueType="num">
                                      <p:cBhvr>
                                        <p:cTn id="8"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7"/>
          <p:cNvGrpSpPr>
            <a:grpSpLocks/>
          </p:cNvGrpSpPr>
          <p:nvPr/>
        </p:nvGrpSpPr>
        <p:grpSpPr bwMode="auto">
          <a:xfrm>
            <a:off x="428596" y="1428736"/>
            <a:ext cx="5268913" cy="530225"/>
            <a:chOff x="1330" y="2934"/>
            <a:chExt cx="3319" cy="334"/>
          </a:xfrm>
        </p:grpSpPr>
        <p:sp>
          <p:nvSpPr>
            <p:cNvPr id="118" name="AutoShape 38"/>
            <p:cNvSpPr>
              <a:spLocks noChangeArrowheads="1"/>
            </p:cNvSpPr>
            <p:nvPr/>
          </p:nvSpPr>
          <p:spPr bwMode="ltGray">
            <a:xfrm>
              <a:off x="1608" y="2934"/>
              <a:ext cx="3041" cy="334"/>
            </a:xfrm>
            <a:prstGeom prst="roundRect">
              <a:avLst>
                <a:gd name="adj" fmla="val 50000"/>
              </a:avLst>
            </a:prstGeom>
            <a:gradFill rotWithShape="1">
              <a:gsLst>
                <a:gs pos="0">
                  <a:srgbClr val="92D050"/>
                </a:gs>
                <a:gs pos="100000">
                  <a:schemeClr val="bg1">
                    <a:alpha val="0"/>
                  </a:schemeClr>
                </a:gs>
              </a:gsLst>
              <a:lin ang="0" scaled="1"/>
            </a:gradFill>
            <a:ln w="9525" algn="ctr">
              <a:noFill/>
              <a:round/>
              <a:headEnd/>
              <a:tailEnd/>
            </a:ln>
          </p:spPr>
          <p:txBody>
            <a:bodyPr wrap="none" anchor="ctr"/>
            <a:lstStyle/>
            <a:p>
              <a:endParaRPr lang="zh-CN" altLang="en-US"/>
            </a:p>
          </p:txBody>
        </p:sp>
        <p:grpSp>
          <p:nvGrpSpPr>
            <p:cNvPr id="4" name="Group 39"/>
            <p:cNvGrpSpPr>
              <a:grpSpLocks/>
            </p:cNvGrpSpPr>
            <p:nvPr/>
          </p:nvGrpSpPr>
          <p:grpSpPr bwMode="auto">
            <a:xfrm>
              <a:off x="1375" y="2945"/>
              <a:ext cx="316" cy="316"/>
              <a:chOff x="1583" y="1494"/>
              <a:chExt cx="526" cy="526"/>
            </a:xfrm>
          </p:grpSpPr>
          <p:sp>
            <p:nvSpPr>
              <p:cNvPr id="122" name="Oval 4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en-US"/>
              </a:p>
            </p:txBody>
          </p:sp>
          <p:sp>
            <p:nvSpPr>
              <p:cNvPr id="123" name="Oval 4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en-US"/>
              </a:p>
            </p:txBody>
          </p:sp>
          <p:sp>
            <p:nvSpPr>
              <p:cNvPr id="124" name="Oval 4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en-US"/>
              </a:p>
            </p:txBody>
          </p:sp>
          <p:sp>
            <p:nvSpPr>
              <p:cNvPr id="125" name="Oval 4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en-US"/>
              </a:p>
            </p:txBody>
          </p:sp>
          <p:sp>
            <p:nvSpPr>
              <p:cNvPr id="126" name="Oval 4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en-US"/>
              </a:p>
            </p:txBody>
          </p:sp>
        </p:grpSp>
        <p:sp>
          <p:nvSpPr>
            <p:cNvPr id="120" name="Text Box 45"/>
            <p:cNvSpPr txBox="1">
              <a:spLocks noChangeArrowheads="1"/>
            </p:cNvSpPr>
            <p:nvPr/>
          </p:nvSpPr>
          <p:spPr bwMode="auto">
            <a:xfrm>
              <a:off x="1330" y="2982"/>
              <a:ext cx="361" cy="213"/>
            </a:xfrm>
            <a:prstGeom prst="rect">
              <a:avLst/>
            </a:prstGeom>
            <a:noFill/>
            <a:ln w="9525" algn="ctr">
              <a:noFill/>
              <a:miter lim="800000"/>
              <a:headEnd/>
              <a:tailEnd/>
            </a:ln>
          </p:spPr>
          <p:txBody>
            <a:bodyPr wrap="none">
              <a:spAutoFit/>
            </a:bodyPr>
            <a:lstStyle/>
            <a:p>
              <a:pPr algn="ctr" eaLnBrk="0" hangingPunct="0"/>
              <a:r>
                <a:rPr lang="en-US" altLang="zh-CN" sz="1600" b="1" dirty="0" smtClean="0">
                  <a:solidFill>
                    <a:srgbClr val="000000"/>
                  </a:solidFill>
                </a:rPr>
                <a:t>3.11</a:t>
              </a:r>
              <a:endParaRPr lang="en-US" altLang="zh-CN" sz="1600" b="1" dirty="0">
                <a:solidFill>
                  <a:srgbClr val="000000"/>
                </a:solidFill>
              </a:endParaRPr>
            </a:p>
          </p:txBody>
        </p:sp>
        <p:sp>
          <p:nvSpPr>
            <p:cNvPr id="121" name="Text Box 46"/>
            <p:cNvSpPr txBox="1">
              <a:spLocks noChangeArrowheads="1"/>
            </p:cNvSpPr>
            <p:nvPr/>
          </p:nvSpPr>
          <p:spPr bwMode="black">
            <a:xfrm>
              <a:off x="1722" y="2992"/>
              <a:ext cx="2352" cy="231"/>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smtClean="0">
                  <a:latin typeface="Arial" charset="0"/>
                </a:rPr>
                <a:t>拓展练习</a:t>
              </a:r>
              <a:endParaRPr lang="en-US" altLang="zh-CN" b="1" dirty="0">
                <a:latin typeface="Arial" charset="0"/>
              </a:endParaRPr>
            </a:p>
          </p:txBody>
        </p:sp>
      </p:grpSp>
      <p:sp>
        <p:nvSpPr>
          <p:cNvPr id="37" name="Text Box 2"/>
          <p:cNvSpPr txBox="1">
            <a:spLocks noChangeArrowheads="1"/>
          </p:cNvSpPr>
          <p:nvPr/>
        </p:nvSpPr>
        <p:spPr bwMode="auto">
          <a:xfrm>
            <a:off x="785786" y="2428868"/>
            <a:ext cx="7786742" cy="1477328"/>
          </a:xfrm>
          <a:prstGeom prst="rect">
            <a:avLst/>
          </a:prstGeom>
          <a:noFill/>
          <a:ln w="9525">
            <a:noFill/>
            <a:miter lim="800000"/>
            <a:headEnd/>
            <a:tailEnd/>
          </a:ln>
        </p:spPr>
        <p:txBody>
          <a:bodyPr wrap="square">
            <a:spAutoFit/>
          </a:bodyPr>
          <a:lstStyle/>
          <a:p>
            <a:r>
              <a:rPr lang="zh-CN" altLang="en-US" b="1" dirty="0" smtClean="0">
                <a:solidFill>
                  <a:srgbClr val="002060"/>
                </a:solidFill>
                <a:latin typeface="Times New Roman" pitchFamily="18" charset="0"/>
                <a:ea typeface="宋体" pitchFamily="2" charset="-122"/>
                <a:cs typeface="Times New Roman" pitchFamily="18" charset="0"/>
              </a:rPr>
              <a:t>         在本实训模块之外需要学生了解相关知识内容或需要同学课外需要思考的问题。</a:t>
            </a:r>
          </a:p>
          <a:p>
            <a:pPr lvl="0"/>
            <a:r>
              <a:rPr lang="en-US" altLang="zh-CN" b="1" dirty="0" smtClean="0">
                <a:solidFill>
                  <a:srgbClr val="002060"/>
                </a:solidFill>
                <a:latin typeface="Times New Roman" pitchFamily="18" charset="0"/>
                <a:ea typeface="宋体" pitchFamily="2" charset="-122"/>
                <a:cs typeface="Times New Roman" pitchFamily="18" charset="0"/>
              </a:rPr>
              <a:t>1</a:t>
            </a:r>
            <a:r>
              <a:rPr lang="zh-CN" altLang="en-US" b="1" dirty="0" smtClean="0">
                <a:solidFill>
                  <a:srgbClr val="002060"/>
                </a:solidFill>
                <a:latin typeface="Times New Roman" pitchFamily="18" charset="0"/>
                <a:ea typeface="宋体" pitchFamily="2" charset="-122"/>
                <a:cs typeface="Times New Roman" pitchFamily="18" charset="0"/>
              </a:rPr>
              <a:t>、招标组织方式中除了公开招标外，可以邀请招标、直接发包</a:t>
            </a:r>
            <a:r>
              <a:rPr lang="en-US" altLang="zh-CN" b="1" dirty="0" smtClean="0">
                <a:solidFill>
                  <a:srgbClr val="002060"/>
                </a:solidFill>
                <a:latin typeface="Times New Roman" pitchFamily="18" charset="0"/>
                <a:ea typeface="宋体" pitchFamily="2" charset="-122"/>
                <a:cs typeface="Times New Roman" pitchFamily="18" charset="0"/>
              </a:rPr>
              <a:t>/</a:t>
            </a:r>
            <a:r>
              <a:rPr lang="zh-CN" altLang="en-US" b="1" dirty="0" smtClean="0">
                <a:solidFill>
                  <a:srgbClr val="002060"/>
                </a:solidFill>
                <a:latin typeface="Times New Roman" pitchFamily="18" charset="0"/>
                <a:ea typeface="宋体" pitchFamily="2" charset="-122"/>
                <a:cs typeface="Times New Roman" pitchFamily="18" charset="0"/>
              </a:rPr>
              <a:t>议标的条件；</a:t>
            </a:r>
            <a:r>
              <a:rPr lang="en-US" altLang="zh-CN" b="1" dirty="0" smtClean="0">
                <a:solidFill>
                  <a:srgbClr val="002060"/>
                </a:solidFill>
                <a:latin typeface="Times New Roman" pitchFamily="18" charset="0"/>
                <a:ea typeface="宋体" pitchFamily="2" charset="-122"/>
                <a:cs typeface="Times New Roman" pitchFamily="18" charset="0"/>
              </a:rPr>
              <a:t>2</a:t>
            </a:r>
            <a:r>
              <a:rPr lang="zh-CN" altLang="en-US" b="1" dirty="0" smtClean="0">
                <a:solidFill>
                  <a:srgbClr val="002060"/>
                </a:solidFill>
                <a:latin typeface="Times New Roman" pitchFamily="18" charset="0"/>
                <a:ea typeface="宋体" pitchFamily="2" charset="-122"/>
                <a:cs typeface="Times New Roman" pitchFamily="18" charset="0"/>
              </a:rPr>
              <a:t>、选用资格后审招标方式时，招标计划的编制方法。</a:t>
            </a:r>
          </a:p>
          <a:p>
            <a:endParaRPr lang="zh-CN" altLang="en-US" b="1" dirty="0" smtClean="0">
              <a:solidFill>
                <a:srgbClr val="002060"/>
              </a:solidFill>
              <a:latin typeface="Times New Roman" pitchFamily="18" charset="0"/>
              <a:ea typeface="宋体" pitchFamily="2" charset="-122"/>
              <a:cs typeface="Times New Roman" pitchFamily="18" charset="0"/>
            </a:endParaRPr>
          </a:p>
        </p:txBody>
      </p:sp>
      <p:grpSp>
        <p:nvGrpSpPr>
          <p:cNvPr id="18" name="Group 13"/>
          <p:cNvGrpSpPr>
            <a:grpSpLocks/>
          </p:cNvGrpSpPr>
          <p:nvPr/>
        </p:nvGrpSpPr>
        <p:grpSpPr bwMode="auto">
          <a:xfrm>
            <a:off x="143036" y="99994"/>
            <a:ext cx="4000336" cy="685800"/>
            <a:chOff x="1296" y="1824"/>
            <a:chExt cx="2252" cy="432"/>
          </a:xfrm>
        </p:grpSpPr>
        <p:sp>
          <p:nvSpPr>
            <p:cNvPr id="19" name="AutoShape 14"/>
            <p:cNvSpPr>
              <a:spLocks noChangeArrowheads="1"/>
            </p:cNvSpPr>
            <p:nvPr/>
          </p:nvSpPr>
          <p:spPr bwMode="gray">
            <a:xfrm>
              <a:off x="1536" y="1899"/>
              <a:ext cx="1972" cy="288"/>
            </a:xfrm>
            <a:prstGeom prst="roundRect">
              <a:avLst>
                <a:gd name="adj" fmla="val 16667"/>
              </a:avLst>
            </a:prstGeom>
            <a:noFill/>
            <a:ln w="28575" algn="ctr">
              <a:solidFill>
                <a:schemeClr val="hlink"/>
              </a:solidFill>
              <a:round/>
              <a:headEnd/>
              <a:tailEnd/>
            </a:ln>
            <a:effectLst>
              <a:outerShdw dist="99190" dir="2388334" algn="ctr" rotWithShape="0">
                <a:schemeClr val="bg2">
                  <a:alpha val="50000"/>
                </a:schemeClr>
              </a:outerShdw>
            </a:effectLst>
          </p:spPr>
          <p:txBody>
            <a:bodyPr wrap="none" anchor="ctr"/>
            <a:lstStyle/>
            <a:p>
              <a:pPr>
                <a:defRPr/>
              </a:pPr>
              <a:endParaRPr lang="zh-CN" altLang="en-US">
                <a:latin typeface="Arial" charset="0"/>
              </a:endParaRPr>
            </a:p>
          </p:txBody>
        </p:sp>
        <p:sp>
          <p:nvSpPr>
            <p:cNvPr id="20" name="AutoShape 15"/>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p>
              <a:pPr>
                <a:defRPr/>
              </a:pPr>
              <a:endParaRPr lang="zh-CN" altLang="en-US">
                <a:latin typeface="Arial" charset="0"/>
              </a:endParaRPr>
            </a:p>
          </p:txBody>
        </p:sp>
        <p:sp>
          <p:nvSpPr>
            <p:cNvPr id="21" name="Text Box 16"/>
            <p:cNvSpPr txBox="1">
              <a:spLocks noChangeArrowheads="1"/>
            </p:cNvSpPr>
            <p:nvPr/>
          </p:nvSpPr>
          <p:spPr bwMode="gray">
            <a:xfrm>
              <a:off x="1680" y="1934"/>
              <a:ext cx="1868" cy="231"/>
            </a:xfrm>
            <a:prstGeom prst="rect">
              <a:avLst/>
            </a:prstGeom>
            <a:noFill/>
            <a:ln w="9525" algn="ctr">
              <a:noFill/>
              <a:miter lim="800000"/>
              <a:headEnd/>
              <a:tailEnd/>
            </a:ln>
          </p:spPr>
          <p:txBody>
            <a:bodyPr wrap="square">
              <a:spAutoFit/>
            </a:bodyPr>
            <a:lstStyle/>
            <a:p>
              <a:pPr algn="ctr" eaLnBrk="0" hangingPunct="0"/>
              <a:r>
                <a:rPr lang="zh-CN" altLang="en-US" b="1" dirty="0" smtClean="0"/>
                <a:t>招标策划</a:t>
              </a:r>
              <a:endParaRPr lang="en-US" altLang="zh-CN" b="1" dirty="0"/>
            </a:p>
          </p:txBody>
        </p:sp>
        <p:sp>
          <p:nvSpPr>
            <p:cNvPr id="22" name="Text Box 17"/>
            <p:cNvSpPr txBox="1">
              <a:spLocks noChangeArrowheads="1"/>
            </p:cNvSpPr>
            <p:nvPr/>
          </p:nvSpPr>
          <p:spPr bwMode="gray">
            <a:xfrm>
              <a:off x="1393" y="1886"/>
              <a:ext cx="223" cy="288"/>
            </a:xfrm>
            <a:prstGeom prst="rect">
              <a:avLst/>
            </a:prstGeom>
            <a:noFill/>
            <a:ln w="9525" algn="ctr">
              <a:noFill/>
              <a:miter lim="800000"/>
              <a:headEnd/>
              <a:tailEnd/>
            </a:ln>
          </p:spPr>
          <p:txBody>
            <a:bodyPr wrap="none">
              <a:spAutoFit/>
            </a:bodyPr>
            <a:lstStyle/>
            <a:p>
              <a:pPr algn="ctr" eaLnBrk="0" hangingPunct="0"/>
              <a:r>
                <a:rPr lang="en-US" altLang="zh-CN" sz="2400">
                  <a:solidFill>
                    <a:schemeClr val="bg1"/>
                  </a:solidFill>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2"/>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9289</TotalTime>
  <Words>2401</Words>
  <PresentationFormat>全屏显示(4:3)</PresentationFormat>
  <Paragraphs>342</Paragraphs>
  <Slides>28</Slides>
  <Notes>27</Notes>
  <HiddenSlides>0</HiddenSlides>
  <MMClips>0</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幻灯片 1</vt:lpstr>
      <vt:lpstr>目录</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2008-12-30T10:04:16Z</dcterms:created>
  <dcterms:modified xsi:type="dcterms:W3CDTF">2015-09-17T06:50:25Z</dcterms:modified>
</cp:coreProperties>
</file>