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114" r:id="rId1"/>
    <p:sldMasterId id="2147502151" r:id="rId2"/>
  </p:sldMasterIdLst>
  <p:notesMasterIdLst>
    <p:notesMasterId r:id="rId3"/>
  </p:notesMasterIdLst>
  <p:sldIdLst>
    <p:sldId id="8983" r:id="rId4"/>
    <p:sldId id="8987" r:id="rId5"/>
    <p:sldId id="8990" r:id="rId6"/>
    <p:sldId id="8993" r:id="rId7"/>
    <p:sldId id="8999" r:id="rId9"/>
    <p:sldId id="9002" r:id="rId10"/>
    <p:sldId id="9005" r:id="rId11"/>
    <p:sldId id="9008" r:id="rId12"/>
    <p:sldId id="9011" r:id="rId13"/>
    <p:sldId id="9017" r:id="rId15"/>
    <p:sldId id="9020" r:id="rId16"/>
    <p:sldId id="9023" r:id="rId17"/>
    <p:sldId id="9026" r:id="rId18"/>
    <p:sldId id="9029" r:id="rId19"/>
    <p:sldId id="9035" r:id="rId21"/>
    <p:sldId id="9038" r:id="rId22"/>
    <p:sldId id="9041" r:id="rId23"/>
    <p:sldId id="9044" r:id="rId24"/>
    <p:sldId id="9047" r:id="rId25"/>
    <p:sldId id="9053" r:id="rId27"/>
    <p:sldId id="9056" r:id="rId28"/>
    <p:sldId id="9059" r:id="rId29"/>
    <p:sldId id="9062" r:id="rId30"/>
    <p:sldId id="906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115" r:id="rId1"/>
    <p:sldLayoutId id="2147502116" r:id="rId2"/>
    <p:sldLayoutId id="2147502117" r:id="rId3"/>
    <p:sldLayoutId id="2147502118" r:id="rId4"/>
    <p:sldLayoutId id="2147502119" r:id="rId5"/>
    <p:sldLayoutId id="2147502120" r:id="rId6"/>
    <p:sldLayoutId id="2147502121" r:id="rId7"/>
    <p:sldLayoutId id="2147502122" r:id="rId8"/>
    <p:sldLayoutId id="2147502123" r:id="rId9"/>
    <p:sldLayoutId id="2147502124" r:id="rId10"/>
    <p:sldLayoutId id="21475021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152" r:id="rId1"/>
    <p:sldLayoutId id="2147502153" r:id="rId2"/>
    <p:sldLayoutId id="2147502154" r:id="rId3"/>
    <p:sldLayoutId id="2147502155" r:id="rId4"/>
    <p:sldLayoutId id="2147502156" r:id="rId5"/>
    <p:sldLayoutId id="2147502157" r:id="rId6"/>
    <p:sldLayoutId id="2147502158" r:id="rId7"/>
    <p:sldLayoutId id="2147502159" r:id="rId8"/>
    <p:sldLayoutId id="2147502160" r:id="rId9"/>
    <p:sldLayoutId id="2147502161" r:id="rId10"/>
    <p:sldLayoutId id="21475021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tags" Target="../tags/tag132.xml"/><Relationship Id="rId16" Type="http://schemas.openxmlformats.org/officeDocument/2006/relationships/tags" Target="../tags/tag13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tags" Target="../tags/tag248.xml"/><Relationship Id="rId22" Type="http://schemas.openxmlformats.org/officeDocument/2006/relationships/tags" Target="../tags/tag249.xml"/><Relationship Id="rId23" Type="http://schemas.openxmlformats.org/officeDocument/2006/relationships/tags" Target="../tags/tag250.xml"/><Relationship Id="rId24" Type="http://schemas.openxmlformats.org/officeDocument/2006/relationships/tags" Target="../tags/tag251.xml"/><Relationship Id="rId25" Type="http://schemas.openxmlformats.org/officeDocument/2006/relationships/tags" Target="../tags/tag252.xml"/><Relationship Id="rId26" Type="http://schemas.openxmlformats.org/officeDocument/2006/relationships/tags" Target="../tags/tag253.xml"/><Relationship Id="rId27" Type="http://schemas.openxmlformats.org/officeDocument/2006/relationships/tags" Target="../tags/tag254.xml"/><Relationship Id="rId28" Type="http://schemas.openxmlformats.org/officeDocument/2006/relationships/tags" Target="../tags/tag255.xml"/><Relationship Id="rId29" Type="http://schemas.openxmlformats.org/officeDocument/2006/relationships/tags" Target="../tags/tag256.xml"/><Relationship Id="rId30" Type="http://schemas.openxmlformats.org/officeDocument/2006/relationships/tags" Target="../tags/tag257.xml"/><Relationship Id="rId31" Type="http://schemas.openxmlformats.org/officeDocument/2006/relationships/tags" Target="../tags/tag258.xml"/><Relationship Id="rId32" Type="http://schemas.openxmlformats.org/officeDocument/2006/relationships/tags" Target="../tags/tag259.xml"/><Relationship Id="rId33" Type="http://schemas.openxmlformats.org/officeDocument/2006/relationships/tags" Target="../tags/tag260.xml"/><Relationship Id="rId34" Type="http://schemas.openxmlformats.org/officeDocument/2006/relationships/tags" Target="../tags/tag261.xml"/><Relationship Id="rId35" Type="http://schemas.openxmlformats.org/officeDocument/2006/relationships/tags" Target="../tags/tag262.xml"/><Relationship Id="rId36" Type="http://schemas.openxmlformats.org/officeDocument/2006/relationships/tags" Target="../tags/tag263.xml"/><Relationship Id="rId37" Type="http://schemas.openxmlformats.org/officeDocument/2006/relationships/tags" Target="../tags/tag264.xml"/><Relationship Id="rId38" Type="http://schemas.openxmlformats.org/officeDocument/2006/relationships/tags" Target="../tags/tag265.xml"/><Relationship Id="rId39" Type="http://schemas.openxmlformats.org/officeDocument/2006/relationships/tags" Target="../tags/tag266.xml"/><Relationship Id="rId40" Type="http://schemas.openxmlformats.org/officeDocument/2006/relationships/tags" Target="../tags/tag267.xml"/><Relationship Id="rId4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tags" Target="../tags/tag331.xml"/><Relationship Id="rId22" Type="http://schemas.openxmlformats.org/officeDocument/2006/relationships/tags" Target="../tags/tag332.xml"/><Relationship Id="rId23" Type="http://schemas.openxmlformats.org/officeDocument/2006/relationships/tags" Target="../tags/tag333.xml"/><Relationship Id="rId24" Type="http://schemas.openxmlformats.org/officeDocument/2006/relationships/tags" Target="../tags/tag334.xml"/><Relationship Id="rId25" Type="http://schemas.openxmlformats.org/officeDocument/2006/relationships/tags" Target="../tags/tag335.xml"/><Relationship Id="rId26" Type="http://schemas.openxmlformats.org/officeDocument/2006/relationships/tags" Target="../tags/tag336.xml"/><Relationship Id="rId27" Type="http://schemas.openxmlformats.org/officeDocument/2006/relationships/tags" Target="../tags/tag337.xml"/><Relationship Id="rId28" Type="http://schemas.openxmlformats.org/officeDocument/2006/relationships/tags" Target="../tags/tag338.xml"/><Relationship Id="rId29" Type="http://schemas.openxmlformats.org/officeDocument/2006/relationships/tags" Target="../tags/tag339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粮食行业工作总结与展望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粮食行业工作总结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粮食行业存在的问题与挑战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粮食行业的发展趋势与机遇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粮食行业工作的展望与建议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粮食行业工作总结</a:t>
            </a:r>
            <a:endParaRPr altLang="en-US" lang="zh-CN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粮食生产情况</a:t>
            </a:r>
            <a:endParaRPr altLang="en-US" lang="zh-CN"/>
          </a:p>
        </p:txBody>
      </p:sp>
      <p:sp>
        <p:nvSpPr>
          <p:cNvPr id="10489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粮食产量：近年来粮食产量稳步增长，为保障国家粮食安全做出了贡献。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粮食种植结构：随着市场需求的变化，粮食种植结构也在不断调整，逐步向多元化、高品质化方向发展。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粮食生产技术：现代农业技术的推广和应用，提高了粮食生产的效率和质量，为农民带来了更多的收益。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粮食生产政策：政府出台了一系列扶持政策，鼓励农民扩大种植面积，提高粮食产量，为保障国家粮食安全提供了有力支持。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粮食流通情况</a:t>
            </a:r>
            <a:endParaRPr altLang="en-US" lang="zh-CN"/>
          </a:p>
        </p:txBody>
      </p:sp>
      <p:sp>
        <p:nvSpPr>
          <p:cNvPr id="10489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粮食流通成本与价格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粮食产量与流通量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粮食流通渠道与方式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粮食流通政策与法规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粮食储备情况</a:t>
            </a:r>
            <a:endParaRPr altLang="en-US" lang="zh-CN"/>
          </a:p>
        </p:txBody>
      </p:sp>
      <p:sp>
        <p:nvSpPr>
          <p:cNvPr id="10490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储备规模：国家粮食储备库的库存量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储备结构：不同品种、不同地区的粮食储备比例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储备管理：粮食储备的保管、轮换、出库等管理情况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储备效益：粮食储备对稳定市场、保障民生等方面的作用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粮食安全保障工作</a:t>
            </a:r>
            <a:endParaRPr altLang="en-US" lang="zh-CN"/>
          </a:p>
        </p:txBody>
      </p:sp>
      <p:sp>
        <p:nvSpPr>
          <p:cNvPr id="10490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粮食应急保障能力：介绍国家粮食应急保障体系的建设和运行情况，包括应急储备粮的储备、运输、加工等环节的能力和水平。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粮食市场调控：介绍国家对粮食市场的调控措施，包括粮食价格的监测、调控和干预等。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粮食储备体系：介绍国家粮食储备体系的建设和运行情况，包括储备粮的品种、数量、存储地点等。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粮食质量安全监管：介绍国家对粮食质量安全的监管措施，包括粮食收购、储存、运输、加工等环节的质量控制和监管情况。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粮食行业存在的问题与挑战</a:t>
            </a:r>
            <a:endParaRPr altLang="en-US" lang="zh-CN"/>
          </a:p>
        </p:txBody>
      </p:sp>
      <p:sp>
        <p:nvSpPr>
          <p:cNvPr id="10491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粮食生产成本高</a:t>
            </a:r>
            <a:endParaRPr altLang="en-US" lang="zh-CN"/>
          </a:p>
        </p:txBody>
      </p:sp>
      <p:sp>
        <p:nvSpPr>
          <p:cNvPr id="10491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种子、化肥、农药等农资价格上涨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土地租金、劳动力成本增加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气候变化导致自然灾害频发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粮食生产效率低下，生产成本高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粮食流通效率低</a:t>
            </a:r>
            <a:endParaRPr altLang="en-US" lang="zh-CN"/>
          </a:p>
        </p:txBody>
      </p:sp>
      <p:sp>
        <p:nvSpPr>
          <p:cNvPr id="10492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粮食流通环节多：粮食从生产到消费需要经过多个环节，如收购、运输、储存、加工、销售等，导致流通效率低下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粮食运输成本高：由于粮食运输距离长、交通不便等原因，导致运输成本较高，进一步降低了粮食流通效率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粮食储存设施不足：部分地区粮食储存设施不足，无法满足当地粮食储存需求，导致粮食流通效率低下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粮食市场信息不对称：由于信息不对称，粮食生产者和消费者无法准确了解市场供求情况，导致粮食流通效率低下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粮食储备设施不足</a:t>
            </a:r>
            <a:endParaRPr altLang="en-US" lang="zh-CN"/>
          </a:p>
        </p:txBody>
      </p:sp>
      <p:sp>
        <p:nvSpPr>
          <p:cNvPr id="10492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粮食储备设施数量不足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粮食储备设施陈旧老化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粮食储备设施布局不合理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粮食储备设施管理不规范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粮食安全风险隐患大</a:t>
            </a:r>
            <a:endParaRPr altLang="en-US" lang="zh-CN"/>
          </a:p>
        </p:txBody>
      </p:sp>
      <p:sp>
        <p:nvSpPr>
          <p:cNvPr id="10493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粮食生产受自然灾害影响较大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粮食流通环节存在安全隐患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粮食储备设施老化，存在安全隐患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粮食质量安全问题不容忽视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粮食行业的发展趋势与机遇</a:t>
            </a:r>
            <a:endParaRPr altLang="en-US" lang="zh-CN"/>
          </a:p>
        </p:txBody>
      </p:sp>
      <p:sp>
        <p:nvSpPr>
          <p:cNvPr id="104940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粮食生产规模化、专业化发展</a:t>
            </a:r>
            <a:endParaRPr altLang="en-US" lang="zh-CN"/>
          </a:p>
        </p:txBody>
      </p:sp>
      <p:sp>
        <p:nvSpPr>
          <p:cNvPr id="10494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粮食生产规模化：通过土地流转、合作社等方式，实现规模化种植，提高生产效率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粮食生产专业化：根据不同作物特点，采用专业化种植技术，提高单产和品质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粮食生产与市场需求对接：根据市场需求调整种植结构，提高市场竞争力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粮食生产与科技融合：利用现代科技手段，提高生产效率和质量，降低成本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粮食流通现代化、智能化发展</a:t>
            </a:r>
            <a:endParaRPr altLang="en-US" lang="zh-CN"/>
          </a:p>
        </p:txBody>
      </p:sp>
      <p:sp>
        <p:nvSpPr>
          <p:cNvPr id="10495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粮食流通现代化：通过现代化技术手段，提高粮食流通效率，降低物流成本，实现粮食资源的优化配置。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粮食智能化发展：利用人工智能、大数据等技术手段，实现粮食生产、加工、销售等环节的智能化管理，提高粮食生产效率和产品质量。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粮食行业发展趋势：随着科技的不断进步和应用，粮食行业将迎来更多的发展机遇和挑战，需要不断创新和进步。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粮食行业机遇：随着人们生活水平的提高和消费观念的转变，粮食行业将迎来更多的市场需求和商业机会，需要积极把握和利用。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粮食储备科学化、安全化发展</a:t>
            </a:r>
            <a:endParaRPr altLang="en-US" lang="zh-CN"/>
          </a:p>
        </p:txBody>
      </p:sp>
      <p:sp>
        <p:nvSpPr>
          <p:cNvPr id="1049576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82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粮食储备的重要性：确保国家粮食安全，稳定市场价格，应对自然灾害等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84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8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592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94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59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00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06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61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12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18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2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24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科学化储备技术：采用先进的储粮技术，如低温、气调等，延长粮食保质期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30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32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安全化保障措施：加强粮食质量监管，确保储备粮食质量安全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34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36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智能化管理：利用物联网、大数据等技术手段，提高粮食储备管理效率  粮食行业的发展趋势与机遇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38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粮食行业的发展趋势与机遇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40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粮食消费需求增长：随着人口增长和经济发展，粮食消费需求不断增长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42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44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粮食生产结构调整：优化农业生产结构，提高粮食生产效率和质量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46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48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粮食流通体系建设：加强粮食流通体系建设，提高粮食流通效率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50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52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粮食科技创新：加强粮食科技创新，推动粮食产业转型升级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54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粮食安全保障体系不断完善</a:t>
            </a:r>
            <a:endParaRPr altLang="en-US" lang="zh-CN"/>
          </a:p>
        </p:txBody>
      </p:sp>
      <p:sp>
        <p:nvSpPr>
          <p:cNvPr id="104969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政策法规不断完善：政府加大对粮食安全的重视，不断完善相关政策法规，为粮食安全提供有力保障。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粮食储备能力不断提升：国家粮食储备体系不断完善，储备规模不断扩大，为应对突发事件提供了有力支持。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粮食流通体系逐步健全：粮食流通体系逐步完善，粮食市场逐渐开放，为粮食安全提供了有力保障。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科技支撑作用不断增强：科技在粮食生产、加工、储存等方面发挥着越来越重要的作用，为粮食安全提供了有力支撑。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粮食行业工作的展望与建议</a:t>
            </a:r>
            <a:endParaRPr altLang="en-US" lang="zh-CN"/>
          </a:p>
        </p:txBody>
      </p:sp>
      <p:sp>
        <p:nvSpPr>
          <p:cNvPr id="104973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加强政策支持，提高粮食生产能力</a:t>
            </a:r>
            <a:endParaRPr altLang="en-US" lang="zh-CN"/>
          </a:p>
        </p:txBody>
      </p:sp>
      <p:sp>
        <p:nvSpPr>
          <p:cNvPr id="10497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保障粮食安全：加强粮食储备和流通体系建设，确保国家粮食安全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促进可持续发展：推动农业绿色发展，加强生态环境保护，实现可持续发展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政策支持：加大对粮食生产的投入，提高农民种粮积极性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提高粮食生产能力：推广先进农业技术，加强农田水利建设，提高粮食单产水平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加强科技创新，提高粮食流通效率</a:t>
            </a:r>
            <a:endParaRPr altLang="en-US" lang="zh-CN"/>
          </a:p>
        </p:txBody>
      </p:sp>
      <p:sp>
        <p:nvSpPr>
          <p:cNvPr id="10498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推广先进的粮食储存技术，减少粮食损耗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优化粮食运输方式，提高运输效率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研发智能化的粮食加工设备，提高生产效率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加强科技创新的投入，推动粮食行业的可持续发展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加强设施建设，提高粮食储备能力</a:t>
            </a:r>
            <a:endParaRPr altLang="en-US" lang="zh-CN"/>
          </a:p>
        </p:txBody>
      </p:sp>
      <p:sp>
        <p:nvSpPr>
          <p:cNvPr id="10499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完善粮食储备设施的布局和结构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加强粮食储备设施的维护和管理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建设现代化粮食仓储设施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提高粮食储备设施的科技含量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加强风险防控，确保粮食安全稳定</a:t>
            </a:r>
            <a:endParaRPr altLang="en-US" lang="zh-CN"/>
          </a:p>
        </p:txBody>
      </p:sp>
      <p:sp>
        <p:nvSpPr>
          <p:cNvPr id="10499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建立完善的风险防控机制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加强国际合作与交流，共同应对全球粮食安全挑战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推进粮食质量安全监管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加强粮食储备和应急体系建设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03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03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3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2023-12-17T10:43:45Z</dcterms:created>
  <dcterms:modified xsi:type="dcterms:W3CDTF">2023-12-17T10:43:45Z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78ef104c48324ded9664f6c43017ff2c_21</vt:lpwstr>
  </property>
</Properties>
</file>