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09" r:id="rId1"/>
    <p:sldMasterId id="2147485646" r:id="rId2"/>
  </p:sldMasterIdLst>
  <p:notesMasterIdLst>
    <p:notesMasterId r:id="rId3"/>
  </p:notesMasterIdLst>
  <p:sldIdLst>
    <p:sldId id="1191" r:id="rId4"/>
    <p:sldId id="1196" r:id="rId5"/>
    <p:sldId id="1201" r:id="rId6"/>
    <p:sldId id="1206" r:id="rId7"/>
    <p:sldId id="1213" r:id="rId9"/>
    <p:sldId id="1216" r:id="rId10"/>
    <p:sldId id="1219" r:id="rId11"/>
    <p:sldId id="1222" r:id="rId12"/>
    <p:sldId id="1226" r:id="rId13"/>
    <p:sldId id="1233" r:id="rId15"/>
    <p:sldId id="1236" r:id="rId16"/>
    <p:sldId id="1239" r:id="rId17"/>
    <p:sldId id="1242" r:id="rId18"/>
    <p:sldId id="1246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10" r:id="rId1"/>
    <p:sldLayoutId id="2147485611" r:id="rId2"/>
    <p:sldLayoutId id="2147485612" r:id="rId3"/>
    <p:sldLayoutId id="2147485613" r:id="rId4"/>
    <p:sldLayoutId id="2147485614" r:id="rId5"/>
    <p:sldLayoutId id="2147485615" r:id="rId6"/>
    <p:sldLayoutId id="2147485616" r:id="rId7"/>
    <p:sldLayoutId id="2147485617" r:id="rId8"/>
    <p:sldLayoutId id="2147485618" r:id="rId9"/>
    <p:sldLayoutId id="2147485619" r:id="rId10"/>
    <p:sldLayoutId id="21474856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647" r:id="rId1"/>
    <p:sldLayoutId id="2147485648" r:id="rId2"/>
    <p:sldLayoutId id="2147485649" r:id="rId3"/>
    <p:sldLayoutId id="2147485650" r:id="rId4"/>
    <p:sldLayoutId id="2147485651" r:id="rId5"/>
    <p:sldLayoutId id="2147485652" r:id="rId6"/>
    <p:sldLayoutId id="2147485653" r:id="rId7"/>
    <p:sldLayoutId id="2147485654" r:id="rId8"/>
    <p:sldLayoutId id="2147485655" r:id="rId9"/>
    <p:sldLayoutId id="2147485656" r:id="rId10"/>
    <p:sldLayoutId id="21474856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slideLayout" Target="../slideLayouts/slideLayout14.xml"/><Relationship Id="rId1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tags" Target="../tags/tag130.xml"/><Relationship Id="rId23" Type="http://schemas.openxmlformats.org/officeDocument/2006/relationships/tags" Target="../tags/tag131.xml"/><Relationship Id="rId24" Type="http://schemas.openxmlformats.org/officeDocument/2006/relationships/tags" Target="../tags/tag132.xml"/><Relationship Id="rId25" Type="http://schemas.openxmlformats.org/officeDocument/2006/relationships/tags" Target="../tags/tag133.xml"/><Relationship Id="rId26" Type="http://schemas.openxmlformats.org/officeDocument/2006/relationships/tags" Target="../tags/tag134.xml"/><Relationship Id="rId27" Type="http://schemas.openxmlformats.org/officeDocument/2006/relationships/tags" Target="../tags/tag135.xml"/><Relationship Id="rId28" Type="http://schemas.openxmlformats.org/officeDocument/2006/relationships/tags" Target="../tags/tag136.xml"/><Relationship Id="rId29" Type="http://schemas.openxmlformats.org/officeDocument/2006/relationships/tags" Target="../tags/tag137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企业文化与战略实施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471846" y="261174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802117" y="370954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5"/>
            </p:custDataLst>
          </p:nvPr>
        </p:nvSpPr>
        <p:spPr>
          <a:xfrm>
            <a:off x="3830320" y="1446530"/>
            <a:ext cx="625475" cy="97218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6"/>
            </p:custDataLst>
          </p:nvPr>
        </p:nvSpPr>
        <p:spPr>
          <a:xfrm>
            <a:off x="4554220" y="1517650"/>
            <a:ext cx="4874895" cy="88582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7"/>
            </p:custDataLst>
          </p:nvPr>
        </p:nvSpPr>
        <p:spPr>
          <a:xfrm>
            <a:off x="4733290" y="2626360"/>
            <a:ext cx="625475" cy="893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8"/>
            </p:custDataLst>
          </p:nvPr>
        </p:nvSpPr>
        <p:spPr>
          <a:xfrm>
            <a:off x="5538470" y="2690495"/>
            <a:ext cx="4874895" cy="81407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企业文化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9"/>
            </p:custDataLst>
          </p:nvPr>
        </p:nvSpPr>
        <p:spPr>
          <a:xfrm>
            <a:off x="5641340" y="3703955"/>
            <a:ext cx="625475" cy="9245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0"/>
            </p:custDataLst>
          </p:nvPr>
        </p:nvSpPr>
        <p:spPr>
          <a:xfrm>
            <a:off x="6436360" y="3775710"/>
            <a:ext cx="4874895" cy="8426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战略实施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企业文化</a:t>
            </a:r>
            <a:endParaRPr altLang="en-US" lang="zh-CN"/>
          </a:p>
        </p:txBody>
      </p:sp>
      <p:sp>
        <p:nvSpPr>
          <p:cNvPr id="10488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价值观与理念</a:t>
            </a:r>
            <a:endParaRPr altLang="en-US" lang="zh-CN"/>
          </a:p>
        </p:txBody>
      </p:sp>
      <p:sp>
        <p:nvSpPr>
          <p:cNvPr id="104894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企业愿景：成为全球领先的企业，为社会创造更多价值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企业使命：为客户提供优质的产品和服务，为员工创造更好的发展机会，为股东创造更多的财富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核心价值观：诚信、创新、卓越、共赢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经营理念：以客户为中心，以市场为导向，以创新为动力，以质量为基础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员工文化活动</a:t>
            </a:r>
            <a:endParaRPr altLang="en-US" lang="zh-CN"/>
          </a:p>
        </p:txBody>
      </p:sp>
      <p:sp>
        <p:nvSpPr>
          <p:cNvPr id="104898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员工培训：提高员工的专业技能和综合素质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员工关怀：关注员工的工作和生活，提供必要的支持和帮助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文化活动：举办各类文化活动，如文艺演出、体育比赛等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团队建设：增强团队凝聚力和合作精神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社会责任与公益事业</a:t>
            </a:r>
            <a:endParaRPr altLang="en-US" lang="zh-CN"/>
          </a:p>
        </p:txBody>
      </p:sp>
      <p:sp>
        <p:nvSpPr>
          <p:cNvPr id="104906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企业的社会责任：企业对社会、环境、经济等方面的贡献和承诺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公益事业：企业参与的慈善、教育、环保等公益活动及其成果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企业文化与社会责任的关系：企业文化如何影响企业的社会责任和公益事业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社会责任与公益事业对企业战略实施的影响：企业如何将社会责任和公益事业融入企业战略，实现可持续发展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品牌形象与传播</a:t>
            </a:r>
            <a:endParaRPr altLang="en-US" lang="zh-CN"/>
          </a:p>
        </p:txBody>
      </p:sp>
      <p:sp>
        <p:nvSpPr>
          <p:cNvPr id="104912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传播内容：传递企业的愿景、使命、价值观等核心信息，增强品牌认知度和美誉度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品牌形象：企业文化的外在表现，包括标志、口号、视觉识别系统等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传播方式：通过广告、公关、社交媒体等途径，将企业文化传递给目标受众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传播效果：通过有效的传播，提高品牌知名度和影响力，促进企业长期发展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战略实施</a:t>
            </a:r>
            <a:endParaRPr altLang="en-US" lang="zh-CN"/>
          </a:p>
        </p:txBody>
      </p:sp>
      <p:sp>
        <p:nvSpPr>
          <p:cNvPr id="10491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发展战略规划</a:t>
            </a:r>
            <a:endParaRPr altLang="en-US" lang="zh-CN"/>
          </a:p>
        </p:txBody>
      </p:sp>
      <p:sp>
        <p:nvSpPr>
          <p:cNvPr id="10492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明确企业愿景和使命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分析外部环境和内部资源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制定短期和长期战略目标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实施战略并监控和评估结果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业务拓展与市场布局</a:t>
            </a:r>
            <a:endParaRPr altLang="en-US" lang="zh-CN"/>
          </a:p>
        </p:txBody>
      </p:sp>
      <p:sp>
        <p:nvSpPr>
          <p:cNvPr id="104931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战略合作：与合作伙伴共同开拓市场，实现共赢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业务拓展：寻找新的市场机会，扩大业务范围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市场布局：优化市场结构，提高市场份额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风险控制：加强风险评估和防范，确保业务稳定发展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技术创新与研发方向</a:t>
            </a:r>
            <a:endParaRPr altLang="en-US" lang="zh-CN"/>
          </a:p>
        </p:txBody>
      </p:sp>
      <p:sp>
        <p:nvSpPr>
          <p:cNvPr id="104937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注重技术研发的投入和人才培养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技术创新是企业发展的重要驱动力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研发方向应与市场需求和企业目标相匹配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建立完善的技术创新体系和激励机制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人才培养与团队建设</a:t>
            </a:r>
            <a:endParaRPr altLang="en-US" lang="zh-CN"/>
          </a:p>
        </p:txBody>
      </p:sp>
      <p:sp>
        <p:nvSpPr>
          <p:cNvPr id="104944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激励机制：建立有效的激励机制，激发员工的积极性和创造力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人才培养：制定人才培养计划，提高员工素质和能力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团队建设：加强团队沟通与协作，提高团队凝聚力和执行力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企业文化传承：将企业文化融入团队建设，传承企业价值观和使命感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51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3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3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3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3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3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5"/>
  <p:tag name="KSO_WM_UNIT_TYPE" val="l_h_a"/>
  <p:tag name="KSO_WM_UNIT_ID" val="custom20230231_3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3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5"/>
  <p:tag name="KSO_WM_UNIT_TYPE" val="l_h_a"/>
  <p:tag name="KSO_WM_UNIT_ID" val="custom20230231_3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3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5"/>
  <p:tag name="KSO_WM_UNIT_TYPE" val="l_h_a"/>
  <p:tag name="KSO_WM_UNIT_ID" val="custom20230231_3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SLIDE_ID" val="custom20230231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0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3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31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2023-12-19T17:48:52Z</dcterms:created>
  <dcterms:modified xsi:type="dcterms:W3CDTF">2023-12-19T17:48:52Z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7e97d7b64cdb4aaba4f8cf89264b2aa4_21</vt:lpwstr>
  </property>
</Properties>
</file>