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534" r:id="rId1"/>
    <p:sldMasterId id="2147486571" r:id="rId2"/>
  </p:sldMasterIdLst>
  <p:notesMasterIdLst>
    <p:notesMasterId r:id="rId3"/>
  </p:notesMasterIdLst>
  <p:sldIdLst>
    <p:sldId id="1507" r:id="rId4"/>
    <p:sldId id="1512" r:id="rId5"/>
    <p:sldId id="1516" r:id="rId6"/>
    <p:sldId id="1519" r:id="rId7"/>
    <p:sldId id="1522" r:id="rId8"/>
    <p:sldId id="1525" r:id="rId9"/>
    <p:sldId id="1528" r:id="rId10"/>
    <p:sldId id="1531" r:id="rId11"/>
    <p:sldId id="1534" r:id="rId12"/>
    <p:sldId id="1537" r:id="rId13"/>
    <p:sldId id="1540" r:id="rId14"/>
    <p:sldId id="1543" r:id="rId15"/>
    <p:sldId id="1546" r:id="rId16"/>
    <p:sldId id="1549" r:id="rId17"/>
    <p:sldId id="1552" r:id="rId18"/>
    <p:sldId id="1555" r:id="rId19"/>
    <p:sldId id="1558" r:id="rId20"/>
    <p:sldId id="1561" r:id="rId21"/>
    <p:sldId id="1564" r:id="rId22"/>
    <p:sldId id="1567" r:id="rId23"/>
    <p:sldId id="1570" r:id="rId24"/>
    <p:sldId id="1573" r:id="rId25"/>
    <p:sldId id="1576" r:id="rId26"/>
    <p:sldId id="1579" r:id="rId27"/>
    <p:sldId id="1582" r:id="rId28"/>
    <p:sldId id="1585" r:id="rId29"/>
    <p:sldId id="1588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3.jpe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image" Target="../media/image4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image" Target="../media/image1.png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image" Target="../media/image2.png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10"/>
          <p:cNvSpPr/>
          <p:nvPr>
            <p:custDataLst>
              <p:tags r:id="rId1"/>
            </p:custDataLst>
          </p:nvPr>
        </p:nvSpPr>
        <p:spPr>
          <a:xfrm>
            <a:off x="7112628" y="1680532"/>
            <a:ext cx="4231647" cy="4231647"/>
          </a:xfrm>
          <a:prstGeom prst="ellipse"/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68" name="椭圆 18"/>
          <p:cNvSpPr/>
          <p:nvPr>
            <p:custDataLst>
              <p:tags r:id="rId2"/>
            </p:custDataLst>
          </p:nvPr>
        </p:nvSpPr>
        <p:spPr>
          <a:xfrm>
            <a:off x="8717280" y="5265420"/>
            <a:ext cx="1417320" cy="480060"/>
          </a:xfrm>
          <a:prstGeom prst="ellipse"/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53" name="图片 23" descr="花瓶里插着绿色的植物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711616" y="872960"/>
            <a:ext cx="4831872" cy="5112079"/>
          </a:xfrm>
          <a:prstGeom prst="rect"/>
        </p:spPr>
      </p:pic>
      <p:pic>
        <p:nvPicPr>
          <p:cNvPr id="2097155" name="图形 2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/>
        </p:spPr>
      </p:pic>
      <p:sp>
        <p:nvSpPr>
          <p:cNvPr id="1048670" name="矩形: 圆角 4"/>
          <p:cNvSpPr/>
          <p:nvPr>
            <p:custDataLst>
              <p:tags r:id="rId7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2" name="矩形: 圆角 5"/>
          <p:cNvSpPr/>
          <p:nvPr>
            <p:custDataLst>
              <p:tags r:id="rId8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1247775" y="4543425"/>
            <a:ext cx="1495425" cy="4851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algn="tl" blurRad="177800" dir="2700000" dist="88900" rotWithShape="0">
              <a:schemeClr val="accent4">
                <a:alpha val="40000"/>
              </a:schemeClr>
            </a:outerShdw>
          </a:effectLst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1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155700" y="3700780"/>
            <a:ext cx="5519420" cy="41465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>
                    <a:lumMod val="5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 descr="7b0a20202020227461726765744d6f64756c65223a202270726f636573734f6e6c696e65466f6e7473220a7d0a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155700" y="1637665"/>
            <a:ext cx="5520055" cy="201676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7" descr="绿色的叶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60741"/>
          <a:stretch>
            <a:fillRect/>
          </a:stretch>
        </p:blipFill>
        <p:spPr>
          <a:xfrm>
            <a:off x="10172700" y="0"/>
            <a:ext cx="20193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1156335" y="648000"/>
            <a:ext cx="5486400" cy="91313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4400" i="0" kern="1200" kumimoji="0" lang="zh-CN" noProof="1" normalizeH="0" spc="0" strike="noStrike" u="none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任意多边形 8"/>
          <p:cNvSpPr/>
          <p:nvPr>
            <p:custDataLst>
              <p:tags r:id="rId1"/>
            </p:custDataLst>
          </p:nvPr>
        </p:nvSpPr>
        <p:spPr>
          <a:xfrm>
            <a:off x="7042150" y="2153920"/>
            <a:ext cx="5149850" cy="47040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11" h="6861">
                <a:moveTo>
                  <a:pt x="3593" y="0"/>
                </a:moveTo>
                <a:lnTo>
                  <a:pt x="5137" y="0"/>
                </a:lnTo>
                <a:lnTo>
                  <a:pt x="5138" y="0"/>
                </a:lnTo>
                <a:cubicBezTo>
                  <a:pt x="6051" y="163"/>
                  <a:pt x="6866" y="611"/>
                  <a:pt x="7488" y="1248"/>
                </a:cubicBezTo>
                <a:lnTo>
                  <a:pt x="7511" y="1271"/>
                </a:lnTo>
                <a:lnTo>
                  <a:pt x="7511" y="6861"/>
                </a:lnTo>
                <a:lnTo>
                  <a:pt x="832" y="6861"/>
                </a:lnTo>
                <a:lnTo>
                  <a:pt x="805" y="6824"/>
                </a:lnTo>
                <a:cubicBezTo>
                  <a:pt x="298" y="6111"/>
                  <a:pt x="0" y="5239"/>
                  <a:pt x="0" y="4297"/>
                </a:cubicBezTo>
                <a:cubicBezTo>
                  <a:pt x="0" y="2150"/>
                  <a:pt x="1550" y="365"/>
                  <a:pt x="3592" y="0"/>
                </a:cubicBezTo>
                <a:lnTo>
                  <a:pt x="3593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MiSans" panose="00000500000000000000" pitchFamily="2" charset="-122"/>
            </a:endParaRPr>
          </a:p>
        </p:txBody>
      </p:sp>
      <p:sp>
        <p:nvSpPr>
          <p:cNvPr id="1048706" name="圆角矩形 32"/>
          <p:cNvSpPr/>
          <p:nvPr>
            <p:custDataLst>
              <p:tags r:id="rId2"/>
            </p:custDataLst>
          </p:nvPr>
        </p:nvSpPr>
        <p:spPr>
          <a:xfrm>
            <a:off x="1245870" y="4949825"/>
            <a:ext cx="572770" cy="755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pic>
        <p:nvPicPr>
          <p:cNvPr id="2097159" name="文本框 10" descr="VCG41N12789169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880" r="29823"/>
          <a:stretch>
            <a:fillRect/>
          </a:stretch>
        </p:blipFill>
        <p:spPr>
          <a:xfrm flipH="1">
            <a:off x="6134100" y="945515"/>
            <a:ext cx="6057900" cy="5912485"/>
          </a:xfrm>
          <a:prstGeom prst="rect"/>
          <a:noFill/>
        </p:spPr>
      </p:pic>
      <p:sp>
        <p:nvSpPr>
          <p:cNvPr id="1048708" name="矩形: 圆角 4"/>
          <p:cNvSpPr/>
          <p:nvPr>
            <p:custDataLst>
              <p:tags r:id="rId5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0" name="矩形: 圆角 5"/>
          <p:cNvSpPr/>
          <p:nvPr>
            <p:custDataLst>
              <p:tags r:id="rId6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1118235" y="1363345"/>
            <a:ext cx="4742180" cy="2023110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zh-CN" baseline="0" b="0" cap="none" dirty="0" sz="11600" i="0" kern="1200" kumimoji="0" lang="en-US" noProof="1" normalizeH="0" spc="0" strike="noStrike" u="none">
                <a:ln w="15875"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1118235" y="3429000"/>
            <a:ext cx="5520055" cy="141795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4400" i="0" kern="1200" kumimoji="0" lang="zh-CN" noProof="1" normalizeH="0" spc="0" strike="noStrike" u="none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1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pitchFamily="2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: 圆角 4"/>
          <p:cNvSpPr/>
          <p:nvPr>
            <p:custDataLst>
              <p:tags r:id="rId1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4" name="矩形: 圆角 5"/>
          <p:cNvSpPr/>
          <p:nvPr>
            <p:custDataLst>
              <p:tags r:id="rId2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6" name="椭圆 10"/>
          <p:cNvSpPr/>
          <p:nvPr>
            <p:custDataLst>
              <p:tags r:id="rId3"/>
            </p:custDataLst>
          </p:nvPr>
        </p:nvSpPr>
        <p:spPr>
          <a:xfrm>
            <a:off x="7112628" y="1680532"/>
            <a:ext cx="4231647" cy="4231647"/>
          </a:xfrm>
          <a:prstGeom prst="ellipse"/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8" name="椭圆 13"/>
          <p:cNvSpPr/>
          <p:nvPr>
            <p:custDataLst>
              <p:tags r:id="rId4"/>
            </p:custDataLst>
          </p:nvPr>
        </p:nvSpPr>
        <p:spPr>
          <a:xfrm>
            <a:off x="8717280" y="5265420"/>
            <a:ext cx="1417320" cy="480060"/>
          </a:xfrm>
          <a:prstGeom prst="ellipse"/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61" name="图片 23" descr="花瓶里插着绿色的植物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6711616" y="872960"/>
            <a:ext cx="4831872" cy="5112079"/>
          </a:xfrm>
          <a:prstGeom prst="rect"/>
        </p:spPr>
      </p:pic>
      <p:sp>
        <p:nvSpPr>
          <p:cNvPr id="104879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1256665" y="4291965"/>
            <a:ext cx="1495425" cy="46799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algn="tl" blurRad="177800" dir="2700000" dist="88900" rotWithShape="0">
              <a:schemeClr val="accent4">
                <a:alpha val="40000"/>
              </a:schemeClr>
            </a:outerShdw>
          </a:effectLst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1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92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1160145" y="1906905"/>
            <a:ext cx="5520055" cy="191389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3" name="图形 2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/>
        </p:spPr>
      </p:pic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535" r:id="rId1"/>
    <p:sldLayoutId id="2147486536" r:id="rId2"/>
    <p:sldLayoutId id="2147486537" r:id="rId3"/>
    <p:sldLayoutId id="2147486538" r:id="rId4"/>
    <p:sldLayoutId id="2147486539" r:id="rId5"/>
    <p:sldLayoutId id="2147486540" r:id="rId6"/>
    <p:sldLayoutId id="2147486541" r:id="rId7"/>
    <p:sldLayoutId id="2147486542" r:id="rId8"/>
    <p:sldLayoutId id="2147486543" r:id="rId9"/>
    <p:sldLayoutId id="2147486544" r:id="rId10"/>
    <p:sldLayoutId id="214748654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93130"/>
            <a:ext cx="10969200" cy="458383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090568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18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6572" r:id="rId1"/>
    <p:sldLayoutId id="2147486573" r:id="rId2"/>
    <p:sldLayoutId id="2147486574" r:id="rId3"/>
    <p:sldLayoutId id="2147486575" r:id="rId4"/>
    <p:sldLayoutId id="2147486576" r:id="rId5"/>
    <p:sldLayoutId id="2147486577" r:id="rId6"/>
    <p:sldLayoutId id="2147486578" r:id="rId7"/>
    <p:sldLayoutId id="2147486579" r:id="rId8"/>
    <p:sldLayoutId id="2147486580" r:id="rId9"/>
    <p:sldLayoutId id="2147486581" r:id="rId10"/>
    <p:sldLayoutId id="2147486582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" panose="00000500000000000000" pitchFamily="2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1.xml"/><Relationship Id="rId2" Type="http://schemas.openxmlformats.org/officeDocument/2006/relationships/tags" Target="../tags/tag82.xml"/><Relationship Id="rId3" Type="http://schemas.openxmlformats.org/officeDocument/2006/relationships/tags" Target="../tags/tag83.xml"/><Relationship Id="rId4" Type="http://schemas.openxmlformats.org/officeDocument/2006/relationships/tags" Target="../tags/tag84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tags" Target="../tags/tag194.xml"/><Relationship Id="rId18" Type="http://schemas.openxmlformats.org/officeDocument/2006/relationships/tags" Target="../tags/tag195.xml"/><Relationship Id="rId19" Type="http://schemas.openxmlformats.org/officeDocument/2006/relationships/tags" Target="../tags/tag196.xml"/><Relationship Id="rId20" Type="http://schemas.openxmlformats.org/officeDocument/2006/relationships/tags" Target="../tags/tag197.xml"/><Relationship Id="rId21" Type="http://schemas.openxmlformats.org/officeDocument/2006/relationships/tags" Target="../tags/tag198.xml"/><Relationship Id="rId22" Type="http://schemas.openxmlformats.org/officeDocument/2006/relationships/tags" Target="../tags/tag199.xml"/><Relationship Id="rId23" Type="http://schemas.openxmlformats.org/officeDocument/2006/relationships/tags" Target="../tags/tag200.xml"/><Relationship Id="rId24" Type="http://schemas.openxmlformats.org/officeDocument/2006/relationships/tags" Target="../tags/tag201.xml"/><Relationship Id="rId25" Type="http://schemas.openxmlformats.org/officeDocument/2006/relationships/tags" Target="../tags/tag202.xml"/><Relationship Id="rId26" Type="http://schemas.openxmlformats.org/officeDocument/2006/relationships/tags" Target="../tags/tag203.xml"/><Relationship Id="rId27" Type="http://schemas.openxmlformats.org/officeDocument/2006/relationships/tags" Target="../tags/tag204.xml"/><Relationship Id="rId28" Type="http://schemas.openxmlformats.org/officeDocument/2006/relationships/tags" Target="../tags/tag205.xml"/><Relationship Id="rId29" Type="http://schemas.openxmlformats.org/officeDocument/2006/relationships/tags" Target="../tags/tag206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tags" Target="../tags/tag267.xml"/><Relationship Id="rId16" Type="http://schemas.openxmlformats.org/officeDocument/2006/relationships/tags" Target="../tags/tag268.xml"/><Relationship Id="rId17" Type="http://schemas.openxmlformats.org/officeDocument/2006/relationships/tags" Target="../tags/tag269.xml"/><Relationship Id="rId18" Type="http://schemas.openxmlformats.org/officeDocument/2006/relationships/tags" Target="../tags/tag270.xml"/><Relationship Id="rId19" Type="http://schemas.openxmlformats.org/officeDocument/2006/relationships/tags" Target="../tags/tag271.xml"/><Relationship Id="rId20" Type="http://schemas.openxmlformats.org/officeDocument/2006/relationships/tags" Target="../tags/tag272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90909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小学生的学习策略培养与发展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2" name="序号"/>
          <p:cNvSpPr txBox="1"/>
          <p:nvPr>
            <p:custDataLst>
              <p:tags r:id="rId2"/>
            </p:custDataLst>
          </p:nvPr>
        </p:nvSpPr>
        <p:spPr>
          <a:xfrm>
            <a:off x="1156335" y="2378075"/>
            <a:ext cx="166941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01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4" name="标题"/>
          <p:cNvSpPr txBox="1"/>
          <p:nvPr>
            <p:custDataLst>
              <p:tags r:id="rId3"/>
            </p:custDataLst>
          </p:nvPr>
        </p:nvSpPr>
        <p:spPr>
          <a:xfrm>
            <a:off x="1156335" y="3065145"/>
            <a:ext cx="1915160" cy="120650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学习策略的概述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6" name="序号"/>
          <p:cNvSpPr txBox="1"/>
          <p:nvPr>
            <p:custDataLst>
              <p:tags r:id="rId4"/>
            </p:custDataLst>
          </p:nvPr>
        </p:nvSpPr>
        <p:spPr>
          <a:xfrm>
            <a:off x="4014470" y="2378075"/>
            <a:ext cx="164592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02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8" name="标题"/>
          <p:cNvSpPr txBox="1"/>
          <p:nvPr>
            <p:custDataLst>
              <p:tags r:id="rId5"/>
            </p:custDataLst>
          </p:nvPr>
        </p:nvSpPr>
        <p:spPr>
          <a:xfrm>
            <a:off x="4014470" y="3065145"/>
            <a:ext cx="1917065" cy="120650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小学生学习策略的培养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0" name="序号"/>
          <p:cNvSpPr txBox="1"/>
          <p:nvPr>
            <p:custDataLst>
              <p:tags r:id="rId6"/>
            </p:custDataLst>
          </p:nvPr>
        </p:nvSpPr>
        <p:spPr>
          <a:xfrm>
            <a:off x="6975475" y="2378075"/>
            <a:ext cx="166878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03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2" name="标题"/>
          <p:cNvSpPr txBox="1"/>
          <p:nvPr>
            <p:custDataLst>
              <p:tags r:id="rId7"/>
            </p:custDataLst>
          </p:nvPr>
        </p:nvSpPr>
        <p:spPr>
          <a:xfrm>
            <a:off x="6975475" y="3065145"/>
            <a:ext cx="1915795" cy="120650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小学生学习策略的发展特点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8"/>
            </p:custDataLst>
          </p:nvPr>
        </p:nvSpPr>
        <p:spPr>
          <a:xfrm>
            <a:off x="1156335" y="4509770"/>
            <a:ext cx="166941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04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6" name="标题"/>
          <p:cNvSpPr txBox="1"/>
          <p:nvPr>
            <p:custDataLst>
              <p:tags r:id="rId9"/>
            </p:custDataLst>
          </p:nvPr>
        </p:nvSpPr>
        <p:spPr>
          <a:xfrm>
            <a:off x="1156335" y="5196840"/>
            <a:ext cx="1915160" cy="120650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学习策略与学习成绩的关系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8" name="序号"/>
          <p:cNvSpPr txBox="1"/>
          <p:nvPr>
            <p:custDataLst>
              <p:tags r:id="rId10"/>
            </p:custDataLst>
          </p:nvPr>
        </p:nvSpPr>
        <p:spPr>
          <a:xfrm>
            <a:off x="4014470" y="4509770"/>
            <a:ext cx="164592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05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0" name="标题"/>
          <p:cNvSpPr txBox="1"/>
          <p:nvPr>
            <p:custDataLst>
              <p:tags r:id="rId11"/>
            </p:custDataLst>
          </p:nvPr>
        </p:nvSpPr>
        <p:spPr>
          <a:xfrm>
            <a:off x="4014470" y="5196840"/>
            <a:ext cx="1917065" cy="120650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学习策略的评估与改进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2" name="序号"/>
          <p:cNvSpPr txBox="1"/>
          <p:nvPr>
            <p:custDataLst>
              <p:tags r:id="rId12"/>
            </p:custDataLst>
          </p:nvPr>
        </p:nvSpPr>
        <p:spPr>
          <a:xfrm>
            <a:off x="6975475" y="4509770"/>
            <a:ext cx="166878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06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4" name="标题"/>
          <p:cNvSpPr txBox="1"/>
          <p:nvPr>
            <p:custDataLst>
              <p:tags r:id="rId13"/>
            </p:custDataLst>
          </p:nvPr>
        </p:nvSpPr>
        <p:spPr>
          <a:xfrm>
            <a:off x="6975475" y="5196840"/>
            <a:ext cx="1915795" cy="120650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学习策略在家庭教育中的应用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01</a:t>
            </a:r>
            <a:endParaRPr altLang="en-US" lang="zh-CN"/>
          </a:p>
        </p:txBody>
      </p:sp>
      <p:sp>
        <p:nvSpPr>
          <p:cNvPr id="10488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学习策略的概述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学习策略的定义</a:t>
            </a:r>
            <a:endParaRPr altLang="en-US" lang="zh-CN"/>
          </a:p>
        </p:txBody>
      </p:sp>
      <p:sp>
        <p:nvSpPr>
          <p:cNvPr id="104892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学习策略是指学习者为了提高学习效率而采取的一系列方法、技巧和行为。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学习策略包括认知策略、元认知策略、资源管理策略等。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4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学习策略是学习者自主学习的关键，能够帮助学习者更好地掌握知识和技能，提高学习效果。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4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学习策略的培养与发展对于小学生的学业发展具有重要的意义。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学习策略的分类</a:t>
            </a:r>
            <a:endParaRPr altLang="en-US" lang="zh-CN"/>
          </a:p>
        </p:txBody>
      </p:sp>
      <p:sp>
        <p:nvSpPr>
          <p:cNvPr id="104898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9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9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9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认知策略：学习者加工处理信息的技术或方法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元认知策略：对自己的认知过程进行监控和调节的策略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资源管理策略：学习者管理自己在学习过程中的资源的方法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动机策略：激发和维持学习动机的方法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学习策略的重要性</a:t>
            </a:r>
            <a:endParaRPr altLang="en-US" lang="zh-CN"/>
          </a:p>
        </p:txBody>
      </p:sp>
      <p:sp>
        <p:nvSpPr>
          <p:cNvPr id="104903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提升学业成绩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4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培养终身学习的习惯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增强自主学习能力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5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02</a:t>
            </a:r>
            <a:endParaRPr altLang="en-US" lang="zh-CN"/>
          </a:p>
        </p:txBody>
      </p:sp>
      <p:sp>
        <p:nvSpPr>
          <p:cNvPr id="104909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4545"/>
          </a:bodyPr>
          <a:p>
            <a:r>
              <a:rPr altLang="en-US" lang="zh-CN"/>
              <a:t>小学生学习策略的培养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培养小学生学习策略的必要性</a:t>
            </a:r>
            <a:endParaRPr altLang="en-US" lang="zh-CN"/>
          </a:p>
        </p:txBody>
      </p:sp>
      <p:sp>
        <p:nvSpPr>
          <p:cNvPr id="1049150" name="正文"/>
          <p:cNvSpPr txBox="1"/>
          <p:nvPr>
            <p:custDataLst>
              <p:tags r:id="rId1"/>
            </p:custDataLst>
          </p:nvPr>
        </p:nvSpPr>
        <p:spPr>
          <a:xfrm>
            <a:off x="2821134" y="2000074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提高学习效率：学习策略有助于小学生更高效地掌握知识，减少无效的学习时间和精力。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标题"/>
          <p:cNvSpPr txBox="1"/>
          <p:nvPr>
            <p:custDataLst>
              <p:tags r:id="rId2"/>
            </p:custDataLst>
          </p:nvPr>
        </p:nvSpPr>
        <p:spPr>
          <a:xfrm>
            <a:off x="2821807" y="149040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54" name="标题"/>
          <p:cNvSpPr txBox="1"/>
          <p:nvPr>
            <p:custDataLst>
              <p:tags r:id="rId3"/>
            </p:custDataLst>
          </p:nvPr>
        </p:nvSpPr>
        <p:spPr>
          <a:xfrm>
            <a:off x="2821807" y="514284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56" name="正文"/>
          <p:cNvSpPr txBox="1"/>
          <p:nvPr>
            <p:custDataLst>
              <p:tags r:id="rId4"/>
            </p:custDataLst>
          </p:nvPr>
        </p:nvSpPr>
        <p:spPr>
          <a:xfrm>
            <a:off x="2821807" y="5652515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提高学习兴趣：正确的学习策略可以帮助小学生更好地理解和掌握知识，提高他们的学习兴趣和动力。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正文"/>
          <p:cNvSpPr txBox="1"/>
          <p:nvPr>
            <p:custDataLst>
              <p:tags r:id="rId5"/>
            </p:custDataLst>
          </p:nvPr>
        </p:nvSpPr>
        <p:spPr>
          <a:xfrm>
            <a:off x="2821807" y="3217106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增强自主学习能力：通过学习策略的培养，小学生可以更好地自主规划、监控和管理自己的学习进程，为未来的学习和成长奠定基础。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标题"/>
          <p:cNvSpPr txBox="1"/>
          <p:nvPr>
            <p:custDataLst>
              <p:tags r:id="rId6"/>
            </p:custDataLst>
          </p:nvPr>
        </p:nvSpPr>
        <p:spPr>
          <a:xfrm>
            <a:off x="2822479" y="2708104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62" name="标题"/>
          <p:cNvSpPr txBox="1"/>
          <p:nvPr>
            <p:custDataLst>
              <p:tags r:id="rId7"/>
            </p:custDataLst>
          </p:nvPr>
        </p:nvSpPr>
        <p:spPr>
          <a:xfrm>
            <a:off x="2822479" y="3925136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64" name="正文"/>
          <p:cNvSpPr txBox="1"/>
          <p:nvPr>
            <p:custDataLst>
              <p:tags r:id="rId8"/>
            </p:custDataLst>
          </p:nvPr>
        </p:nvSpPr>
        <p:spPr>
          <a:xfrm>
            <a:off x="2821807" y="4434810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促进思维发展：学习策略不仅涉及学习知识，还涉及思考、分析、判断等思维能力的训练，有助于小学生的思维发展。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培养小学生学习策略的方法</a:t>
            </a:r>
            <a:endParaRPr altLang="en-US" lang="zh-CN"/>
          </a:p>
        </p:txBody>
      </p:sp>
      <p:sp>
        <p:nvSpPr>
          <p:cNvPr id="10492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制定学习计划：帮助小学生规划学习时间，提高学习效率。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激发学习兴趣：通过多样化的教学方式和活动，激发小学生的学习兴趣和动力。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教授学习方法：教师需有针对性地教授小学生各种学习方法，如记忆技巧、笔记方法等。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培养自主学习能力：鼓励小学生独立思考，培养其自主学习的能力，让他们学会如何自我管理和监控学习进程。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培养小学生学习策略的实践案例</a:t>
            </a:r>
            <a:endParaRPr altLang="en-US" lang="zh-CN"/>
          </a:p>
        </p:txBody>
      </p:sp>
      <p:sp>
        <p:nvSpPr>
          <p:cNvPr id="104925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案例二：通过合作学习，培养小学生的协作能力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案例一：利用游戏化学习，提高小学生的学习兴趣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案例三：利用思维导图，帮助小学生整理学习内容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案例四：通过阅读，提高小学生的词汇量和阅读能力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03</a:t>
            </a:r>
            <a:endParaRPr altLang="en-US" lang="zh-CN"/>
          </a:p>
        </p:txBody>
      </p:sp>
      <p:sp>
        <p:nvSpPr>
          <p:cNvPr id="10493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小学生学习策略的发展特点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小学生学习策略的发展阶段</a:t>
            </a:r>
            <a:endParaRPr altLang="en-US" lang="zh-CN"/>
          </a:p>
        </p:txBody>
      </p:sp>
      <p:sp>
        <p:nvSpPr>
          <p:cNvPr id="104936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感知阶段：小学生开始通过观察、听讲等方式获取信息，但理解和记忆能力有限。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操作阶段：小学生开始尝试模仿和实践一些基本的学习方法，如重复朗读、分类整理等。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理解阶段：小学生对所学内容有了一定的理解，开始能够概括和总结知识点，形成自己的认知结构。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应用阶段：小学生能够运用所学知识解决实际问题，具备初步的自主学习能力。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小学生学习策略发展的影响因素</a:t>
            </a:r>
            <a:endParaRPr altLang="en-US" lang="zh-CN"/>
          </a:p>
        </p:txBody>
      </p:sp>
      <p:sp>
        <p:nvSpPr>
          <p:cNvPr id="104940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认知能力：小学生的认知发展水平会影响其学习策略的选择和使用。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学习环境：家庭、学校和社会环境对小学生的学习策略发展有重要影响。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教师指导：教师的有效指导和反馈可以帮助小学生更好地掌握学习策略。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学习动机：小学生的学习动机是影响其学习策略发展的关键因素之一。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小学生学习策略发展的特点与规律</a:t>
            </a:r>
            <a:endParaRPr altLang="en-US" lang="zh-CN"/>
          </a:p>
        </p:txBody>
      </p:sp>
      <p:sp>
        <p:nvSpPr>
          <p:cNvPr id="104944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逐渐形成有效的学习方法和策略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策略使用受认知能力和个性特征影响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策略使用灵活性逐渐提高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策略使用意识逐渐增强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04</a:t>
            </a:r>
            <a:endParaRPr altLang="en-US" lang="zh-CN"/>
          </a:p>
        </p:txBody>
      </p:sp>
      <p:sp>
        <p:nvSpPr>
          <p:cNvPr id="104952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学习策略与学习成绩的关系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学习策略对学习成绩的影响</a:t>
            </a:r>
            <a:endParaRPr altLang="en-US" lang="zh-CN"/>
          </a:p>
        </p:txBody>
      </p:sp>
      <p:sp>
        <p:nvSpPr>
          <p:cNvPr id="104957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学习策略的多样性影响学习成绩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学习策略的稳定性影响学习成绩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学习策略的有效性影响学习成绩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学习策略的适应性影响学习成绩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学习成绩对学习策略的影响</a:t>
            </a:r>
            <a:endParaRPr altLang="en-US" lang="zh-CN"/>
          </a:p>
        </p:txBody>
      </p:sp>
      <p:sp>
        <p:nvSpPr>
          <p:cNvPr id="104963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学习成绩好的学生通常会采用更有效的学习策略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3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学习成绩的提高有助于学生掌握更高级的学习策略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4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学习成绩的差异会影响学生对学习策略的选择和运用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5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学习成绩的稳定性和学习策略的有效性密切相关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学习策略与学习成绩的互动关系</a:t>
            </a:r>
            <a:endParaRPr altLang="en-US" lang="zh-CN"/>
          </a:p>
        </p:txBody>
      </p:sp>
      <p:sp>
        <p:nvSpPr>
          <p:cNvPr id="104969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9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学习策略对学习成绩有显著影响，掌握有效的学习策略能够提高学习效率和学习成绩。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0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学习成绩的提高也离不开学习策略的改进，不断优化学习策略是提高学习成绩的重要途径。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0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0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学习策略与学习成绩之间存在相互促进的关系，良好的学习策略能够促进学习成绩的提高，而学习成绩的提高反过来也能够促进学习策略的进一步优化。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1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对于小学生而言，培养良好的学习策略对于其未来的学习和发展具有重要的意义，家长和教师应当重视对小学生学习策略的培养和指导。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05</a:t>
            </a:r>
            <a:endParaRPr altLang="en-US" lang="zh-CN"/>
          </a:p>
        </p:txBody>
      </p:sp>
      <p:sp>
        <p:nvSpPr>
          <p:cNvPr id="104974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4545"/>
          </a:bodyPr>
          <a:p>
            <a:r>
              <a:rPr altLang="en-US" lang="zh-CN"/>
              <a:t>学习策略的评估与改进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学习策略的评估方法</a:t>
            </a:r>
            <a:endParaRPr altLang="en-US" lang="zh-CN"/>
          </a:p>
        </p:txBody>
      </p:sp>
      <p:sp>
        <p:nvSpPr>
          <p:cNvPr id="104980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观察法：观察学生在课堂上的表现，评估其学习策略的有效性。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问卷调查法：通过问卷了解学生对自己学习策略的认知和运用情况。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口头报告法：让学生口头报告自己的学习过程和策略，以便了解其学习策略的运用情况。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测试法：通过测试评估学生的学习成果，进而评估其学习策略的有效性。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学习策略的改进方法</a:t>
            </a:r>
            <a:endParaRPr altLang="en-US" lang="zh-CN"/>
          </a:p>
        </p:txBody>
      </p:sp>
      <p:sp>
        <p:nvSpPr>
          <p:cNvPr id="10498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自我反思：定期回顾自己的学习过程，找出存在的问题和不足。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实践与尝试：不断尝试新的学习方法和技巧，通过实践来提高学习效果。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持续学习：保持学习的热情和动力，不断积累知识和经验，不断完善自己的学习策略。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反馈与指导：寻求老师、家长或同学的意见和建议，以便更好地调整学习策略。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学习策略的持续发展与完善</a:t>
            </a:r>
            <a:endParaRPr altLang="en-US" lang="zh-CN"/>
          </a:p>
        </p:txBody>
      </p:sp>
      <p:sp>
        <p:nvSpPr>
          <p:cNvPr id="104991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定期评估学习策略的有效性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2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根据评估结果调整学习策略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2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不断尝试新的学习策略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3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与教师和同学交流学习策略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06</a:t>
            </a:r>
            <a:endParaRPr altLang="en-US" lang="zh-CN"/>
          </a:p>
        </p:txBody>
      </p:sp>
      <p:sp>
        <p:nvSpPr>
          <p:cNvPr id="104997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学习策略在家庭教育中的应用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家庭教育对学习策略的影响</a:t>
            </a:r>
            <a:endParaRPr altLang="en-US" lang="zh-CN"/>
          </a:p>
        </p:txBody>
      </p:sp>
      <p:sp>
        <p:nvSpPr>
          <p:cNvPr id="10500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2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家庭环境：提供良好的学习氛围，促进孩子主动学习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3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父母的教育方式：鼓励探索、实践，培养孩子的自主学习能力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4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家庭期望：树立明确的学习目标，激发孩子的学习动力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4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家庭沟通：建立良好的沟通机制，帮助孩子解决学习困难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家长如何引导孩子培养学习策略</a:t>
            </a:r>
            <a:endParaRPr altLang="en-US" lang="zh-CN"/>
          </a:p>
        </p:txBody>
      </p:sp>
      <p:sp>
        <p:nvSpPr>
          <p:cNvPr id="105008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了解孩子的学习风格和兴趣爱好，根据个体差异进行有针对性的引导。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培养孩子的学习习惯，如定时复习、规划学习时间等，帮助孩子掌握科学的学习方法。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与孩子共同制定学习计划，鼓励孩子主动参与并承担学习任务，培养其自主学习的能力。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引导孩子善于利用各种学习资源，如图书馆、互联网等，拓宽知识面和视野。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学习策略在家庭教育中的实践案例</a:t>
            </a:r>
            <a:endParaRPr altLang="en-US" lang="zh-CN"/>
          </a:p>
        </p:txBody>
      </p:sp>
      <p:sp>
        <p:nvSpPr>
          <p:cNvPr id="105012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制定学习计划：家长与孩子共同制定学习计划，明确学习目标，提高学习效率。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激发学习兴趣：通过游戏、故事等方式激发孩子的学习兴趣，让孩子主动参与学习。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培养记忆能力：通过记忆游戏、背诵诗歌等方式培养孩子的记忆能力，提高学习效果。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建立良好的学习习惯：家长应督促孩子建立良好的学习习惯，如定时复习、整理笔记等，帮助孩子更好地掌握知识。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184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CONTENT_GROUP_TYPE" val="contentchip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6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7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70"/>
</p:tagLst>
</file>

<file path=ppt/tags/tag7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0"/>
  <p:tag name="KSO_WM_SPECIAL_SOURCE" val="bdnull"/>
  <p:tag name="KSO_WM_TEMPLATE_THUMBS_INDEX" val="1、11"/>
</p:tagLst>
</file>

<file path=ppt/tags/tag8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0_1*f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0_1*b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1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单击此处 添加文档标题"/>
</p:tagLst>
</file>

<file path=ppt/tags/tag84.xml><?xml version="1.0" encoding="utf-8"?>
<p:tagLst xmlns:p="http://schemas.openxmlformats.org/presentationml/2006/main">
  <p:tag name="KSO_WM_SLIDE_ID" val="custom2023027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48.4&quot;,&quot;top&quot;:&quot;87.45&quot;,&quot;width&quot;:&quot;505.15&quot;,&quot;height&quot;:&quot;339.1&quot;}"/>
</p:tagLst>
</file>

<file path=ppt/tags/tag85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6*a*1"/>
  <p:tag name="KSO_WM_TEMPLATE_CATEGORY" val="custom"/>
  <p:tag name="KSO_WM_TEMPLATE_INDEX" val="20230270"/>
  <p:tag name="KSO_WM_UNIT_LAYERLEVEL" val="1"/>
  <p:tag name="KSO_WM_TAG_VERSION" val="1.0"/>
  <p:tag name="KSO_WM_DIAGRAM_GROUP_CODE" val="l1-1"/>
  <p:tag name="KSO_WM_BEAUTIFY_FLAG" val="#wm#"/>
  <p:tag name="KSO_WM_UNIT_PRESET_TEXT" val="目录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70_6*l_h_i*1_1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6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70_6*l_h_i*1_2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6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70_6*l_h_i*1_3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6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70_6*l_h_i*1_4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6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70_6*l_h_i*1_5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6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70_6*l_h_i*1_6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6*l_h_a*1_6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SLIDE_ID" val="custom2023027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9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1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8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9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9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8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2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7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0_11*f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11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18.xml><?xml version="1.0" encoding="utf-8"?>
<p:tagLst xmlns:p="http://schemas.openxmlformats.org/presentationml/2006/main">
  <p:tag name="KSO_WM_SLIDE_ID" val="custom20230270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7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8.4&quot;,&quot;top&quot;:&quot;87.45&quot;,&quot;width&quot;:&quot;505.15&quot;,&quot;height&quot;:&quot;339.1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6">
      <a:dk1>
        <a:srgbClr val="000000"/>
      </a:dk1>
      <a:lt1>
        <a:srgbClr val="FFFFFF"/>
      </a:lt1>
      <a:dk2>
        <a:srgbClr val="49412A"/>
      </a:dk2>
      <a:lt2>
        <a:srgbClr val="F9F8F5"/>
      </a:lt2>
      <a:accent1>
        <a:srgbClr val="458731"/>
      </a:accent1>
      <a:accent2>
        <a:srgbClr val="629532"/>
      </a:accent2>
      <a:accent3>
        <a:srgbClr val="7FA333"/>
      </a:accent3>
      <a:accent4>
        <a:srgbClr val="9BB135"/>
      </a:accent4>
      <a:accent5>
        <a:srgbClr val="B8BF36"/>
      </a:accent5>
      <a:accent6>
        <a:srgbClr val="D5CD37"/>
      </a:accent6>
      <a:hlink>
        <a:srgbClr val="0563C1"/>
      </a:hlink>
      <a:folHlink>
        <a:srgbClr val="954D72"/>
      </a:folHlink>
    </a:clrScheme>
    <a:fontScheme name="自定义 10">
      <a:majorFont>
        <a:latin typeface="汉仪书宋二简"/>
        <a:ea typeface="汉仪书宋二简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2024-01-05T11:08:21Z</dcterms:created>
  <dcterms:modified xsi:type="dcterms:W3CDTF">2024-01-05T11:08:21Z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5a56d981a8664e2f8f2d2798464dc398_21</vt:lpwstr>
  </property>
</Properties>
</file>