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8" r:id="rId3"/>
  </p:sldMasterIdLst>
  <p:notesMasterIdLst>
    <p:notesMasterId r:id="rId6"/>
  </p:notesMasterIdLst>
  <p:sldIdLst>
    <p:sldId id="327" r:id="rId4"/>
    <p:sldId id="328" r:id="rId5"/>
    <p:sldId id="345" r:id="rId7"/>
    <p:sldId id="360" r:id="rId8"/>
    <p:sldId id="330" r:id="rId9"/>
    <p:sldId id="346" r:id="rId10"/>
    <p:sldId id="354" r:id="rId11"/>
    <p:sldId id="348" r:id="rId12"/>
    <p:sldId id="333" r:id="rId13"/>
    <p:sldId id="331" r:id="rId14"/>
    <p:sldId id="365" r:id="rId15"/>
  </p:sldIdLst>
  <p:sldSz cx="12190095"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51" autoAdjust="0"/>
  </p:normalViewPr>
  <p:slideViewPr>
    <p:cSldViewPr showGuides="1">
      <p:cViewPr>
        <p:scale>
          <a:sx n="66" d="100"/>
          <a:sy n="66" d="100"/>
        </p:scale>
        <p:origin x="1902" y="1131"/>
      </p:cViewPr>
      <p:guideLst>
        <p:guide orient="horz" pos="4319"/>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9" Type="http://schemas.openxmlformats.org/officeDocument/2006/relationships/tags" Target="tags/tag19.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97F02D-85A5-4B41-8C42-B27D0CA6291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8E3A23-DE27-4733-AAD0-972943309144}"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模板来自于： 第一</a:t>
            </a:r>
            <a:r>
              <a:rPr lang="en-US" altLang="zh-CN" dirty="0"/>
              <a:t>PPT https://www.1ppt.com/</a:t>
            </a:r>
            <a:endParaRPr lang="en-US" altLang="zh-CN" dirty="0"/>
          </a:p>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1ppt.com/hangye/"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A14CECBE-DF8F-456A-975B-B190E429C6A1}"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0B01BE16-C016-4B34-9CB0-79390559E345}"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BD4C3764-701A-42E9-B3E0-97BB15DF637C}"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8EF4D278-9004-4AA7-8BCE-B8215F419B8D}"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pic>
        <p:nvPicPr>
          <p:cNvPr id="5" name="墨迹 6"/>
          <p:cNvPicPr/>
          <p:nvPr/>
        </p:nvPicPr>
        <p:blipFill>
          <a:blip r:embed="rId2"/>
          <a:stretch>
            <a:fillRect/>
          </a:stretch>
        </p:blipFill>
        <p:spPr>
          <a:xfrm>
            <a:off x="-1286677" y="471795"/>
            <a:ext cx="36000" cy="162000"/>
          </a:xfrm>
          <a:prstGeom prst="rect">
            <a:avLst/>
          </a:prstGeom>
        </p:spPr>
      </p:pic>
      <p:sp>
        <p:nvSpPr>
          <p:cNvPr id="6" name="TextBox 4"/>
          <p:cNvSpPr txBox="1"/>
          <p:nvPr/>
        </p:nvSpPr>
        <p:spPr>
          <a:xfrm>
            <a:off x="270030" y="4948014"/>
            <a:ext cx="453650" cy="137203"/>
          </a:xfrm>
          <a:prstGeom prst="rect">
            <a:avLst/>
          </a:prstGeom>
          <a:noFill/>
        </p:spPr>
        <p:txBody>
          <a:bodyPr wrap="square" rtlCol="0">
            <a:spAutoFit/>
          </a:body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rPr>
              <a:t>行业</a:t>
            </a:r>
            <a:r>
              <a:rPr lang="en-US" altLang="zh-CN" sz="100">
                <a:solidFill>
                  <a:schemeClr val="tx1">
                    <a:alpha val="0"/>
                  </a:schemeClr>
                </a:solidFill>
                <a:latin typeface="微软雅黑" panose="020B0503020204020204" pitchFamily="34" charset="-122"/>
                <a:ea typeface="微软雅黑" panose="020B0503020204020204" pitchFamily="34" charset="-122"/>
              </a:rPr>
              <a:t>PPT</a:t>
            </a:r>
            <a:r>
              <a:rPr lang="zh-CN" altLang="en-US" sz="100">
                <a:solidFill>
                  <a:schemeClr val="tx1">
                    <a:alpha val="0"/>
                  </a:schemeClr>
                </a:solidFill>
                <a:latin typeface="微软雅黑" panose="020B0503020204020204" pitchFamily="34" charset="-122"/>
                <a:ea typeface="微软雅黑" panose="020B0503020204020204" pitchFamily="34" charset="-122"/>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
        <p:nvSpPr>
          <p:cNvPr id="7" name="TextBox 8"/>
          <p:cNvSpPr txBox="1"/>
          <p:nvPr/>
        </p:nvSpPr>
        <p:spPr>
          <a:xfrm>
            <a:off x="8873970" y="0"/>
            <a:ext cx="540060" cy="137203"/>
          </a:xfrm>
          <a:prstGeom prst="rect">
            <a:avLst/>
          </a:prstGeom>
          <a:noFill/>
        </p:spPr>
        <p:txBody>
          <a:bodyPr wrap="square" rtlCol="0">
            <a:spAutoFit/>
          </a:body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hlinkClick r:id="rId3"/>
              </a:rPr>
              <a:t>行业</a:t>
            </a:r>
            <a:r>
              <a:rPr lang="en-US" altLang="zh-CN" sz="100">
                <a:solidFill>
                  <a:schemeClr val="tx1">
                    <a:alpha val="0"/>
                  </a:schemeClr>
                </a:solidFill>
                <a:latin typeface="微软雅黑" panose="020B0503020204020204" pitchFamily="34" charset="-122"/>
                <a:ea typeface="微软雅黑" panose="020B0503020204020204" pitchFamily="34" charset="-122"/>
                <a:hlinkClick r:id="rId3"/>
              </a:rPr>
              <a:t>PPT</a:t>
            </a:r>
            <a:r>
              <a:rPr lang="zh-CN" altLang="en-US" sz="100">
                <a:solidFill>
                  <a:schemeClr val="tx1">
                    <a:alpha val="0"/>
                  </a:schemeClr>
                </a:solidFill>
                <a:latin typeface="微软雅黑" panose="020B0503020204020204" pitchFamily="34" charset="-122"/>
                <a:ea typeface="微软雅黑" panose="020B0503020204020204" pitchFamily="34" charset="-122"/>
                <a:hlinkClick r:id="rId3"/>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3B53B221-B3B1-46FF-BDAA-AB22668CBA9A}"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50CFF8A2-F04B-485F-9EC4-52A3C9670E7C}"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F9B77258-9A06-49BC-A346-7A616996EF6F}"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25720FCA-9401-45CD-ABAC-F18452494FE8}"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1BFF934-1F9F-4611-8913-EB8F3A538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93671-A93D-4D0D-BCC8-B0818F75E833}" type="slidenum">
              <a:rPr lang="zh-CN" altLang="en-US" smtClean="0"/>
            </a:fld>
            <a:endParaRPr lang="zh-CN" altLang="en-US"/>
          </a:p>
        </p:txBody>
      </p:sp>
    </p:spTree>
  </p:cSld>
  <p:clrMapOvr>
    <a:masterClrMapping/>
  </p:clrMapOvr>
  <p:transition/>
  <p:hf sldNum="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05" y="274639"/>
            <a:ext cx="10971085"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05" y="1600202"/>
            <a:ext cx="10971085" cy="4525962"/>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05" y="6356352"/>
            <a:ext cx="2844355"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4949" y="6356352"/>
            <a:ext cx="3860197"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 name="灯片编号占位符 5"/>
          <p:cNvSpPr>
            <a:spLocks noGrp="1"/>
          </p:cNvSpPr>
          <p:nvPr>
            <p:ph type="sldNum" sz="quarter" idx="12"/>
          </p:nvPr>
        </p:nvSpPr>
        <p:spPr>
          <a:xfrm>
            <a:off x="8736234" y="6356352"/>
            <a:ext cx="2844355"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7819" y="274640"/>
            <a:ext cx="2742771" cy="5851526"/>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05" y="274640"/>
            <a:ext cx="8025146" cy="5851526"/>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05" y="6356352"/>
            <a:ext cx="2844355"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4949" y="6356352"/>
            <a:ext cx="3860197"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 name="灯片编号占位符 5"/>
          <p:cNvSpPr>
            <a:spLocks noGrp="1"/>
          </p:cNvSpPr>
          <p:nvPr>
            <p:ph type="sldNum" sz="quarter" idx="12"/>
          </p:nvPr>
        </p:nvSpPr>
        <p:spPr>
          <a:xfrm>
            <a:off x="8736234" y="6356352"/>
            <a:ext cx="2844355"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microsoft.com/office/2007/relationships/hdphoto" Target="../media/image3.wdp"/><Relationship Id="rId20" Type="http://schemas.openxmlformats.org/officeDocument/2006/relationships/image" Target="../media/image2.png"/><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BFF934-1F9F-4611-8913-EB8F3A5388DD}" type="datetimeFigureOut">
              <a:rPr lang="zh-CN" altLang="en-US" smtClean="0"/>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F93671-A93D-4D0D-BCC8-B0818F75E833}" type="slidenum">
              <a:rPr lang="zh-CN" altLang="en-US" smtClean="0"/>
            </a:fld>
            <a:endParaRPr lang="zh-CN" altLang="en-US"/>
          </a:p>
        </p:txBody>
      </p:sp>
      <p:pic>
        <p:nvPicPr>
          <p:cNvPr id="7" name="Picture 2" descr="C:\Users\Administrator\Desktop\QQ截图20160513140343.png"/>
          <p:cNvPicPr>
            <a:picLocks noChangeAspect="1" noChangeArrowheads="1"/>
          </p:cNvPicPr>
          <p:nvPr userDrawn="1"/>
        </p:nvPicPr>
        <p:blipFill>
          <a:blip r:embed="rId20">
            <a:extLst>
              <a:ext uri="{BEBA8EAE-BF5A-486C-A8C5-ECC9F3942E4B}">
                <a14:imgProps xmlns:a14="http://schemas.microsoft.com/office/drawing/2010/main">
                  <a14:imgLayer r:embed="rId21">
                    <a14:imgEffect>
                      <a14:brightnessContrast bright="3000"/>
                    </a14:imgEffect>
                  </a14:imgLayer>
                </a14:imgProps>
              </a:ext>
              <a:ext uri="{28A0092B-C50C-407E-A947-70E740481C1C}">
                <a14:useLocalDpi xmlns:a14="http://schemas.microsoft.com/office/drawing/2010/main" val="0"/>
              </a:ext>
            </a:extLst>
          </a:blip>
          <a:stretch>
            <a:fillRect/>
          </a:stretch>
        </p:blipFill>
        <p:spPr bwMode="auto">
          <a:xfrm>
            <a:off x="0" y="0"/>
            <a:ext cx="12190413" cy="68580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p:hf sldNum="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7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15.jpe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625600"/>
            <a:ext cx="5770880" cy="2590800"/>
          </a:xfrm>
          <a:prstGeom prst="rect">
            <a:avLst/>
          </a:prstGeom>
          <a:solidFill>
            <a:srgbClr val="9911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7319342" y="0"/>
            <a:ext cx="4871071" cy="6858000"/>
          </a:xfrm>
          <a:prstGeom prst="rect">
            <a:avLst/>
          </a:prstGeom>
          <a:solidFill>
            <a:srgbClr val="981112"/>
          </a:solidFill>
          <a:ln>
            <a:solidFill>
              <a:srgbClr val="9811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7715390" y="332657"/>
            <a:ext cx="4140456" cy="6192686"/>
            <a:chOff x="7715390" y="332657"/>
            <a:chExt cx="4140456" cy="6192686"/>
          </a:xfrm>
        </p:grpSpPr>
        <p:sp>
          <p:nvSpPr>
            <p:cNvPr id="10" name="矩形 9"/>
            <p:cNvSpPr/>
            <p:nvPr/>
          </p:nvSpPr>
          <p:spPr>
            <a:xfrm>
              <a:off x="7751390" y="332657"/>
              <a:ext cx="4104456"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751390" y="6453335"/>
              <a:ext cx="4104456"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5400000">
              <a:off x="8723503" y="3393000"/>
              <a:ext cx="6192686" cy="7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743080" y="332657"/>
              <a:ext cx="72000"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715390" y="5949279"/>
              <a:ext cx="72000"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8"/>
          <p:cNvSpPr txBox="1"/>
          <p:nvPr/>
        </p:nvSpPr>
        <p:spPr>
          <a:xfrm>
            <a:off x="106045" y="2493010"/>
            <a:ext cx="5642610" cy="1753235"/>
          </a:xfrm>
          <a:prstGeom prst="rect">
            <a:avLst/>
          </a:prstGeom>
          <a:noFill/>
        </p:spPr>
        <p:txBody>
          <a:bodyPr wrap="square" rtlCol="0">
            <a:spAutoFit/>
          </a:bodyPr>
          <a:lstStyle/>
          <a:p>
            <a:pPr algn="dist"/>
            <a:r>
              <a:rPr lang="zh-CN" altLang="en-US" sz="5400" b="1" dirty="0">
                <a:solidFill>
                  <a:schemeClr val="bg1"/>
                </a:solidFill>
                <a:latin typeface="方正正黑简体" panose="02000000000000000000" pitchFamily="2" charset="-122"/>
                <a:ea typeface="方正正黑简体" panose="02000000000000000000" pitchFamily="2" charset="-122"/>
              </a:rPr>
              <a:t>3ZBQS型矿用气动双液注浆泵</a:t>
            </a:r>
            <a:endParaRPr lang="zh-CN" altLang="en-US" sz="5400" b="1" dirty="0">
              <a:solidFill>
                <a:schemeClr val="bg1"/>
              </a:solidFill>
              <a:latin typeface="方正正黑简体" panose="02000000000000000000" pitchFamily="2" charset="-122"/>
              <a:ea typeface="方正正黑简体" panose="02000000000000000000" pitchFamily="2" charset="-122"/>
            </a:endParaRPr>
          </a:p>
        </p:txBody>
      </p:sp>
      <p:grpSp>
        <p:nvGrpSpPr>
          <p:cNvPr id="18" name="组合 17"/>
          <p:cNvGrpSpPr/>
          <p:nvPr/>
        </p:nvGrpSpPr>
        <p:grpSpPr>
          <a:xfrm>
            <a:off x="1342390" y="5026025"/>
            <a:ext cx="2432050" cy="412115"/>
            <a:chOff x="5423085" y="5733256"/>
            <a:chExt cx="2749493" cy="412425"/>
          </a:xfrm>
        </p:grpSpPr>
        <p:sp>
          <p:nvSpPr>
            <p:cNvPr id="19" name="Rounded Rectangle 28"/>
            <p:cNvSpPr/>
            <p:nvPr/>
          </p:nvSpPr>
          <p:spPr>
            <a:xfrm>
              <a:off x="5423085" y="5733256"/>
              <a:ext cx="2749493" cy="412424"/>
            </a:xfrm>
            <a:prstGeom prst="round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Rounded Rectangle 29"/>
            <p:cNvSpPr/>
            <p:nvPr/>
          </p:nvSpPr>
          <p:spPr>
            <a:xfrm>
              <a:off x="5423085" y="5733257"/>
              <a:ext cx="1104169" cy="412424"/>
            </a:xfrm>
            <a:prstGeom prst="roundRect">
              <a:avLst/>
            </a:pr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latin typeface="微软雅黑" panose="020B0503020204020204" pitchFamily="34" charset="-122"/>
                <a:ea typeface="微软雅黑" panose="020B0503020204020204" pitchFamily="34" charset="-122"/>
              </a:endParaRPr>
            </a:p>
          </p:txBody>
        </p:sp>
      </p:grpSp>
      <p:sp>
        <p:nvSpPr>
          <p:cNvPr id="21" name="TextBox 59"/>
          <p:cNvSpPr>
            <a:spLocks noChangeArrowheads="1"/>
          </p:cNvSpPr>
          <p:nvPr/>
        </p:nvSpPr>
        <p:spPr bwMode="auto">
          <a:xfrm flipH="1">
            <a:off x="1427875" y="5047733"/>
            <a:ext cx="1008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讲师</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2" name="TextBox 59"/>
          <p:cNvSpPr>
            <a:spLocks noChangeArrowheads="1"/>
          </p:cNvSpPr>
          <p:nvPr/>
        </p:nvSpPr>
        <p:spPr bwMode="auto">
          <a:xfrm flipH="1">
            <a:off x="2494280" y="5085080"/>
            <a:ext cx="131953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kuangan001</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29" name="图片 2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71313" y="760707"/>
            <a:ext cx="6084533" cy="488218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par>
                          <p:cTn id="12" fill="hold">
                            <p:stCondLst>
                              <p:cond delay="3099"/>
                            </p:stCondLst>
                            <p:childTnLst>
                              <p:par>
                                <p:cTn id="13" presetID="16" presetClass="entr" presetSubtype="2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par>
                                <p:cTn id="16" presetID="12" presetClass="entr" presetSubtype="4" fill="hold" grpId="0" nodeType="withEffect">
                                  <p:stCondLst>
                                    <p:cond delay="100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p:tgtEl>
                                          <p:spTgt spid="21"/>
                                        </p:tgtEl>
                                        <p:attrNameLst>
                                          <p:attrName>ppt_y</p:attrName>
                                        </p:attrNameLst>
                                      </p:cBhvr>
                                      <p:tavLst>
                                        <p:tav tm="0">
                                          <p:val>
                                            <p:strVal val="#ppt_y+#ppt_h*1.125000"/>
                                          </p:val>
                                        </p:tav>
                                        <p:tav tm="100000">
                                          <p:val>
                                            <p:strVal val="#ppt_y"/>
                                          </p:val>
                                        </p:tav>
                                      </p:tavLst>
                                    </p:anim>
                                    <p:animEffect transition="in" filter="wipe(up)">
                                      <p:cBhvr>
                                        <p:cTn id="19" dur="500"/>
                                        <p:tgtEl>
                                          <p:spTgt spid="21"/>
                                        </p:tgtEl>
                                      </p:cBhvr>
                                    </p:animEffect>
                                  </p:childTnLst>
                                </p:cTn>
                              </p:par>
                              <p:par>
                                <p:cTn id="20" presetID="12" presetClass="entr" presetSubtype="4" fill="hold" grpId="0" nodeType="withEffect">
                                  <p:stCondLst>
                                    <p:cond delay="100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p:tgtEl>
                                          <p:spTgt spid="22"/>
                                        </p:tgtEl>
                                        <p:attrNameLst>
                                          <p:attrName>ppt_y</p:attrName>
                                        </p:attrNameLst>
                                      </p:cBhvr>
                                      <p:tavLst>
                                        <p:tav tm="0">
                                          <p:val>
                                            <p:strVal val="#ppt_y+#ppt_h*1.125000"/>
                                          </p:val>
                                        </p:tav>
                                        <p:tav tm="100000">
                                          <p:val>
                                            <p:strVal val="#ppt_y"/>
                                          </p:val>
                                        </p:tav>
                                      </p:tavLst>
                                    </p:anim>
                                    <p:animEffect transition="in" filter="wipe(up)">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6"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2959100" cy="6858000"/>
          </a:xfrm>
          <a:prstGeom prst="rect">
            <a:avLst/>
          </a:prstGeom>
          <a:solidFill>
            <a:srgbClr val="9911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 name="组合 2"/>
          <p:cNvGrpSpPr/>
          <p:nvPr/>
        </p:nvGrpSpPr>
        <p:grpSpPr>
          <a:xfrm>
            <a:off x="1662030" y="687410"/>
            <a:ext cx="1066800" cy="2171700"/>
            <a:chOff x="1625600" y="381000"/>
            <a:chExt cx="1066800" cy="2171700"/>
          </a:xfrm>
        </p:grpSpPr>
        <p:sp>
          <p:nvSpPr>
            <p:cNvPr id="4" name="文本框 3"/>
            <p:cNvSpPr txBox="1"/>
            <p:nvPr/>
          </p:nvSpPr>
          <p:spPr>
            <a:xfrm>
              <a:off x="1993900" y="589687"/>
              <a:ext cx="698500" cy="1754326"/>
            </a:xfrm>
            <a:prstGeom prst="rect">
              <a:avLst/>
            </a:prstGeom>
            <a:noFill/>
          </p:spPr>
          <p:txBody>
            <a:bodyPr wrap="square" rtlCol="0">
              <a:spAutoFit/>
            </a:body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5400" b="1"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rPr>
                <a:t>目录</a:t>
              </a:r>
              <a:endParaRPr kumimoji="0" lang="zh-CN" altLang="en-US" sz="5400" b="1"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endParaRPr>
            </a:p>
          </p:txBody>
        </p:sp>
        <p:sp>
          <p:nvSpPr>
            <p:cNvPr id="5" name="任意多边形: 形状 4"/>
            <p:cNvSpPr/>
            <p:nvPr/>
          </p:nvSpPr>
          <p:spPr>
            <a:xfrm>
              <a:off x="1625600" y="381000"/>
              <a:ext cx="901700" cy="2171700"/>
            </a:xfrm>
            <a:custGeom>
              <a:avLst/>
              <a:gdLst>
                <a:gd name="connsiteX0" fmla="*/ 0 w 901700"/>
                <a:gd name="connsiteY0" fmla="*/ 0 h 2171700"/>
                <a:gd name="connsiteX1" fmla="*/ 901700 w 901700"/>
                <a:gd name="connsiteY1" fmla="*/ 0 h 2171700"/>
                <a:gd name="connsiteX2" fmla="*/ 901700 w 901700"/>
                <a:gd name="connsiteY2" fmla="*/ 208687 h 2171700"/>
                <a:gd name="connsiteX3" fmla="*/ 801683 w 901700"/>
                <a:gd name="connsiteY3" fmla="*/ 208687 h 2171700"/>
                <a:gd name="connsiteX4" fmla="*/ 801683 w 901700"/>
                <a:gd name="connsiteY4" fmla="*/ 100017 h 2171700"/>
                <a:gd name="connsiteX5" fmla="*/ 100017 w 901700"/>
                <a:gd name="connsiteY5" fmla="*/ 100017 h 2171700"/>
                <a:gd name="connsiteX6" fmla="*/ 100017 w 901700"/>
                <a:gd name="connsiteY6" fmla="*/ 2071683 h 2171700"/>
                <a:gd name="connsiteX7" fmla="*/ 801683 w 901700"/>
                <a:gd name="connsiteY7" fmla="*/ 2071683 h 2171700"/>
                <a:gd name="connsiteX8" fmla="*/ 801683 w 901700"/>
                <a:gd name="connsiteY8" fmla="*/ 1963013 h 2171700"/>
                <a:gd name="connsiteX9" fmla="*/ 901700 w 901700"/>
                <a:gd name="connsiteY9" fmla="*/ 1963013 h 2171700"/>
                <a:gd name="connsiteX10" fmla="*/ 901700 w 901700"/>
                <a:gd name="connsiteY10" fmla="*/ 2171700 h 2171700"/>
                <a:gd name="connsiteX11" fmla="*/ 0 w 901700"/>
                <a:gd name="connsiteY11" fmla="*/ 21717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1700" h="2171700">
                  <a:moveTo>
                    <a:pt x="0" y="0"/>
                  </a:moveTo>
                  <a:lnTo>
                    <a:pt x="901700" y="0"/>
                  </a:lnTo>
                  <a:lnTo>
                    <a:pt x="901700" y="208687"/>
                  </a:lnTo>
                  <a:lnTo>
                    <a:pt x="801683" y="208687"/>
                  </a:lnTo>
                  <a:lnTo>
                    <a:pt x="801683" y="100017"/>
                  </a:lnTo>
                  <a:lnTo>
                    <a:pt x="100017" y="100017"/>
                  </a:lnTo>
                  <a:lnTo>
                    <a:pt x="100017" y="2071683"/>
                  </a:lnTo>
                  <a:lnTo>
                    <a:pt x="801683" y="2071683"/>
                  </a:lnTo>
                  <a:lnTo>
                    <a:pt x="801683" y="1963013"/>
                  </a:lnTo>
                  <a:lnTo>
                    <a:pt x="901700" y="1963013"/>
                  </a:lnTo>
                  <a:lnTo>
                    <a:pt x="901700" y="2171700"/>
                  </a:lnTo>
                  <a:lnTo>
                    <a:pt x="0" y="2171700"/>
                  </a:ln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grpSp>
      <p:grpSp>
        <p:nvGrpSpPr>
          <p:cNvPr id="6" name="组合 5"/>
          <p:cNvGrpSpPr/>
          <p:nvPr/>
        </p:nvGrpSpPr>
        <p:grpSpPr>
          <a:xfrm>
            <a:off x="4798422" y="1852016"/>
            <a:ext cx="5296535" cy="891355"/>
            <a:chOff x="4114800" y="844996"/>
            <a:chExt cx="5296535" cy="891355"/>
          </a:xfrm>
        </p:grpSpPr>
        <p:grpSp>
          <p:nvGrpSpPr>
            <p:cNvPr id="7" name="组合 6"/>
            <p:cNvGrpSpPr/>
            <p:nvPr/>
          </p:nvGrpSpPr>
          <p:grpSpPr>
            <a:xfrm>
              <a:off x="4114800" y="844996"/>
              <a:ext cx="4319240" cy="891355"/>
              <a:chOff x="304800" y="5346699"/>
              <a:chExt cx="6699696" cy="1382605"/>
            </a:xfrm>
          </p:grpSpPr>
          <p:grpSp>
            <p:nvGrpSpPr>
              <p:cNvPr id="9" name="组合 8"/>
              <p:cNvGrpSpPr/>
              <p:nvPr/>
            </p:nvGrpSpPr>
            <p:grpSpPr>
              <a:xfrm>
                <a:off x="304800" y="5346699"/>
                <a:ext cx="1236396" cy="963581"/>
                <a:chOff x="508000" y="4838700"/>
                <a:chExt cx="1669135" cy="1300835"/>
              </a:xfrm>
            </p:grpSpPr>
            <p:sp>
              <p:nvSpPr>
                <p:cNvPr id="11" name="矩形 10"/>
                <p:cNvSpPr/>
                <p:nvPr/>
              </p:nvSpPr>
              <p:spPr>
                <a:xfrm>
                  <a:off x="1219199" y="5181601"/>
                  <a:ext cx="957936" cy="957934"/>
                </a:xfrm>
                <a:prstGeom prst="rect">
                  <a:avLst/>
                </a:prstGeom>
                <a:solidFill>
                  <a:srgbClr val="991113">
                    <a:alpha val="69804"/>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12" name="矩形 11"/>
                <p:cNvSpPr/>
                <p:nvPr/>
              </p:nvSpPr>
              <p:spPr>
                <a:xfrm>
                  <a:off x="508000" y="4838700"/>
                  <a:ext cx="957936" cy="957934"/>
                </a:xfrm>
                <a:prstGeom prst="rect">
                  <a:avLst/>
                </a:prstGeom>
                <a:solidFill>
                  <a:srgbClr val="9911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pic>
            <p:nvPicPr>
              <p:cNvPr id="10" name="图片 9"/>
              <p:cNvPicPr>
                <a:picLocks noChangeAspect="1"/>
              </p:cNvPicPr>
              <p:nvPr/>
            </p:nvPicPr>
            <p:blipFill>
              <a:blip r:embed="rId1">
                <a:extLst>
                  <a:ext uri="{28A0092B-C50C-407E-A947-70E740481C1C}">
                    <a14:useLocalDpi xmlns:a14="http://schemas.microsoft.com/office/drawing/2010/main" val="0"/>
                  </a:ext>
                </a:extLst>
              </a:blip>
              <a:srcRect l="36918" t="13704" r="54193" b="54444"/>
              <a:stretch>
                <a:fillRect/>
              </a:stretch>
            </p:blipFill>
            <p:spPr>
              <a:xfrm rot="16200000">
                <a:off x="3728338" y="3453146"/>
                <a:ext cx="1027815" cy="5524501"/>
              </a:xfrm>
              <a:prstGeom prst="rect">
                <a:avLst/>
              </a:prstGeom>
            </p:spPr>
          </p:pic>
        </p:grpSp>
        <p:sp>
          <p:nvSpPr>
            <p:cNvPr id="8" name="文本框 7"/>
            <p:cNvSpPr txBox="1"/>
            <p:nvPr/>
          </p:nvSpPr>
          <p:spPr>
            <a:xfrm>
              <a:off x="4979035" y="915933"/>
              <a:ext cx="4432300" cy="398780"/>
            </a:xfrm>
            <a:prstGeom prst="rect">
              <a:avLst/>
            </a:prstGeom>
            <a:noFill/>
          </p:spPr>
          <p:txBody>
            <a:bodyPr wrap="square" rtlCol="0">
              <a:spAutoFit/>
            </a:bodyPr>
            <a:lstStyle/>
            <a:p>
              <a:pPr lvl="0"/>
              <a:r>
                <a:rPr lang="zh-CN" altLang="en-US" sz="2000" b="1" kern="0" dirty="0">
                  <a:solidFill>
                    <a:srgbClr val="000000"/>
                  </a:solidFill>
                  <a:latin typeface="Arial" panose="020B0604020202020204"/>
                  <a:ea typeface="微软雅黑" panose="020B0503020204020204" pitchFamily="34" charset="-122"/>
                </a:rPr>
                <a:t>3ZBQS型矿用气动双液注浆泵介绍</a:t>
              </a:r>
              <a:endParaRPr lang="zh-CN" altLang="en-US" sz="2000" b="1" kern="0" dirty="0">
                <a:solidFill>
                  <a:srgbClr val="000000"/>
                </a:solidFill>
                <a:latin typeface="Arial" panose="020B0604020202020204"/>
                <a:ea typeface="微软雅黑" panose="020B0503020204020204" pitchFamily="34" charset="-122"/>
              </a:endParaRPr>
            </a:p>
          </p:txBody>
        </p:sp>
      </p:grpSp>
      <p:grpSp>
        <p:nvGrpSpPr>
          <p:cNvPr id="41" name="组合 40"/>
          <p:cNvGrpSpPr/>
          <p:nvPr/>
        </p:nvGrpSpPr>
        <p:grpSpPr>
          <a:xfrm>
            <a:off x="4798422" y="2830803"/>
            <a:ext cx="5161280" cy="891355"/>
            <a:chOff x="4114800" y="844996"/>
            <a:chExt cx="5161280" cy="891355"/>
          </a:xfrm>
        </p:grpSpPr>
        <p:grpSp>
          <p:nvGrpSpPr>
            <p:cNvPr id="42" name="组合 41"/>
            <p:cNvGrpSpPr/>
            <p:nvPr/>
          </p:nvGrpSpPr>
          <p:grpSpPr>
            <a:xfrm>
              <a:off x="4114800" y="844996"/>
              <a:ext cx="4319240" cy="891355"/>
              <a:chOff x="304800" y="5346699"/>
              <a:chExt cx="6699696" cy="1382605"/>
            </a:xfrm>
          </p:grpSpPr>
          <p:grpSp>
            <p:nvGrpSpPr>
              <p:cNvPr id="44" name="组合 43"/>
              <p:cNvGrpSpPr/>
              <p:nvPr/>
            </p:nvGrpSpPr>
            <p:grpSpPr>
              <a:xfrm>
                <a:off x="304800" y="5346699"/>
                <a:ext cx="1236396" cy="963581"/>
                <a:chOff x="508000" y="4838700"/>
                <a:chExt cx="1669135" cy="1300835"/>
              </a:xfrm>
            </p:grpSpPr>
            <p:sp>
              <p:nvSpPr>
                <p:cNvPr id="46" name="矩形 45"/>
                <p:cNvSpPr/>
                <p:nvPr/>
              </p:nvSpPr>
              <p:spPr>
                <a:xfrm>
                  <a:off x="1219199" y="5181601"/>
                  <a:ext cx="957936" cy="957934"/>
                </a:xfrm>
                <a:prstGeom prst="rect">
                  <a:avLst/>
                </a:prstGeom>
                <a:solidFill>
                  <a:srgbClr val="991113">
                    <a:alpha val="69804"/>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47" name="矩形 46"/>
                <p:cNvSpPr/>
                <p:nvPr/>
              </p:nvSpPr>
              <p:spPr>
                <a:xfrm>
                  <a:off x="508000" y="4838700"/>
                  <a:ext cx="957936" cy="957934"/>
                </a:xfrm>
                <a:prstGeom prst="rect">
                  <a:avLst/>
                </a:prstGeom>
                <a:solidFill>
                  <a:srgbClr val="9911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pic>
            <p:nvPicPr>
              <p:cNvPr id="45" name="图片 44"/>
              <p:cNvPicPr>
                <a:picLocks noChangeAspect="1"/>
              </p:cNvPicPr>
              <p:nvPr/>
            </p:nvPicPr>
            <p:blipFill>
              <a:blip r:embed="rId1">
                <a:extLst>
                  <a:ext uri="{28A0092B-C50C-407E-A947-70E740481C1C}">
                    <a14:useLocalDpi xmlns:a14="http://schemas.microsoft.com/office/drawing/2010/main" val="0"/>
                  </a:ext>
                </a:extLst>
              </a:blip>
              <a:srcRect l="36918" t="13704" r="54193" b="54444"/>
              <a:stretch>
                <a:fillRect/>
              </a:stretch>
            </p:blipFill>
            <p:spPr>
              <a:xfrm rot="16200000">
                <a:off x="3728338" y="3453146"/>
                <a:ext cx="1027815" cy="5524501"/>
              </a:xfrm>
              <a:prstGeom prst="rect">
                <a:avLst/>
              </a:prstGeom>
            </p:spPr>
          </p:pic>
        </p:grpSp>
        <p:sp>
          <p:nvSpPr>
            <p:cNvPr id="43" name="文本框 42"/>
            <p:cNvSpPr txBox="1"/>
            <p:nvPr/>
          </p:nvSpPr>
          <p:spPr>
            <a:xfrm>
              <a:off x="4907280" y="853703"/>
              <a:ext cx="4368800" cy="398780"/>
            </a:xfrm>
            <a:prstGeom prst="rect">
              <a:avLst/>
            </a:prstGeom>
            <a:noFill/>
          </p:spPr>
          <p:txBody>
            <a:bodyPr wrap="square" rtlCol="0">
              <a:spAutoFit/>
            </a:bodyPr>
            <a:lstStyle/>
            <a:p>
              <a:pPr lvl="0"/>
              <a:r>
                <a:rPr lang="zh-CN" altLang="en-US" sz="2000" b="1" kern="0" dirty="0">
                  <a:solidFill>
                    <a:srgbClr val="000000"/>
                  </a:solidFill>
                  <a:latin typeface="Arial" panose="020B0604020202020204"/>
                  <a:ea typeface="微软雅黑" panose="020B0503020204020204" pitchFamily="34" charset="-122"/>
                </a:rPr>
                <a:t>3ZBQS型矿用气动双液注浆泵特点</a:t>
              </a:r>
              <a:endParaRPr lang="zh-CN" altLang="en-US" sz="2000" b="1" kern="0" dirty="0">
                <a:solidFill>
                  <a:srgbClr val="000000"/>
                </a:solidFill>
                <a:latin typeface="Arial" panose="020B0604020202020204"/>
                <a:ea typeface="微软雅黑" panose="020B0503020204020204" pitchFamily="34" charset="-122"/>
              </a:endParaRPr>
            </a:p>
          </p:txBody>
        </p:sp>
      </p:grpSp>
      <p:grpSp>
        <p:nvGrpSpPr>
          <p:cNvPr id="48" name="组合 47"/>
          <p:cNvGrpSpPr/>
          <p:nvPr/>
        </p:nvGrpSpPr>
        <p:grpSpPr>
          <a:xfrm>
            <a:off x="4798422" y="3769708"/>
            <a:ext cx="5698490" cy="891355"/>
            <a:chOff x="4114800" y="844996"/>
            <a:chExt cx="5698490" cy="891355"/>
          </a:xfrm>
        </p:grpSpPr>
        <p:grpSp>
          <p:nvGrpSpPr>
            <p:cNvPr id="49" name="组合 48"/>
            <p:cNvGrpSpPr/>
            <p:nvPr/>
          </p:nvGrpSpPr>
          <p:grpSpPr>
            <a:xfrm>
              <a:off x="4114800" y="844996"/>
              <a:ext cx="4319240" cy="891355"/>
              <a:chOff x="304800" y="5346699"/>
              <a:chExt cx="6699696" cy="1382605"/>
            </a:xfrm>
          </p:grpSpPr>
          <p:grpSp>
            <p:nvGrpSpPr>
              <p:cNvPr id="51" name="组合 50"/>
              <p:cNvGrpSpPr/>
              <p:nvPr/>
            </p:nvGrpSpPr>
            <p:grpSpPr>
              <a:xfrm>
                <a:off x="304800" y="5346699"/>
                <a:ext cx="1236396" cy="963581"/>
                <a:chOff x="508000" y="4838700"/>
                <a:chExt cx="1669135" cy="1300835"/>
              </a:xfrm>
            </p:grpSpPr>
            <p:sp>
              <p:nvSpPr>
                <p:cNvPr id="53" name="矩形 52"/>
                <p:cNvSpPr/>
                <p:nvPr/>
              </p:nvSpPr>
              <p:spPr>
                <a:xfrm>
                  <a:off x="1219199" y="5181601"/>
                  <a:ext cx="957936" cy="957934"/>
                </a:xfrm>
                <a:prstGeom prst="rect">
                  <a:avLst/>
                </a:prstGeom>
                <a:solidFill>
                  <a:srgbClr val="991113">
                    <a:alpha val="69804"/>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54" name="矩形 53"/>
                <p:cNvSpPr/>
                <p:nvPr/>
              </p:nvSpPr>
              <p:spPr>
                <a:xfrm>
                  <a:off x="508000" y="4838700"/>
                  <a:ext cx="957936" cy="957934"/>
                </a:xfrm>
                <a:prstGeom prst="rect">
                  <a:avLst/>
                </a:prstGeom>
                <a:solidFill>
                  <a:srgbClr val="9911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pic>
            <p:nvPicPr>
              <p:cNvPr id="52" name="图片 51"/>
              <p:cNvPicPr>
                <a:picLocks noChangeAspect="1"/>
              </p:cNvPicPr>
              <p:nvPr/>
            </p:nvPicPr>
            <p:blipFill>
              <a:blip r:embed="rId1">
                <a:extLst>
                  <a:ext uri="{28A0092B-C50C-407E-A947-70E740481C1C}">
                    <a14:useLocalDpi xmlns:a14="http://schemas.microsoft.com/office/drawing/2010/main" val="0"/>
                  </a:ext>
                </a:extLst>
              </a:blip>
              <a:srcRect l="36918" t="13704" r="54193" b="54444"/>
              <a:stretch>
                <a:fillRect/>
              </a:stretch>
            </p:blipFill>
            <p:spPr>
              <a:xfrm rot="16200000">
                <a:off x="3728338" y="3453146"/>
                <a:ext cx="1027815" cy="5524501"/>
              </a:xfrm>
              <a:prstGeom prst="rect">
                <a:avLst/>
              </a:prstGeom>
            </p:spPr>
          </p:pic>
        </p:grpSp>
        <p:sp>
          <p:nvSpPr>
            <p:cNvPr id="50" name="文本框 49"/>
            <p:cNvSpPr txBox="1"/>
            <p:nvPr/>
          </p:nvSpPr>
          <p:spPr>
            <a:xfrm>
              <a:off x="4979035" y="936888"/>
              <a:ext cx="4834255" cy="398780"/>
            </a:xfrm>
            <a:prstGeom prst="rect">
              <a:avLst/>
            </a:prstGeom>
            <a:noFill/>
          </p:spPr>
          <p:txBody>
            <a:bodyPr wrap="square" rtlCol="0">
              <a:spAutoFit/>
            </a:bodyPr>
            <a:lstStyle/>
            <a:p>
              <a:pPr lvl="0"/>
              <a:r>
                <a:rPr lang="zh-CN" altLang="en-US" sz="2000" b="1" kern="0">
                  <a:solidFill>
                    <a:srgbClr val="000000"/>
                  </a:solidFill>
                  <a:latin typeface="Arial" panose="020B0604020202020204"/>
                  <a:ea typeface="微软雅黑" panose="020B0503020204020204" pitchFamily="34" charset="-122"/>
                </a:rPr>
                <a:t>3ZBQS型矿用气动双液注浆泵型号含义</a:t>
              </a:r>
              <a:endParaRPr lang="zh-CN" altLang="en-US" sz="2000" b="1" kern="0">
                <a:solidFill>
                  <a:srgbClr val="000000"/>
                </a:solidFill>
                <a:latin typeface="Arial" panose="020B0604020202020204"/>
                <a:ea typeface="微软雅黑" panose="020B0503020204020204" pitchFamily="34" charset="-122"/>
              </a:endParaRPr>
            </a:p>
          </p:txBody>
        </p:sp>
      </p:grpSp>
      <p:grpSp>
        <p:nvGrpSpPr>
          <p:cNvPr id="55" name="组合 54"/>
          <p:cNvGrpSpPr/>
          <p:nvPr/>
        </p:nvGrpSpPr>
        <p:grpSpPr>
          <a:xfrm>
            <a:off x="4798422" y="4719956"/>
            <a:ext cx="5191760" cy="891355"/>
            <a:chOff x="4114800" y="844996"/>
            <a:chExt cx="5191760" cy="891355"/>
          </a:xfrm>
        </p:grpSpPr>
        <p:grpSp>
          <p:nvGrpSpPr>
            <p:cNvPr id="56" name="组合 55"/>
            <p:cNvGrpSpPr/>
            <p:nvPr/>
          </p:nvGrpSpPr>
          <p:grpSpPr>
            <a:xfrm>
              <a:off x="4114800" y="844996"/>
              <a:ext cx="4319240" cy="891355"/>
              <a:chOff x="304800" y="5346699"/>
              <a:chExt cx="6699696" cy="1382605"/>
            </a:xfrm>
          </p:grpSpPr>
          <p:grpSp>
            <p:nvGrpSpPr>
              <p:cNvPr id="58" name="组合 57"/>
              <p:cNvGrpSpPr/>
              <p:nvPr/>
            </p:nvGrpSpPr>
            <p:grpSpPr>
              <a:xfrm>
                <a:off x="304800" y="5346699"/>
                <a:ext cx="1236396" cy="963581"/>
                <a:chOff x="508000" y="4838700"/>
                <a:chExt cx="1669135" cy="1300835"/>
              </a:xfrm>
            </p:grpSpPr>
            <p:sp>
              <p:nvSpPr>
                <p:cNvPr id="60" name="矩形 59"/>
                <p:cNvSpPr/>
                <p:nvPr/>
              </p:nvSpPr>
              <p:spPr>
                <a:xfrm>
                  <a:off x="1219199" y="5181601"/>
                  <a:ext cx="957936" cy="957934"/>
                </a:xfrm>
                <a:prstGeom prst="rect">
                  <a:avLst/>
                </a:prstGeom>
                <a:solidFill>
                  <a:srgbClr val="991113">
                    <a:alpha val="69804"/>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61" name="矩形 60"/>
                <p:cNvSpPr/>
                <p:nvPr/>
              </p:nvSpPr>
              <p:spPr>
                <a:xfrm>
                  <a:off x="508000" y="4838700"/>
                  <a:ext cx="957936" cy="957934"/>
                </a:xfrm>
                <a:prstGeom prst="rect">
                  <a:avLst/>
                </a:prstGeom>
                <a:solidFill>
                  <a:srgbClr val="99111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pic>
            <p:nvPicPr>
              <p:cNvPr id="59" name="图片 58"/>
              <p:cNvPicPr>
                <a:picLocks noChangeAspect="1"/>
              </p:cNvPicPr>
              <p:nvPr/>
            </p:nvPicPr>
            <p:blipFill>
              <a:blip r:embed="rId1">
                <a:extLst>
                  <a:ext uri="{28A0092B-C50C-407E-A947-70E740481C1C}">
                    <a14:useLocalDpi xmlns:a14="http://schemas.microsoft.com/office/drawing/2010/main" val="0"/>
                  </a:ext>
                </a:extLst>
              </a:blip>
              <a:srcRect l="36918" t="13704" r="54193" b="54444"/>
              <a:stretch>
                <a:fillRect/>
              </a:stretch>
            </p:blipFill>
            <p:spPr>
              <a:xfrm rot="16200000">
                <a:off x="3728338" y="3453146"/>
                <a:ext cx="1027815" cy="5524501"/>
              </a:xfrm>
              <a:prstGeom prst="rect">
                <a:avLst/>
              </a:prstGeom>
            </p:spPr>
          </p:pic>
        </p:grpSp>
        <p:sp>
          <p:nvSpPr>
            <p:cNvPr id="57" name="文本框 56"/>
            <p:cNvSpPr txBox="1"/>
            <p:nvPr/>
          </p:nvSpPr>
          <p:spPr>
            <a:xfrm>
              <a:off x="4911725" y="994038"/>
              <a:ext cx="4394835" cy="398780"/>
            </a:xfrm>
            <a:prstGeom prst="rect">
              <a:avLst/>
            </a:prstGeom>
            <a:noFill/>
          </p:spPr>
          <p:txBody>
            <a:bodyPr wrap="square" rtlCol="0">
              <a:spAutoFit/>
            </a:bodyPr>
            <a:lstStyle/>
            <a:p>
              <a:pPr lvl="0"/>
              <a:r>
                <a:rPr lang="zh-CN" altLang="en-US" sz="2000" b="1" kern="0">
                  <a:solidFill>
                    <a:srgbClr val="000000"/>
                  </a:solidFill>
                  <a:latin typeface="Arial" panose="020B0604020202020204"/>
                  <a:ea typeface="微软雅黑" panose="020B0503020204020204" pitchFamily="34" charset="-122"/>
                </a:rPr>
                <a:t>3ZBQS型矿用气动双液注浆泵维护</a:t>
              </a:r>
              <a:endParaRPr lang="zh-CN" altLang="en-US" sz="2000" b="1" kern="0">
                <a:solidFill>
                  <a:srgbClr val="000000"/>
                </a:solidFill>
                <a:latin typeface="Arial" panose="020B0604020202020204"/>
                <a:ea typeface="微软雅黑" panose="020B0503020204020204" pitchFamily="34" charset="-122"/>
              </a:endParaRPr>
            </a:p>
          </p:txBody>
        </p:sp>
      </p:grpSp>
      <p:sp>
        <p:nvSpPr>
          <p:cNvPr id="76" name="TextBox 4"/>
          <p:cNvSpPr txBox="1"/>
          <p:nvPr/>
        </p:nvSpPr>
        <p:spPr>
          <a:xfrm>
            <a:off x="0" y="541"/>
            <a:ext cx="604772" cy="133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35">
                <a:solidFill>
                  <a:schemeClr val="tx1">
                    <a:alpha val="0"/>
                  </a:schemeClr>
                </a:solidFill>
                <a:latin typeface="微软雅黑" panose="020B0503020204020204" pitchFamily="34" charset="-122"/>
                <a:ea typeface="微软雅黑" panose="020B0503020204020204" pitchFamily="34" charset="-122"/>
              </a:rPr>
              <a:t>行业</a:t>
            </a:r>
            <a:r>
              <a:rPr lang="en-US" altLang="zh-CN" sz="135">
                <a:solidFill>
                  <a:schemeClr val="tx1">
                    <a:alpha val="0"/>
                  </a:schemeClr>
                </a:solidFill>
                <a:latin typeface="微软雅黑" panose="020B0503020204020204" pitchFamily="34" charset="-122"/>
                <a:ea typeface="微软雅黑" panose="020B0503020204020204" pitchFamily="34" charset="-122"/>
              </a:rPr>
              <a:t>PPT</a:t>
            </a:r>
            <a:r>
              <a:rPr lang="zh-CN" altLang="en-US" sz="135">
                <a:solidFill>
                  <a:schemeClr val="tx1">
                    <a:alpha val="0"/>
                  </a:schemeClr>
                </a:solidFill>
                <a:latin typeface="微软雅黑" panose="020B0503020204020204" pitchFamily="34" charset="-122"/>
                <a:ea typeface="微软雅黑" panose="020B0503020204020204" pitchFamily="34" charset="-122"/>
              </a:rPr>
              <a:t>模板</a:t>
            </a:r>
            <a:r>
              <a:rPr lang="en-US" altLang="zh-CN" sz="135">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35">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ppt_x"/>
                                          </p:val>
                                        </p:tav>
                                        <p:tav tm="100000">
                                          <p:val>
                                            <p:strVal val="#ppt_x"/>
                                          </p:val>
                                        </p:tav>
                                      </p:tavLst>
                                    </p:anim>
                                    <p:anim calcmode="lin" valueType="num">
                                      <p:cBhvr additive="base">
                                        <p:cTn id="21"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ppt_x"/>
                                          </p:val>
                                        </p:tav>
                                        <p:tav tm="100000">
                                          <p:val>
                                            <p:strVal val="#ppt_x"/>
                                          </p:val>
                                        </p:tav>
                                      </p:tavLst>
                                    </p:anim>
                                    <p:anim calcmode="lin" valueType="num">
                                      <p:cBhvr additive="base">
                                        <p:cTn id="2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ppt_x"/>
                                          </p:val>
                                        </p:tav>
                                        <p:tav tm="100000">
                                          <p:val>
                                            <p:strVal val="#ppt_x"/>
                                          </p:val>
                                        </p:tav>
                                      </p:tavLst>
                                    </p:anim>
                                    <p:anim calcmode="lin" valueType="num">
                                      <p:cBhvr additive="base">
                                        <p:cTn id="3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27675"/>
            <a:ext cx="12192000" cy="898628"/>
            <a:chOff x="0" y="227675"/>
            <a:chExt cx="12192000" cy="898628"/>
          </a:xfrm>
        </p:grpSpPr>
        <p:sp>
          <p:nvSpPr>
            <p:cNvPr id="2" name="Freeform 16"/>
            <p:cNvSpPr/>
            <p:nvPr/>
          </p:nvSpPr>
          <p:spPr>
            <a:xfrm>
              <a:off x="0" y="227675"/>
              <a:ext cx="10768264" cy="898628"/>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 name="Freeform 14"/>
            <p:cNvSpPr/>
            <p:nvPr/>
          </p:nvSpPr>
          <p:spPr>
            <a:xfrm>
              <a:off x="11417960" y="227676"/>
              <a:ext cx="774040" cy="898626"/>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4" name="TextBox 4"/>
            <p:cNvSpPr txBox="1"/>
            <p:nvPr/>
          </p:nvSpPr>
          <p:spPr>
            <a:xfrm>
              <a:off x="3574415" y="692495"/>
              <a:ext cx="5078095" cy="398780"/>
            </a:xfrm>
            <a:prstGeom prst="rect">
              <a:avLst/>
            </a:prstGeom>
            <a:noFill/>
          </p:spPr>
          <p:txBody>
            <a:bodyPr wrap="square" rtlCol="0">
              <a:spAutoFit/>
            </a:bodyPr>
            <a:lstStyle>
              <a:defPPr>
                <a:defRPr lang="zh-CN"/>
              </a:defPPr>
              <a:lvl1pPr>
                <a:defRPr sz="3200" b="1">
                  <a:solidFill>
                    <a:schemeClr val="bg1"/>
                  </a:solidFill>
                  <a:latin typeface="微软雅黑" panose="020B0503020204020204" pitchFamily="34" charset="-122"/>
                  <a:ea typeface="微软雅黑" panose="020B0503020204020204" pitchFamily="34" charset="-122"/>
                </a:defRPr>
              </a:lvl1pPr>
            </a:lstStyle>
            <a:p>
              <a:pPr algn="dist"/>
              <a:r>
                <a:rPr lang="zh-CN" altLang="en-US" sz="2000" kern="0" dirty="0">
                  <a:solidFill>
                    <a:srgbClr val="000000"/>
                  </a:solidFill>
                  <a:latin typeface="Arial" panose="020B0604020202020204"/>
                  <a:sym typeface="+mn-ea"/>
                </a:rPr>
                <a:t>3ZBQS型矿用气动双液注浆泵</a:t>
              </a:r>
              <a:endParaRPr lang="zh-CN" altLang="en-US" sz="2000" b="0" dirty="0">
                <a:sym typeface="Arial" panose="020B0604020202020204" pitchFamily="34" charset="0"/>
              </a:endParaRPr>
            </a:p>
          </p:txBody>
        </p:sp>
      </p:grpSp>
      <p:sp>
        <p:nvSpPr>
          <p:cNvPr id="8" name="矩形: 圆角 1"/>
          <p:cNvSpPr/>
          <p:nvPr>
            <p:custDataLst>
              <p:tags r:id="rId1"/>
            </p:custDataLst>
          </p:nvPr>
        </p:nvSpPr>
        <p:spPr>
          <a:xfrm>
            <a:off x="1702435" y="2061210"/>
            <a:ext cx="4050665" cy="3293110"/>
          </a:xfrm>
          <a:prstGeom prst="roundRect">
            <a:avLst/>
          </a:prstGeom>
          <a:noFill/>
          <a:ln w="19050" cap="flat" cmpd="sng" algn="ctr">
            <a:solidFill>
              <a:srgbClr val="981112"/>
            </a:solidFill>
            <a:prstDash val="solid"/>
          </a:ln>
          <a:effectLst/>
        </p:spPr>
        <p:txBody>
          <a:bodyPr rot="0" spcFirstLastPara="0" vertOverflow="overflow" horzOverflow="overflow" vert="horz" wrap="square" lIns="91400" tIns="45700" rIns="91400" bIns="4570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圆角 2"/>
          <p:cNvSpPr/>
          <p:nvPr>
            <p:custDataLst>
              <p:tags r:id="rId2"/>
            </p:custDataLst>
          </p:nvPr>
        </p:nvSpPr>
        <p:spPr>
          <a:xfrm>
            <a:off x="6454775" y="2132965"/>
            <a:ext cx="4050665" cy="3293110"/>
          </a:xfrm>
          <a:prstGeom prst="roundRect">
            <a:avLst/>
          </a:prstGeom>
          <a:noFill/>
          <a:ln w="19050" cap="flat" cmpd="sng" algn="ctr">
            <a:solidFill>
              <a:srgbClr val="981112"/>
            </a:solidFill>
            <a:prstDash val="solid"/>
          </a:ln>
          <a:effectLst/>
        </p:spPr>
        <p:txBody>
          <a:bodyPr rot="0" spcFirstLastPara="0" vertOverflow="overflow" horzOverflow="overflow" vert="horz" wrap="square" lIns="91400" tIns="45700" rIns="91400" bIns="4570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pic>
        <p:nvPicPr>
          <p:cNvPr id="6" name="图片 5" descr="气动双液注浆泵17"/>
          <p:cNvPicPr>
            <a:picLocks noChangeAspect="1"/>
          </p:cNvPicPr>
          <p:nvPr/>
        </p:nvPicPr>
        <p:blipFill>
          <a:blip r:embed="rId3"/>
          <a:stretch>
            <a:fillRect/>
          </a:stretch>
        </p:blipFill>
        <p:spPr>
          <a:xfrm>
            <a:off x="7188835" y="2564765"/>
            <a:ext cx="2583180" cy="2583180"/>
          </a:xfrm>
          <a:prstGeom prst="rect">
            <a:avLst/>
          </a:prstGeom>
        </p:spPr>
      </p:pic>
      <p:pic>
        <p:nvPicPr>
          <p:cNvPr id="7" name="图片 6" descr="气动双液注浆泵16"/>
          <p:cNvPicPr>
            <a:picLocks noChangeAspect="1"/>
          </p:cNvPicPr>
          <p:nvPr/>
        </p:nvPicPr>
        <p:blipFill>
          <a:blip r:embed="rId4"/>
          <a:stretch>
            <a:fillRect/>
          </a:stretch>
        </p:blipFill>
        <p:spPr>
          <a:xfrm>
            <a:off x="2422525" y="2493010"/>
            <a:ext cx="2583180" cy="25831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27675"/>
            <a:ext cx="12192000" cy="898628"/>
            <a:chOff x="0" y="227675"/>
            <a:chExt cx="12192000" cy="898628"/>
          </a:xfrm>
        </p:grpSpPr>
        <p:sp>
          <p:nvSpPr>
            <p:cNvPr id="2" name="Freeform 16"/>
            <p:cNvSpPr/>
            <p:nvPr/>
          </p:nvSpPr>
          <p:spPr>
            <a:xfrm>
              <a:off x="0" y="227675"/>
              <a:ext cx="10768264" cy="898628"/>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 name="Freeform 14"/>
            <p:cNvSpPr/>
            <p:nvPr/>
          </p:nvSpPr>
          <p:spPr>
            <a:xfrm>
              <a:off x="11417960" y="227676"/>
              <a:ext cx="774040" cy="898626"/>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4" name="TextBox 4"/>
            <p:cNvSpPr txBox="1"/>
            <p:nvPr/>
          </p:nvSpPr>
          <p:spPr>
            <a:xfrm>
              <a:off x="3358601" y="621158"/>
              <a:ext cx="4077335" cy="398780"/>
            </a:xfrm>
            <a:prstGeom prst="rect">
              <a:avLst/>
            </a:prstGeom>
            <a:noFill/>
          </p:spPr>
          <p:txBody>
            <a:bodyPr wrap="none" rtlCol="0">
              <a:spAutoFit/>
            </a:bodyPr>
            <a:lstStyle>
              <a:defPPr>
                <a:defRPr lang="zh-CN"/>
              </a:defPPr>
              <a:lvl1pPr>
                <a:defRPr sz="3200" b="1">
                  <a:solidFill>
                    <a:schemeClr val="bg1"/>
                  </a:solidFill>
                  <a:latin typeface="微软雅黑" panose="020B0503020204020204" pitchFamily="34" charset="-122"/>
                  <a:ea typeface="微软雅黑" panose="020B0503020204020204" pitchFamily="34" charset="-122"/>
                </a:defRPr>
              </a:lvl1pPr>
            </a:lstStyle>
            <a:p>
              <a:pPr lvl="0" algn="l"/>
              <a:r>
                <a:rPr lang="zh-CN" altLang="en-US" sz="2000" kern="0" dirty="0">
                  <a:solidFill>
                    <a:srgbClr val="000000"/>
                  </a:solidFill>
                  <a:latin typeface="Arial" panose="020B0604020202020204"/>
                  <a:sym typeface="+mn-ea"/>
                </a:rPr>
                <a:t>3ZBQS型矿用气动双液注浆泵介绍</a:t>
              </a:r>
              <a:endParaRPr lang="zh-CN" altLang="en-US" sz="2000" b="0" dirty="0">
                <a:sym typeface="Arial" panose="020B0604020202020204" pitchFamily="34" charset="0"/>
              </a:endParaRPr>
            </a:p>
          </p:txBody>
        </p:sp>
      </p:grpSp>
      <p:sp>
        <p:nvSpPr>
          <p:cNvPr id="6" name="Text Placeholder 3"/>
          <p:cNvSpPr txBox="1"/>
          <p:nvPr/>
        </p:nvSpPr>
        <p:spPr>
          <a:xfrm>
            <a:off x="1702435" y="1988820"/>
            <a:ext cx="5328285" cy="3346450"/>
          </a:xfrm>
          <a:prstGeom prst="rect">
            <a:avLst/>
          </a:prstGeom>
        </p:spPr>
        <p:txBody>
          <a:bodyPr wrap="square" lIns="0" tIns="0" rIns="0" bIns="0" anchor="t" anchorCtr="0">
            <a:no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800">
                <a:solidFill>
                  <a:schemeClr val="tx1"/>
                </a:solidFill>
                <a:latin typeface="方正隶书_GBK" panose="03000509000000000000" charset="-122"/>
                <a:ea typeface="方正隶书_GBK" panose="03000509000000000000" charset="-122"/>
                <a:cs typeface="方正隶书_GBK" panose="03000509000000000000" charset="-122"/>
              </a:rPr>
              <a:t>3ZBQS型矿用气动双液注浆泵是采用先进的多学科技术研制的新型注浆设备。主要用于破碎岩层的注浆加固、堵水、充填空隙等工程施工，消除了抗洪抢险中的隐患。该系列注浆泵具有压力高、效率高、重量轻、移动方便等优点，肆零零捌捌陆零伍叁柒，应用广泛，可作为单组分注浆或双组分注浆，也可作为乳化泵或高压水泵、液压泵等，特别适用于矿山、隧道、水力等。电力、地铁、建筑、桥梁工程及易燃、易爆、温湿度变化较大的场所。</a:t>
            </a:r>
            <a:endParaRPr lang="zh-CN" altLang="en-US" sz="1800">
              <a:solidFill>
                <a:schemeClr val="tx1"/>
              </a:solidFill>
              <a:latin typeface="方正隶书_GBK" panose="03000509000000000000" charset="-122"/>
              <a:ea typeface="方正隶书_GBK" panose="03000509000000000000" charset="-122"/>
              <a:cs typeface="方正隶书_GBK" panose="03000509000000000000" charset="-122"/>
            </a:endParaRPr>
          </a:p>
        </p:txBody>
      </p:sp>
      <p:sp>
        <p:nvSpPr>
          <p:cNvPr id="10" name="Freeform 45"/>
          <p:cNvSpPr>
            <a:spLocks noEditPoints="1"/>
          </p:cNvSpPr>
          <p:nvPr/>
        </p:nvSpPr>
        <p:spPr bwMode="auto">
          <a:xfrm>
            <a:off x="1380721" y="1662148"/>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981112"/>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55211" y="1339090"/>
            <a:ext cx="4925136" cy="492513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2" presetClass="entr" presetSubtype="2" accel="50000" decel="5000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4"/>
          <p:cNvSpPr/>
          <p:nvPr/>
        </p:nvSpPr>
        <p:spPr>
          <a:xfrm>
            <a:off x="11417935" y="227965"/>
            <a:ext cx="774065" cy="898525"/>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6" name="矩形 5"/>
          <p:cNvSpPr>
            <a:spLocks noChangeAspect="1"/>
          </p:cNvSpPr>
          <p:nvPr/>
        </p:nvSpPr>
        <p:spPr>
          <a:xfrm>
            <a:off x="1596000" y="3482703"/>
            <a:ext cx="2880000" cy="1728000"/>
          </a:xfrm>
          <a:prstGeom prst="rect">
            <a:avLst/>
          </a:prstGeom>
          <a:blipFill dpi="0" rotWithShape="1">
            <a:blip r:embed="rId1">
              <a:extLst>
                <a:ext uri="{28A0092B-C50C-407E-A947-70E740481C1C}">
                  <a14:useLocalDpi xmlns:a14="http://schemas.microsoft.com/office/drawing/2010/main" val="0"/>
                </a:ext>
              </a:extLst>
            </a:blip>
            <a:stretch>
              <a:fillRect/>
            </a:stretch>
          </a:blipFill>
          <a:ln w="12700" cap="flat" cmpd="sng" algn="ctr">
            <a:noFill/>
            <a:prstDash val="solid"/>
            <a:miter lim="800000"/>
          </a:ln>
          <a:effectLst>
            <a:outerShdw blurRad="88900" dist="1270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矩形 6"/>
          <p:cNvSpPr>
            <a:spLocks noChangeAspect="1"/>
          </p:cNvSpPr>
          <p:nvPr/>
        </p:nvSpPr>
        <p:spPr>
          <a:xfrm>
            <a:off x="4656000" y="3482703"/>
            <a:ext cx="2880000" cy="1728000"/>
          </a:xfrm>
          <a:prstGeom prst="rect">
            <a:avLst/>
          </a:prstGeom>
          <a:solidFill>
            <a:srgbClr val="981112"/>
          </a:solidFill>
          <a:ln w="12700" cap="flat" cmpd="sng" algn="ctr">
            <a:noFill/>
            <a:prstDash val="solid"/>
            <a:miter lim="800000"/>
          </a:ln>
          <a:effectLst>
            <a:outerShdw blurRad="88900" dist="1270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a:spLocks noChangeAspect="1"/>
          </p:cNvSpPr>
          <p:nvPr/>
        </p:nvSpPr>
        <p:spPr>
          <a:xfrm>
            <a:off x="7716000" y="3482703"/>
            <a:ext cx="2880000" cy="1728000"/>
          </a:xfrm>
          <a:prstGeom prst="rect">
            <a:avLst/>
          </a:prstGeom>
          <a:blipFill dpi="0" rotWithShape="1">
            <a:blip r:embed="rId2">
              <a:extLst>
                <a:ext uri="{28A0092B-C50C-407E-A947-70E740481C1C}">
                  <a14:useLocalDpi xmlns:a14="http://schemas.microsoft.com/office/drawing/2010/main" val="0"/>
                </a:ext>
              </a:extLst>
            </a:blip>
            <a:stretch>
              <a:fillRect/>
            </a:stretch>
          </a:blipFill>
          <a:ln w="12700" cap="flat" cmpd="sng" algn="ctr">
            <a:noFill/>
            <a:prstDash val="solid"/>
            <a:miter lim="800000"/>
          </a:ln>
          <a:effectLst>
            <a:outerShdw blurRad="88900" dist="1270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矩形 8"/>
          <p:cNvSpPr/>
          <p:nvPr/>
        </p:nvSpPr>
        <p:spPr>
          <a:xfrm>
            <a:off x="1596000" y="1574703"/>
            <a:ext cx="5940000" cy="1728000"/>
          </a:xfrm>
          <a:prstGeom prst="rect">
            <a:avLst/>
          </a:prstGeom>
          <a:solidFill>
            <a:schemeClr val="tx1">
              <a:lumMod val="85000"/>
              <a:lumOff val="15000"/>
            </a:schemeClr>
          </a:solidFill>
          <a:ln w="12700" cap="flat" cmpd="sng" algn="ctr">
            <a:noFill/>
            <a:prstDash val="solid"/>
            <a:miter lim="800000"/>
          </a:ln>
          <a:effectLst>
            <a:outerShdw blurRad="88900" dist="1270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矩形 9"/>
          <p:cNvSpPr>
            <a:spLocks noChangeAspect="1"/>
          </p:cNvSpPr>
          <p:nvPr/>
        </p:nvSpPr>
        <p:spPr>
          <a:xfrm>
            <a:off x="7716000" y="1574703"/>
            <a:ext cx="2880000" cy="1728000"/>
          </a:xfrm>
          <a:prstGeom prst="rect">
            <a:avLst/>
          </a:prstGeom>
          <a:solidFill>
            <a:srgbClr val="981112"/>
          </a:solidFill>
          <a:ln w="12700" cap="flat" cmpd="sng" algn="ctr">
            <a:noFill/>
            <a:prstDash val="solid"/>
            <a:miter lim="800000"/>
          </a:ln>
          <a:effectLst>
            <a:outerShdw blurRad="88900" dist="1270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7" name="组合 16"/>
          <p:cNvGrpSpPr/>
          <p:nvPr/>
        </p:nvGrpSpPr>
        <p:grpSpPr>
          <a:xfrm>
            <a:off x="2101784" y="1939489"/>
            <a:ext cx="495365" cy="737431"/>
            <a:chOff x="12828588" y="4776788"/>
            <a:chExt cx="1400175" cy="2084387"/>
          </a:xfrm>
          <a:solidFill>
            <a:schemeClr val="bg1"/>
          </a:solidFill>
          <a:effectLst/>
        </p:grpSpPr>
        <p:sp>
          <p:nvSpPr>
            <p:cNvPr id="18" name="Freeform 5"/>
            <p:cNvSpPr/>
            <p:nvPr/>
          </p:nvSpPr>
          <p:spPr bwMode="auto">
            <a:xfrm>
              <a:off x="13331827" y="6692900"/>
              <a:ext cx="393700" cy="168275"/>
            </a:xfrm>
            <a:custGeom>
              <a:avLst/>
              <a:gdLst>
                <a:gd name="T0" fmla="*/ 89 w 104"/>
                <a:gd name="T1" fmla="*/ 0 h 45"/>
                <a:gd name="T2" fmla="*/ 15 w 104"/>
                <a:gd name="T3" fmla="*/ 0 h 45"/>
                <a:gd name="T4" fmla="*/ 0 w 104"/>
                <a:gd name="T5" fmla="*/ 15 h 45"/>
                <a:gd name="T6" fmla="*/ 15 w 104"/>
                <a:gd name="T7" fmla="*/ 30 h 45"/>
                <a:gd name="T8" fmla="*/ 19 w 104"/>
                <a:gd name="T9" fmla="*/ 30 h 45"/>
                <a:gd name="T10" fmla="*/ 34 w 104"/>
                <a:gd name="T11" fmla="*/ 45 h 45"/>
                <a:gd name="T12" fmla="*/ 70 w 104"/>
                <a:gd name="T13" fmla="*/ 45 h 45"/>
                <a:gd name="T14" fmla="*/ 85 w 104"/>
                <a:gd name="T15" fmla="*/ 30 h 45"/>
                <a:gd name="T16" fmla="*/ 89 w 104"/>
                <a:gd name="T17" fmla="*/ 30 h 45"/>
                <a:gd name="T18" fmla="*/ 104 w 104"/>
                <a:gd name="T19" fmla="*/ 15 h 45"/>
                <a:gd name="T20" fmla="*/ 89 w 104"/>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45">
                  <a:moveTo>
                    <a:pt x="89" y="0"/>
                  </a:moveTo>
                  <a:cubicBezTo>
                    <a:pt x="15" y="0"/>
                    <a:pt x="15" y="0"/>
                    <a:pt x="15" y="0"/>
                  </a:cubicBezTo>
                  <a:cubicBezTo>
                    <a:pt x="7" y="0"/>
                    <a:pt x="0" y="7"/>
                    <a:pt x="0" y="15"/>
                  </a:cubicBezTo>
                  <a:cubicBezTo>
                    <a:pt x="0" y="24"/>
                    <a:pt x="7" y="30"/>
                    <a:pt x="15" y="30"/>
                  </a:cubicBezTo>
                  <a:cubicBezTo>
                    <a:pt x="19" y="30"/>
                    <a:pt x="19" y="30"/>
                    <a:pt x="19" y="30"/>
                  </a:cubicBezTo>
                  <a:cubicBezTo>
                    <a:pt x="19" y="39"/>
                    <a:pt x="26" y="45"/>
                    <a:pt x="34" y="45"/>
                  </a:cubicBezTo>
                  <a:cubicBezTo>
                    <a:pt x="70" y="45"/>
                    <a:pt x="70" y="45"/>
                    <a:pt x="70" y="45"/>
                  </a:cubicBezTo>
                  <a:cubicBezTo>
                    <a:pt x="78" y="45"/>
                    <a:pt x="85" y="39"/>
                    <a:pt x="85" y="30"/>
                  </a:cubicBezTo>
                  <a:cubicBezTo>
                    <a:pt x="89" y="30"/>
                    <a:pt x="89" y="30"/>
                    <a:pt x="89" y="30"/>
                  </a:cubicBezTo>
                  <a:cubicBezTo>
                    <a:pt x="97" y="30"/>
                    <a:pt x="104" y="24"/>
                    <a:pt x="104" y="15"/>
                  </a:cubicBezTo>
                  <a:cubicBezTo>
                    <a:pt x="104" y="7"/>
                    <a:pt x="97" y="0"/>
                    <a:pt x="89" y="0"/>
                  </a:cubicBezTo>
                  <a:close/>
                </a:path>
              </a:pathLst>
            </a:custGeom>
            <a:grpFill/>
            <a:ln>
              <a:noFill/>
            </a:ln>
          </p:spPr>
          <p:txBody>
            <a:bodyPr vert="horz" wrap="square" lIns="91440" tIns="45720" rIns="91440" bIns="45720" numCol="1" anchor="t" anchorCtr="0" compatLnSpc="1"/>
            <a:lstStyle/>
            <a:p>
              <a:endParaRPr lang="zh-CN" altLang="en-US"/>
            </a:p>
          </p:txBody>
        </p:sp>
        <p:sp>
          <p:nvSpPr>
            <p:cNvPr id="19" name="Freeform 6"/>
            <p:cNvSpPr/>
            <p:nvPr/>
          </p:nvSpPr>
          <p:spPr bwMode="auto">
            <a:xfrm>
              <a:off x="13331827" y="6507163"/>
              <a:ext cx="393700" cy="112712"/>
            </a:xfrm>
            <a:custGeom>
              <a:avLst/>
              <a:gdLst>
                <a:gd name="T0" fmla="*/ 89 w 104"/>
                <a:gd name="T1" fmla="*/ 0 h 30"/>
                <a:gd name="T2" fmla="*/ 15 w 104"/>
                <a:gd name="T3" fmla="*/ 0 h 30"/>
                <a:gd name="T4" fmla="*/ 0 w 104"/>
                <a:gd name="T5" fmla="*/ 15 h 30"/>
                <a:gd name="T6" fmla="*/ 15 w 104"/>
                <a:gd name="T7" fmla="*/ 30 h 30"/>
                <a:gd name="T8" fmla="*/ 89 w 104"/>
                <a:gd name="T9" fmla="*/ 30 h 30"/>
                <a:gd name="T10" fmla="*/ 104 w 104"/>
                <a:gd name="T11" fmla="*/ 15 h 30"/>
                <a:gd name="T12" fmla="*/ 89 w 10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04" h="30">
                  <a:moveTo>
                    <a:pt x="89" y="0"/>
                  </a:moveTo>
                  <a:cubicBezTo>
                    <a:pt x="15" y="0"/>
                    <a:pt x="15" y="0"/>
                    <a:pt x="15" y="0"/>
                  </a:cubicBezTo>
                  <a:cubicBezTo>
                    <a:pt x="7" y="0"/>
                    <a:pt x="0" y="7"/>
                    <a:pt x="0" y="15"/>
                  </a:cubicBezTo>
                  <a:cubicBezTo>
                    <a:pt x="0" y="23"/>
                    <a:pt x="7" y="30"/>
                    <a:pt x="15" y="30"/>
                  </a:cubicBezTo>
                  <a:cubicBezTo>
                    <a:pt x="89" y="30"/>
                    <a:pt x="89" y="30"/>
                    <a:pt x="89" y="30"/>
                  </a:cubicBezTo>
                  <a:cubicBezTo>
                    <a:pt x="97" y="30"/>
                    <a:pt x="104" y="23"/>
                    <a:pt x="104" y="15"/>
                  </a:cubicBezTo>
                  <a:cubicBezTo>
                    <a:pt x="104" y="7"/>
                    <a:pt x="97" y="0"/>
                    <a:pt x="89" y="0"/>
                  </a:cubicBezTo>
                  <a:close/>
                </a:path>
              </a:pathLst>
            </a:custGeom>
            <a:grpFill/>
            <a:ln>
              <a:noFill/>
            </a:ln>
          </p:spPr>
          <p:txBody>
            <a:bodyPr vert="horz" wrap="square" lIns="91440" tIns="45720" rIns="91440" bIns="45720" numCol="1" anchor="t" anchorCtr="0" compatLnSpc="1"/>
            <a:lstStyle/>
            <a:p>
              <a:endParaRPr lang="zh-CN" altLang="en-US"/>
            </a:p>
          </p:txBody>
        </p:sp>
        <p:sp>
          <p:nvSpPr>
            <p:cNvPr id="20" name="Freeform 7"/>
            <p:cNvSpPr>
              <a:spLocks noEditPoints="1"/>
            </p:cNvSpPr>
            <p:nvPr/>
          </p:nvSpPr>
          <p:spPr bwMode="auto">
            <a:xfrm>
              <a:off x="12828588" y="4776788"/>
              <a:ext cx="1400175" cy="1662112"/>
            </a:xfrm>
            <a:custGeom>
              <a:avLst/>
              <a:gdLst>
                <a:gd name="T0" fmla="*/ 370 w 370"/>
                <a:gd name="T1" fmla="*/ 186 h 441"/>
                <a:gd name="T2" fmla="*/ 188 w 370"/>
                <a:gd name="T3" fmla="*/ 0 h 441"/>
                <a:gd name="T4" fmla="*/ 188 w 370"/>
                <a:gd name="T5" fmla="*/ 0 h 441"/>
                <a:gd name="T6" fmla="*/ 187 w 370"/>
                <a:gd name="T7" fmla="*/ 0 h 441"/>
                <a:gd name="T8" fmla="*/ 185 w 370"/>
                <a:gd name="T9" fmla="*/ 0 h 441"/>
                <a:gd name="T10" fmla="*/ 183 w 370"/>
                <a:gd name="T11" fmla="*/ 0 h 441"/>
                <a:gd name="T12" fmla="*/ 182 w 370"/>
                <a:gd name="T13" fmla="*/ 0 h 441"/>
                <a:gd name="T14" fmla="*/ 182 w 370"/>
                <a:gd name="T15" fmla="*/ 0 h 441"/>
                <a:gd name="T16" fmla="*/ 0 w 370"/>
                <a:gd name="T17" fmla="*/ 186 h 441"/>
                <a:gd name="T18" fmla="*/ 9 w 370"/>
                <a:gd name="T19" fmla="*/ 240 h 441"/>
                <a:gd name="T20" fmla="*/ 8 w 370"/>
                <a:gd name="T21" fmla="*/ 240 h 441"/>
                <a:gd name="T22" fmla="*/ 18 w 370"/>
                <a:gd name="T23" fmla="*/ 264 h 441"/>
                <a:gd name="T24" fmla="*/ 31 w 370"/>
                <a:gd name="T25" fmla="*/ 288 h 441"/>
                <a:gd name="T26" fmla="*/ 66 w 370"/>
                <a:gd name="T27" fmla="*/ 342 h 441"/>
                <a:gd name="T28" fmla="*/ 137 w 370"/>
                <a:gd name="T29" fmla="*/ 440 h 441"/>
                <a:gd name="T30" fmla="*/ 138 w 370"/>
                <a:gd name="T31" fmla="*/ 441 h 441"/>
                <a:gd name="T32" fmla="*/ 149 w 370"/>
                <a:gd name="T33" fmla="*/ 441 h 441"/>
                <a:gd name="T34" fmla="*/ 182 w 370"/>
                <a:gd name="T35" fmla="*/ 441 h 441"/>
                <a:gd name="T36" fmla="*/ 188 w 370"/>
                <a:gd name="T37" fmla="*/ 441 h 441"/>
                <a:gd name="T38" fmla="*/ 221 w 370"/>
                <a:gd name="T39" fmla="*/ 441 h 441"/>
                <a:gd name="T40" fmla="*/ 233 w 370"/>
                <a:gd name="T41" fmla="*/ 440 h 441"/>
                <a:gd name="T42" fmla="*/ 304 w 370"/>
                <a:gd name="T43" fmla="*/ 342 h 441"/>
                <a:gd name="T44" fmla="*/ 339 w 370"/>
                <a:gd name="T45" fmla="*/ 288 h 441"/>
                <a:gd name="T46" fmla="*/ 352 w 370"/>
                <a:gd name="T47" fmla="*/ 264 h 441"/>
                <a:gd name="T48" fmla="*/ 362 w 370"/>
                <a:gd name="T49" fmla="*/ 240 h 441"/>
                <a:gd name="T50" fmla="*/ 361 w 370"/>
                <a:gd name="T51" fmla="*/ 240 h 441"/>
                <a:gd name="T52" fmla="*/ 370 w 370"/>
                <a:gd name="T53" fmla="*/ 186 h 441"/>
                <a:gd name="T54" fmla="*/ 129 w 370"/>
                <a:gd name="T55" fmla="*/ 360 h 441"/>
                <a:gd name="T56" fmla="*/ 107 w 370"/>
                <a:gd name="T57" fmla="*/ 337 h 441"/>
                <a:gd name="T58" fmla="*/ 129 w 370"/>
                <a:gd name="T59" fmla="*/ 315 h 441"/>
                <a:gd name="T60" fmla="*/ 151 w 370"/>
                <a:gd name="T61" fmla="*/ 337 h 441"/>
                <a:gd name="T62" fmla="*/ 129 w 370"/>
                <a:gd name="T63" fmla="*/ 360 h 441"/>
                <a:gd name="T64" fmla="*/ 162 w 370"/>
                <a:gd name="T65" fmla="*/ 77 h 441"/>
                <a:gd name="T66" fmla="*/ 120 w 370"/>
                <a:gd name="T67" fmla="*/ 280 h 441"/>
                <a:gd name="T68" fmla="*/ 85 w 370"/>
                <a:gd name="T69" fmla="*/ 269 h 441"/>
                <a:gd name="T70" fmla="*/ 136 w 370"/>
                <a:gd name="T71" fmla="*/ 60 h 441"/>
                <a:gd name="T72" fmla="*/ 162 w 370"/>
                <a:gd name="T73" fmla="*/ 77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0" h="441">
                  <a:moveTo>
                    <a:pt x="370" y="186"/>
                  </a:moveTo>
                  <a:cubicBezTo>
                    <a:pt x="370" y="85"/>
                    <a:pt x="289" y="3"/>
                    <a:pt x="188" y="0"/>
                  </a:cubicBezTo>
                  <a:cubicBezTo>
                    <a:pt x="188" y="0"/>
                    <a:pt x="188" y="0"/>
                    <a:pt x="188" y="0"/>
                  </a:cubicBezTo>
                  <a:cubicBezTo>
                    <a:pt x="188" y="0"/>
                    <a:pt x="187" y="0"/>
                    <a:pt x="187" y="0"/>
                  </a:cubicBezTo>
                  <a:cubicBezTo>
                    <a:pt x="186" y="0"/>
                    <a:pt x="186" y="0"/>
                    <a:pt x="185" y="0"/>
                  </a:cubicBezTo>
                  <a:cubicBezTo>
                    <a:pt x="184" y="0"/>
                    <a:pt x="184" y="0"/>
                    <a:pt x="183" y="0"/>
                  </a:cubicBezTo>
                  <a:cubicBezTo>
                    <a:pt x="183" y="0"/>
                    <a:pt x="182" y="0"/>
                    <a:pt x="182" y="0"/>
                  </a:cubicBezTo>
                  <a:cubicBezTo>
                    <a:pt x="182" y="0"/>
                    <a:pt x="182" y="0"/>
                    <a:pt x="182" y="0"/>
                  </a:cubicBezTo>
                  <a:cubicBezTo>
                    <a:pt x="81" y="3"/>
                    <a:pt x="0" y="85"/>
                    <a:pt x="0" y="186"/>
                  </a:cubicBezTo>
                  <a:cubicBezTo>
                    <a:pt x="0" y="205"/>
                    <a:pt x="3" y="223"/>
                    <a:pt x="9" y="240"/>
                  </a:cubicBezTo>
                  <a:cubicBezTo>
                    <a:pt x="8" y="240"/>
                    <a:pt x="8" y="240"/>
                    <a:pt x="8" y="240"/>
                  </a:cubicBezTo>
                  <a:cubicBezTo>
                    <a:pt x="9" y="246"/>
                    <a:pt x="13" y="255"/>
                    <a:pt x="18" y="264"/>
                  </a:cubicBezTo>
                  <a:cubicBezTo>
                    <a:pt x="21" y="271"/>
                    <a:pt x="26" y="279"/>
                    <a:pt x="31" y="288"/>
                  </a:cubicBezTo>
                  <a:cubicBezTo>
                    <a:pt x="41" y="305"/>
                    <a:pt x="53" y="324"/>
                    <a:pt x="66" y="342"/>
                  </a:cubicBezTo>
                  <a:cubicBezTo>
                    <a:pt x="98" y="388"/>
                    <a:pt x="131" y="432"/>
                    <a:pt x="137" y="440"/>
                  </a:cubicBezTo>
                  <a:cubicBezTo>
                    <a:pt x="138" y="441"/>
                    <a:pt x="138" y="441"/>
                    <a:pt x="138" y="441"/>
                  </a:cubicBezTo>
                  <a:cubicBezTo>
                    <a:pt x="149" y="441"/>
                    <a:pt x="149" y="441"/>
                    <a:pt x="149" y="441"/>
                  </a:cubicBezTo>
                  <a:cubicBezTo>
                    <a:pt x="182" y="441"/>
                    <a:pt x="182" y="441"/>
                    <a:pt x="182" y="441"/>
                  </a:cubicBezTo>
                  <a:cubicBezTo>
                    <a:pt x="188" y="441"/>
                    <a:pt x="188" y="441"/>
                    <a:pt x="188" y="441"/>
                  </a:cubicBezTo>
                  <a:cubicBezTo>
                    <a:pt x="221" y="441"/>
                    <a:pt x="221" y="441"/>
                    <a:pt x="221" y="441"/>
                  </a:cubicBezTo>
                  <a:cubicBezTo>
                    <a:pt x="225" y="441"/>
                    <a:pt x="229" y="440"/>
                    <a:pt x="233" y="440"/>
                  </a:cubicBezTo>
                  <a:cubicBezTo>
                    <a:pt x="239" y="432"/>
                    <a:pt x="272" y="388"/>
                    <a:pt x="304" y="342"/>
                  </a:cubicBezTo>
                  <a:cubicBezTo>
                    <a:pt x="317" y="324"/>
                    <a:pt x="329" y="305"/>
                    <a:pt x="339" y="288"/>
                  </a:cubicBezTo>
                  <a:cubicBezTo>
                    <a:pt x="344" y="279"/>
                    <a:pt x="349" y="271"/>
                    <a:pt x="352" y="264"/>
                  </a:cubicBezTo>
                  <a:cubicBezTo>
                    <a:pt x="357" y="255"/>
                    <a:pt x="361" y="246"/>
                    <a:pt x="362" y="240"/>
                  </a:cubicBezTo>
                  <a:cubicBezTo>
                    <a:pt x="361" y="240"/>
                    <a:pt x="361" y="240"/>
                    <a:pt x="361" y="240"/>
                  </a:cubicBezTo>
                  <a:cubicBezTo>
                    <a:pt x="367" y="223"/>
                    <a:pt x="370" y="205"/>
                    <a:pt x="370" y="186"/>
                  </a:cubicBezTo>
                  <a:close/>
                  <a:moveTo>
                    <a:pt x="129" y="360"/>
                  </a:moveTo>
                  <a:cubicBezTo>
                    <a:pt x="117" y="360"/>
                    <a:pt x="107" y="350"/>
                    <a:pt x="107" y="337"/>
                  </a:cubicBezTo>
                  <a:cubicBezTo>
                    <a:pt x="107" y="325"/>
                    <a:pt x="117" y="315"/>
                    <a:pt x="129" y="315"/>
                  </a:cubicBezTo>
                  <a:cubicBezTo>
                    <a:pt x="141" y="315"/>
                    <a:pt x="151" y="325"/>
                    <a:pt x="151" y="337"/>
                  </a:cubicBezTo>
                  <a:cubicBezTo>
                    <a:pt x="151" y="350"/>
                    <a:pt x="141" y="360"/>
                    <a:pt x="129" y="360"/>
                  </a:cubicBezTo>
                  <a:close/>
                  <a:moveTo>
                    <a:pt x="162" y="77"/>
                  </a:moveTo>
                  <a:cubicBezTo>
                    <a:pt x="70" y="131"/>
                    <a:pt x="120" y="280"/>
                    <a:pt x="120" y="280"/>
                  </a:cubicBezTo>
                  <a:cubicBezTo>
                    <a:pt x="92" y="302"/>
                    <a:pt x="89" y="277"/>
                    <a:pt x="85" y="269"/>
                  </a:cubicBezTo>
                  <a:cubicBezTo>
                    <a:pt x="32" y="150"/>
                    <a:pt x="84" y="83"/>
                    <a:pt x="136" y="60"/>
                  </a:cubicBezTo>
                  <a:cubicBezTo>
                    <a:pt x="180" y="40"/>
                    <a:pt x="168" y="73"/>
                    <a:pt x="162" y="77"/>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21" name="TextBox 19"/>
          <p:cNvSpPr txBox="1"/>
          <p:nvPr/>
        </p:nvSpPr>
        <p:spPr>
          <a:xfrm>
            <a:off x="2708910" y="2218690"/>
            <a:ext cx="4256405" cy="460375"/>
          </a:xfrm>
          <a:prstGeom prst="rect">
            <a:avLst/>
          </a:prstGeom>
          <a:noFill/>
        </p:spPr>
        <p:txBody>
          <a:bodyPr wrap="square" rtlCol="0">
            <a:spAutoFit/>
          </a:bodyPr>
          <a:lstStyle/>
          <a:p>
            <a:pPr algn="dist"/>
            <a:r>
              <a:rPr lang="zh-CN" altLang="en-US" sz="2400" kern="0" dirty="0">
                <a:solidFill>
                  <a:schemeClr val="bg1"/>
                </a:solidFill>
                <a:latin typeface="Arial" panose="020B0604020202020204"/>
                <a:sym typeface="+mn-ea"/>
              </a:rPr>
              <a:t>3ZBQS型矿用气动双液注浆泵</a:t>
            </a:r>
            <a:endParaRPr lang="zh-CN" altLang="en-US" sz="2400" kern="0" dirty="0">
              <a:solidFill>
                <a:schemeClr val="bg1"/>
              </a:solidFill>
              <a:latin typeface="Arial" panose="020B0604020202020204"/>
              <a:ea typeface="微软雅黑" panose="020B0503020204020204" pitchFamily="34" charset="-122"/>
              <a:sym typeface="+mn-ea"/>
            </a:endParaRPr>
          </a:p>
        </p:txBody>
      </p:sp>
      <p:pic>
        <p:nvPicPr>
          <p:cNvPr id="2" name="图片 1" descr="气动双液注浆泵22"/>
          <p:cNvPicPr>
            <a:picLocks noChangeAspect="1"/>
          </p:cNvPicPr>
          <p:nvPr/>
        </p:nvPicPr>
        <p:blipFill>
          <a:blip r:embed="rId3"/>
          <a:stretch>
            <a:fillRect/>
          </a:stretch>
        </p:blipFill>
        <p:spPr>
          <a:xfrm>
            <a:off x="5059680" y="3561080"/>
            <a:ext cx="2232025" cy="1577975"/>
          </a:xfrm>
          <a:prstGeom prst="rect">
            <a:avLst/>
          </a:prstGeom>
        </p:spPr>
      </p:pic>
      <p:pic>
        <p:nvPicPr>
          <p:cNvPr id="4" name="图片 3" descr="气动双液注浆泵23"/>
          <p:cNvPicPr>
            <a:picLocks noChangeAspect="1"/>
          </p:cNvPicPr>
          <p:nvPr/>
        </p:nvPicPr>
        <p:blipFill>
          <a:blip r:embed="rId4"/>
          <a:stretch>
            <a:fillRect/>
          </a:stretch>
        </p:blipFill>
        <p:spPr>
          <a:xfrm>
            <a:off x="8110855" y="1628775"/>
            <a:ext cx="2232025" cy="16395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27675"/>
            <a:ext cx="12192000" cy="898628"/>
            <a:chOff x="0" y="227675"/>
            <a:chExt cx="12192000" cy="898628"/>
          </a:xfrm>
        </p:grpSpPr>
        <p:sp>
          <p:nvSpPr>
            <p:cNvPr id="2" name="Freeform 16"/>
            <p:cNvSpPr/>
            <p:nvPr/>
          </p:nvSpPr>
          <p:spPr>
            <a:xfrm>
              <a:off x="0" y="227675"/>
              <a:ext cx="10768264" cy="898628"/>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 name="Freeform 14"/>
            <p:cNvSpPr/>
            <p:nvPr/>
          </p:nvSpPr>
          <p:spPr>
            <a:xfrm>
              <a:off x="11417960" y="227676"/>
              <a:ext cx="774040" cy="898626"/>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4" name="TextBox 4"/>
            <p:cNvSpPr txBox="1"/>
            <p:nvPr/>
          </p:nvSpPr>
          <p:spPr>
            <a:xfrm>
              <a:off x="406486" y="477013"/>
              <a:ext cx="4077335" cy="398780"/>
            </a:xfrm>
            <a:prstGeom prst="rect">
              <a:avLst/>
            </a:prstGeom>
            <a:noFill/>
          </p:spPr>
          <p:txBody>
            <a:bodyPr wrap="none" rtlCol="0">
              <a:spAutoFit/>
            </a:bodyPr>
            <a:lstStyle>
              <a:defPPr>
                <a:defRPr lang="zh-CN"/>
              </a:defPPr>
              <a:lvl1pPr>
                <a:defRPr sz="3200" b="1">
                  <a:solidFill>
                    <a:schemeClr val="bg1"/>
                  </a:solidFill>
                  <a:latin typeface="微软雅黑" panose="020B0503020204020204" pitchFamily="34" charset="-122"/>
                  <a:ea typeface="微软雅黑" panose="020B0503020204020204" pitchFamily="34" charset="-122"/>
                </a:defRPr>
              </a:lvl1pPr>
            </a:lstStyle>
            <a:p>
              <a:pPr lvl="0" algn="l"/>
              <a:r>
                <a:rPr lang="zh-CN" altLang="en-US" sz="2000" kern="0" dirty="0">
                  <a:solidFill>
                    <a:srgbClr val="000000"/>
                  </a:solidFill>
                  <a:latin typeface="Arial" panose="020B0604020202020204"/>
                  <a:sym typeface="+mn-ea"/>
                </a:rPr>
                <a:t>3ZBQS型矿用气动双液注浆泵特点</a:t>
              </a:r>
              <a:endParaRPr sz="2000" dirty="0">
                <a:sym typeface="Arial" panose="020B0604020202020204" pitchFamily="34" charset="0"/>
              </a:endParaRPr>
            </a:p>
          </p:txBody>
        </p:sp>
      </p:grpSp>
      <p:grpSp>
        <p:nvGrpSpPr>
          <p:cNvPr id="6" name="24938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041673" y="1629301"/>
            <a:ext cx="13562161" cy="4018496"/>
            <a:chOff x="-2041673" y="1629301"/>
            <a:chExt cx="13562161" cy="4018496"/>
          </a:xfrm>
        </p:grpSpPr>
        <p:sp>
          <p:nvSpPr>
            <p:cNvPr id="7" name="îsļiḋê"/>
            <p:cNvSpPr/>
            <p:nvPr/>
          </p:nvSpPr>
          <p:spPr>
            <a:xfrm rot="5400000">
              <a:off x="-2041673" y="1629301"/>
              <a:ext cx="4018496" cy="4018496"/>
            </a:xfrm>
            <a:prstGeom prst="blockArc">
              <a:avLst>
                <a:gd name="adj1" fmla="val 12906221"/>
                <a:gd name="adj2" fmla="val 19379123"/>
                <a:gd name="adj3" fmla="val 7527"/>
              </a:avLst>
            </a:prstGeom>
            <a:solidFill>
              <a:srgbClr val="981112"/>
            </a:solidFill>
            <a:ln w="19050" cap="flat" cmpd="sng" algn="ctr">
              <a:noFill/>
              <a:prstDash val="solid"/>
              <a:miter lim="800000"/>
            </a:ln>
            <a:effectLst/>
          </p:spPr>
          <p:txBody>
            <a:bodyPr wrap="square" lIns="91440" tIns="45720" rIns="91440" bIns="45720" rtlCol="0" anchor="ctr">
              <a:normAutofit/>
            </a:bodyPr>
            <a:lstStyle/>
            <a:p>
              <a:pPr marL="225425" marR="0" lvl="0" indent="-225425" algn="ctr" defTabSz="914400" eaLnBrk="1" fontAlgn="base" latinLnBrk="0" hangingPunct="1">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 name="îş1íďe"/>
            <p:cNvSpPr/>
            <p:nvPr/>
          </p:nvSpPr>
          <p:spPr>
            <a:xfrm>
              <a:off x="690941" y="1713269"/>
              <a:ext cx="730204" cy="730204"/>
            </a:xfrm>
            <a:prstGeom prst="ellipse">
              <a:avLst/>
            </a:prstGeom>
            <a:solidFill>
              <a:sysClr val="window" lastClr="FFFFFF"/>
            </a:solidFill>
            <a:ln w="19050" cap="flat" cmpd="sng" algn="ctr">
              <a:solidFill>
                <a:srgbClr val="981112"/>
              </a:solidFill>
              <a:prstDash val="solid"/>
              <a:miter lim="800000"/>
            </a:ln>
            <a:effectLst/>
          </p:spPr>
          <p:txBody>
            <a:bodyPr wrap="square" lIns="91440" tIns="45720" rIns="91440" bIns="45720" rtlCol="0" anchor="ctr" anchorCtr="0">
              <a:normAutofit/>
            </a:bodyPr>
            <a:lstStyle/>
            <a:p>
              <a:pPr marL="0" marR="0" lvl="0" indent="-225425" algn="ctr" defTabSz="914400" eaLnBrk="1" fontAlgn="base" latinLnBrk="0" hangingPunct="1">
                <a:lnSpc>
                  <a:spcPct val="110000"/>
                </a:lnSpc>
                <a:spcBef>
                  <a:spcPct val="0"/>
                </a:spcBef>
                <a:spcAft>
                  <a:spcPct val="0"/>
                </a:spcAft>
                <a:buClrTx/>
                <a:buSzTx/>
                <a:buFontTx/>
                <a:buNone/>
                <a:defRPr/>
              </a:pPr>
              <a:endParaRPr kumimoji="0" lang="en-US" sz="18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 name="ïśļiḓé"/>
            <p:cNvSpPr txBox="1"/>
            <p:nvPr>
              <p:custDataLst>
                <p:tags r:id="rId2"/>
              </p:custDataLst>
            </p:nvPr>
          </p:nvSpPr>
          <p:spPr>
            <a:xfrm>
              <a:off x="2134722" y="2082691"/>
              <a:ext cx="7615555" cy="763905"/>
            </a:xfrm>
            <a:prstGeom prst="rect">
              <a:avLst/>
            </a:prstGeom>
            <a:noFill/>
          </p:spPr>
          <p:txBody>
            <a:bodyPr wrap="square" lIns="91440" tIns="45720" rIns="91440" bIns="45720">
              <a:noAutofit/>
            </a:bodyPr>
            <a:lstStyle/>
            <a:p>
              <a:pPr lvl="0">
                <a:lnSpc>
                  <a:spcPct val="120000"/>
                </a:lnSpc>
                <a:defRPr/>
              </a:pPr>
              <a:r>
                <a:rPr sz="1600">
                  <a:solidFill>
                    <a:schemeClr val="tx1"/>
                  </a:solidFill>
                  <a:latin typeface="方正隶书_GBK" panose="03000509000000000000" charset="-122"/>
                  <a:ea typeface="方正隶书_GBK" panose="03000509000000000000" charset="-122"/>
                  <a:cs typeface="方正隶书_GBK" panose="03000509000000000000" charset="-122"/>
                </a:rPr>
                <a:t>3ZBQS型矿用气动双液注浆泵以压缩空气为动力源。由于压浆缸与压浆缸的作用面积较大，压浆缸可以产生较高的压浆压力，而空气压力较小。</a:t>
              </a:r>
              <a:endParaRPr sz="1600">
                <a:solidFill>
                  <a:schemeClr val="tx1"/>
                </a:solidFill>
                <a:latin typeface="方正隶书_GBK" panose="03000509000000000000" charset="-122"/>
                <a:ea typeface="方正隶书_GBK" panose="03000509000000000000" charset="-122"/>
                <a:cs typeface="方正隶书_GBK" panose="03000509000000000000" charset="-122"/>
              </a:endParaRPr>
            </a:p>
          </p:txBody>
        </p:sp>
        <p:sp>
          <p:nvSpPr>
            <p:cNvPr id="11" name="í$ḻiḋê"/>
            <p:cNvSpPr/>
            <p:nvPr>
              <p:custDataLst>
                <p:tags r:id="rId3"/>
              </p:custDataLst>
            </p:nvPr>
          </p:nvSpPr>
          <p:spPr>
            <a:xfrm>
              <a:off x="1522803" y="3260134"/>
              <a:ext cx="730204" cy="730204"/>
            </a:xfrm>
            <a:prstGeom prst="ellipse">
              <a:avLst/>
            </a:prstGeom>
            <a:solidFill>
              <a:sysClr val="window" lastClr="FFFFFF"/>
            </a:solidFill>
            <a:ln w="19050" cap="flat" cmpd="sng" algn="ctr">
              <a:solidFill>
                <a:srgbClr val="981112"/>
              </a:solidFill>
              <a:prstDash val="solid"/>
              <a:miter lim="800000"/>
            </a:ln>
            <a:effectLst/>
          </p:spPr>
          <p:txBody>
            <a:bodyPr wrap="square" lIns="91440" tIns="45720" rIns="91440" bIns="45720" rtlCol="0" anchor="ctr" anchorCtr="0">
              <a:normAutofit/>
            </a:bodyPr>
            <a:lstStyle/>
            <a:p>
              <a:pPr marL="0" marR="0" lvl="0" indent="-225425" algn="ctr" defTabSz="914400" eaLnBrk="1" fontAlgn="base" latinLnBrk="0" hangingPunct="1">
                <a:lnSpc>
                  <a:spcPct val="110000"/>
                </a:lnSpc>
                <a:spcBef>
                  <a:spcPct val="0"/>
                </a:spcBef>
                <a:spcAft>
                  <a:spcPct val="0"/>
                </a:spcAft>
                <a:buClrTx/>
                <a:buSzTx/>
                <a:buFontTx/>
                <a:buNone/>
                <a:defRPr/>
              </a:pPr>
              <a:endParaRPr kumimoji="0" lang="en-US" sz="18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 name="ïṡ1îḑé"/>
            <p:cNvSpPr txBox="1"/>
            <p:nvPr>
              <p:custDataLst>
                <p:tags r:id="rId4"/>
              </p:custDataLst>
            </p:nvPr>
          </p:nvSpPr>
          <p:spPr>
            <a:xfrm>
              <a:off x="2494767" y="3452386"/>
              <a:ext cx="6915150" cy="723265"/>
            </a:xfrm>
            <a:prstGeom prst="rect">
              <a:avLst/>
            </a:prstGeom>
            <a:noFill/>
          </p:spPr>
          <p:txBody>
            <a:bodyPr wrap="square" lIns="91440" tIns="45720" rIns="91440" bIns="45720">
              <a:noAutofit/>
            </a:bodyPr>
            <a:lstStyle/>
            <a:p>
              <a:pPr lvl="0">
                <a:lnSpc>
                  <a:spcPct val="120000"/>
                </a:lnSpc>
                <a:defRPr/>
              </a:pPr>
              <a:r>
                <a:rPr sz="1600">
                  <a:solidFill>
                    <a:schemeClr val="tx1"/>
                  </a:solidFill>
                  <a:latin typeface="方正隶书_GBK" panose="03000509000000000000" charset="-122"/>
                  <a:ea typeface="方正隶书_GBK" panose="03000509000000000000" charset="-122"/>
                  <a:cs typeface="方正隶书_GBK" panose="03000509000000000000" charset="-122"/>
                </a:rPr>
                <a:t>气动双液注浆泵主要由气动马达、柱塞泵、带节流过滤装置的调压器、压力表等组成，各缸均竖直布置，受力状况良好。</a:t>
              </a:r>
              <a:endParaRPr sz="1600">
                <a:solidFill>
                  <a:schemeClr val="tx1"/>
                </a:solidFill>
                <a:latin typeface="方正隶书_GBK" panose="03000509000000000000" charset="-122"/>
                <a:ea typeface="方正隶书_GBK" panose="03000509000000000000" charset="-122"/>
                <a:cs typeface="方正隶书_GBK" panose="03000509000000000000" charset="-122"/>
              </a:endParaRPr>
            </a:p>
          </p:txBody>
        </p:sp>
        <p:sp>
          <p:nvSpPr>
            <p:cNvPr id="14" name="ïṥḻïḋé"/>
            <p:cNvSpPr/>
            <p:nvPr/>
          </p:nvSpPr>
          <p:spPr>
            <a:xfrm>
              <a:off x="690941" y="4806999"/>
              <a:ext cx="730204" cy="730204"/>
            </a:xfrm>
            <a:prstGeom prst="ellipse">
              <a:avLst/>
            </a:prstGeom>
            <a:solidFill>
              <a:sysClr val="window" lastClr="FFFFFF"/>
            </a:solidFill>
            <a:ln w="19050" cap="flat" cmpd="sng" algn="ctr">
              <a:solidFill>
                <a:srgbClr val="981112"/>
              </a:solidFill>
              <a:prstDash val="solid"/>
              <a:miter lim="800000"/>
            </a:ln>
            <a:effectLst/>
          </p:spPr>
          <p:txBody>
            <a:bodyPr wrap="square" lIns="91440" tIns="45720" rIns="91440" bIns="45720" rtlCol="0" anchor="ctr" anchorCtr="0">
              <a:normAutofit/>
            </a:bodyPr>
            <a:lstStyle/>
            <a:p>
              <a:pPr marL="0" marR="0" lvl="0" indent="-225425" algn="ctr" defTabSz="914400" eaLnBrk="1" fontAlgn="base" latinLnBrk="0" hangingPunct="1">
                <a:lnSpc>
                  <a:spcPct val="110000"/>
                </a:lnSpc>
                <a:spcBef>
                  <a:spcPct val="0"/>
                </a:spcBef>
                <a:spcAft>
                  <a:spcPct val="0"/>
                </a:spcAft>
                <a:buClrTx/>
                <a:buSzTx/>
                <a:buFontTx/>
                <a:buNone/>
                <a:defRPr/>
              </a:pPr>
              <a:endParaRPr kumimoji="0" lang="en-US" sz="18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íşlíḍe"/>
            <p:cNvSpPr txBox="1"/>
            <p:nvPr>
              <p:custDataLst>
                <p:tags r:id="rId5"/>
              </p:custDataLst>
            </p:nvPr>
          </p:nvSpPr>
          <p:spPr>
            <a:xfrm>
              <a:off x="2134722" y="4944001"/>
              <a:ext cx="7183120" cy="604520"/>
            </a:xfrm>
            <a:prstGeom prst="rect">
              <a:avLst/>
            </a:prstGeom>
            <a:noFill/>
          </p:spPr>
          <p:txBody>
            <a:bodyPr wrap="square" lIns="91440" tIns="45720" rIns="91440" bIns="45720">
              <a:noAutofit/>
            </a:bodyPr>
            <a:lstStyle/>
            <a:p>
              <a:pPr lvl="0">
                <a:lnSpc>
                  <a:spcPct val="120000"/>
                </a:lnSpc>
                <a:defRPr/>
              </a:pPr>
              <a:r>
                <a:rPr sz="1600">
                  <a:solidFill>
                    <a:schemeClr val="tx1"/>
                  </a:solidFill>
                  <a:latin typeface="方正隶书_GBK" panose="03000509000000000000" charset="-122"/>
                  <a:ea typeface="方正隶书_GBK" panose="03000509000000000000" charset="-122"/>
                  <a:cs typeface="方正隶书_GBK" panose="03000509000000000000" charset="-122"/>
                </a:rPr>
                <a:t>气缸往复运动由先进的内置阀控制。双向驱动an全可靠，体积比大幅度提高，空气消耗低，节能效果显著。每个注浆筒体为单杆双作用筒体，可以使用。</a:t>
              </a:r>
              <a:endParaRPr sz="1600">
                <a:solidFill>
                  <a:schemeClr val="tx1"/>
                </a:solidFill>
                <a:latin typeface="方正隶书_GBK" panose="03000509000000000000" charset="-122"/>
                <a:ea typeface="方正隶书_GBK" panose="03000509000000000000" charset="-122"/>
                <a:cs typeface="方正隶书_GBK" panose="03000509000000000000" charset="-122"/>
              </a:endParaRPr>
            </a:p>
          </p:txBody>
        </p:sp>
        <p:cxnSp>
          <p:nvCxnSpPr>
            <p:cNvPr id="17" name="直接连接符 16"/>
            <p:cNvCxnSpPr/>
            <p:nvPr>
              <p:custDataLst>
                <p:tags r:id="rId6"/>
              </p:custDataLst>
            </p:nvPr>
          </p:nvCxnSpPr>
          <p:spPr>
            <a:xfrm>
              <a:off x="1976823" y="2851804"/>
              <a:ext cx="9543665" cy="0"/>
            </a:xfrm>
            <a:prstGeom prst="line">
              <a:avLst/>
            </a:prstGeom>
            <a:noFill/>
            <a:ln w="3175" cap="rnd" cmpd="sng" algn="ctr">
              <a:solidFill>
                <a:sysClr val="window" lastClr="FFFFFF">
                  <a:lumMod val="75000"/>
                </a:sysClr>
              </a:solidFill>
              <a:prstDash val="solid"/>
              <a:round/>
            </a:ln>
            <a:effectLst/>
          </p:spPr>
        </p:cxnSp>
        <p:cxnSp>
          <p:nvCxnSpPr>
            <p:cNvPr id="18" name="直接连接符 17"/>
            <p:cNvCxnSpPr/>
            <p:nvPr>
              <p:custDataLst>
                <p:tags r:id="rId7"/>
              </p:custDataLst>
            </p:nvPr>
          </p:nvCxnSpPr>
          <p:spPr>
            <a:xfrm>
              <a:off x="1976823" y="4398669"/>
              <a:ext cx="9543665" cy="0"/>
            </a:xfrm>
            <a:prstGeom prst="line">
              <a:avLst/>
            </a:prstGeom>
            <a:noFill/>
            <a:ln w="3175" cap="rnd" cmpd="sng" algn="ctr">
              <a:solidFill>
                <a:sysClr val="window" lastClr="FFFFFF">
                  <a:lumMod val="75000"/>
                </a:sysClr>
              </a:solidFill>
              <a:prstDash val="solid"/>
              <a:round/>
            </a:ln>
            <a:effectLst/>
          </p:spPr>
        </p:cxnSp>
        <p:sp>
          <p:nvSpPr>
            <p:cNvPr id="19" name="ïṩļiḑé"/>
            <p:cNvSpPr/>
            <p:nvPr/>
          </p:nvSpPr>
          <p:spPr>
            <a:xfrm>
              <a:off x="924308" y="1850621"/>
              <a:ext cx="263470" cy="455500"/>
            </a:xfrm>
            <a:custGeom>
              <a:avLst/>
              <a:gdLst/>
              <a:ahLst/>
              <a:cxnLst>
                <a:cxn ang="0">
                  <a:pos x="wd2" y="hd2"/>
                </a:cxn>
                <a:cxn ang="5400000">
                  <a:pos x="wd2" y="hd2"/>
                </a:cxn>
                <a:cxn ang="10800000">
                  <a:pos x="wd2" y="hd2"/>
                </a:cxn>
                <a:cxn ang="16200000">
                  <a:pos x="wd2" y="hd2"/>
                </a:cxn>
              </a:cxnLst>
              <a:rect l="0" t="0" r="r" b="b"/>
              <a:pathLst>
                <a:path w="21600" h="21600" extrusionOk="0">
                  <a:moveTo>
                    <a:pt x="10547" y="0"/>
                  </a:moveTo>
                  <a:cubicBezTo>
                    <a:pt x="9239" y="0"/>
                    <a:pt x="8126" y="269"/>
                    <a:pt x="7204" y="802"/>
                  </a:cubicBezTo>
                  <a:cubicBezTo>
                    <a:pt x="6284" y="1334"/>
                    <a:pt x="5831" y="1979"/>
                    <a:pt x="5831" y="2736"/>
                  </a:cubicBezTo>
                  <a:cubicBezTo>
                    <a:pt x="5831" y="3491"/>
                    <a:pt x="6284" y="4137"/>
                    <a:pt x="7204" y="4669"/>
                  </a:cubicBezTo>
                  <a:cubicBezTo>
                    <a:pt x="8126" y="5202"/>
                    <a:pt x="9241" y="5464"/>
                    <a:pt x="10547" y="5464"/>
                  </a:cubicBezTo>
                  <a:cubicBezTo>
                    <a:pt x="11854" y="5464"/>
                    <a:pt x="12969" y="5202"/>
                    <a:pt x="13890" y="4669"/>
                  </a:cubicBezTo>
                  <a:cubicBezTo>
                    <a:pt x="14810" y="4137"/>
                    <a:pt x="15277" y="3491"/>
                    <a:pt x="15277" y="2736"/>
                  </a:cubicBezTo>
                  <a:cubicBezTo>
                    <a:pt x="15277" y="1979"/>
                    <a:pt x="14810" y="1335"/>
                    <a:pt x="13890" y="802"/>
                  </a:cubicBezTo>
                  <a:cubicBezTo>
                    <a:pt x="12969" y="269"/>
                    <a:pt x="11854" y="0"/>
                    <a:pt x="10547" y="0"/>
                  </a:cubicBezTo>
                  <a:close/>
                  <a:moveTo>
                    <a:pt x="4056" y="5988"/>
                  </a:moveTo>
                  <a:cubicBezTo>
                    <a:pt x="2931" y="5988"/>
                    <a:pt x="1979" y="6215"/>
                    <a:pt x="1192" y="6670"/>
                  </a:cubicBezTo>
                  <a:cubicBezTo>
                    <a:pt x="406" y="7126"/>
                    <a:pt x="0" y="7684"/>
                    <a:pt x="0" y="8334"/>
                  </a:cubicBezTo>
                  <a:lnTo>
                    <a:pt x="0" y="13408"/>
                  </a:lnTo>
                  <a:cubicBezTo>
                    <a:pt x="0" y="13733"/>
                    <a:pt x="203" y="14005"/>
                    <a:pt x="596" y="14233"/>
                  </a:cubicBezTo>
                  <a:cubicBezTo>
                    <a:pt x="990" y="14460"/>
                    <a:pt x="1472" y="14577"/>
                    <a:pt x="2034" y="14577"/>
                  </a:cubicBezTo>
                  <a:cubicBezTo>
                    <a:pt x="2597" y="14577"/>
                    <a:pt x="3065" y="14460"/>
                    <a:pt x="3460" y="14233"/>
                  </a:cubicBezTo>
                  <a:cubicBezTo>
                    <a:pt x="3853" y="14005"/>
                    <a:pt x="4056" y="13733"/>
                    <a:pt x="4056" y="13408"/>
                  </a:cubicBezTo>
                  <a:lnTo>
                    <a:pt x="4056" y="9114"/>
                  </a:lnTo>
                  <a:lnTo>
                    <a:pt x="5403" y="9114"/>
                  </a:lnTo>
                  <a:lnTo>
                    <a:pt x="5403" y="20236"/>
                  </a:lnTo>
                  <a:cubicBezTo>
                    <a:pt x="5403" y="20610"/>
                    <a:pt x="5639" y="20935"/>
                    <a:pt x="6103" y="21203"/>
                  </a:cubicBezTo>
                  <a:cubicBezTo>
                    <a:pt x="6567" y="21471"/>
                    <a:pt x="7116" y="21600"/>
                    <a:pt x="7761" y="21600"/>
                  </a:cubicBezTo>
                  <a:cubicBezTo>
                    <a:pt x="8409" y="21600"/>
                    <a:pt x="8969" y="21471"/>
                    <a:pt x="9433" y="21203"/>
                  </a:cubicBezTo>
                  <a:cubicBezTo>
                    <a:pt x="9897" y="20935"/>
                    <a:pt x="10133" y="20610"/>
                    <a:pt x="10133" y="20236"/>
                  </a:cubicBezTo>
                  <a:lnTo>
                    <a:pt x="10133" y="14577"/>
                  </a:lnTo>
                  <a:lnTo>
                    <a:pt x="11480" y="14577"/>
                  </a:lnTo>
                  <a:lnTo>
                    <a:pt x="11480" y="20236"/>
                  </a:lnTo>
                  <a:cubicBezTo>
                    <a:pt x="11480" y="20610"/>
                    <a:pt x="11703" y="20935"/>
                    <a:pt x="12167" y="21203"/>
                  </a:cubicBezTo>
                  <a:cubicBezTo>
                    <a:pt x="12631" y="21471"/>
                    <a:pt x="13191" y="21600"/>
                    <a:pt x="13839" y="21600"/>
                  </a:cubicBezTo>
                  <a:cubicBezTo>
                    <a:pt x="14486" y="21600"/>
                    <a:pt x="15046" y="21471"/>
                    <a:pt x="15510" y="21203"/>
                  </a:cubicBezTo>
                  <a:cubicBezTo>
                    <a:pt x="15974" y="20934"/>
                    <a:pt x="16197" y="20610"/>
                    <a:pt x="16197" y="20236"/>
                  </a:cubicBezTo>
                  <a:lnTo>
                    <a:pt x="16197" y="9114"/>
                  </a:lnTo>
                  <a:lnTo>
                    <a:pt x="17544" y="9114"/>
                  </a:lnTo>
                  <a:lnTo>
                    <a:pt x="17544" y="13408"/>
                  </a:lnTo>
                  <a:cubicBezTo>
                    <a:pt x="17544" y="13733"/>
                    <a:pt x="17746" y="14005"/>
                    <a:pt x="18140" y="14233"/>
                  </a:cubicBezTo>
                  <a:cubicBezTo>
                    <a:pt x="18533" y="14460"/>
                    <a:pt x="19016" y="14577"/>
                    <a:pt x="19579" y="14577"/>
                  </a:cubicBezTo>
                  <a:cubicBezTo>
                    <a:pt x="20141" y="14577"/>
                    <a:pt x="20611" y="14460"/>
                    <a:pt x="21004" y="14233"/>
                  </a:cubicBezTo>
                  <a:cubicBezTo>
                    <a:pt x="21397" y="14005"/>
                    <a:pt x="21600" y="13733"/>
                    <a:pt x="21600" y="13408"/>
                  </a:cubicBezTo>
                  <a:lnTo>
                    <a:pt x="21600" y="8334"/>
                  </a:lnTo>
                  <a:cubicBezTo>
                    <a:pt x="21600" y="7684"/>
                    <a:pt x="21208" y="7126"/>
                    <a:pt x="20421" y="6670"/>
                  </a:cubicBezTo>
                  <a:cubicBezTo>
                    <a:pt x="19634" y="6216"/>
                    <a:pt x="18668" y="5988"/>
                    <a:pt x="17544" y="5988"/>
                  </a:cubicBezTo>
                  <a:lnTo>
                    <a:pt x="4056" y="5988"/>
                  </a:lnTo>
                  <a:close/>
                </a:path>
              </a:pathLst>
            </a:custGeom>
            <a:solidFill>
              <a:srgbClr val="981112"/>
            </a:solidFill>
            <a:ln w="12700">
              <a:miter lim="400000"/>
            </a:ln>
          </p:spPr>
          <p:txBody>
            <a:bodyPr wrap="square" lIns="91440" tIns="45720" rIns="91440" bIns="45720" anchor="ctr">
              <a:normAutofit/>
            </a:bodyPr>
            <a:lstStyle/>
            <a:p>
              <a:pPr marL="0" marR="0" lvl="0" indent="0" algn="ctr" defTabSz="914400" eaLnBrk="1" fontAlgn="auto" latinLnBrk="0" hangingPunct="1">
                <a:lnSpc>
                  <a:spcPct val="100000"/>
                </a:lnSpc>
                <a:spcBef>
                  <a:spcPct val="0"/>
                </a:spcBef>
                <a:spcAft>
                  <a:spcPct val="0"/>
                </a:spcAft>
                <a:buClrTx/>
                <a:buSzTx/>
                <a:buFontTx/>
                <a:buNone/>
                <a:defRPr/>
              </a:pPr>
              <a:endParaRPr kumimoji="0" sz="1800" b="0" i="0" u="none" strike="noStrike" kern="0" cap="none" spc="0" normalizeH="0" baseline="0" noProof="0">
                <a:ln>
                  <a:noFill/>
                </a:ln>
                <a:solidFill>
                  <a:prstClr val="black"/>
                </a:solidFill>
                <a:effectLst/>
                <a:uLnTx/>
                <a:uFillTx/>
              </a:endParaRPr>
            </a:p>
          </p:txBody>
        </p:sp>
        <p:sp>
          <p:nvSpPr>
            <p:cNvPr id="20" name="ïṡḷiḑê"/>
            <p:cNvSpPr/>
            <p:nvPr>
              <p:custDataLst>
                <p:tags r:id="rId8"/>
              </p:custDataLst>
            </p:nvPr>
          </p:nvSpPr>
          <p:spPr>
            <a:xfrm>
              <a:off x="1756170" y="3397486"/>
              <a:ext cx="263470" cy="455500"/>
            </a:xfrm>
            <a:custGeom>
              <a:avLst/>
              <a:gdLst/>
              <a:ahLst/>
              <a:cxnLst>
                <a:cxn ang="0">
                  <a:pos x="wd2" y="hd2"/>
                </a:cxn>
                <a:cxn ang="5400000">
                  <a:pos x="wd2" y="hd2"/>
                </a:cxn>
                <a:cxn ang="10800000">
                  <a:pos x="wd2" y="hd2"/>
                </a:cxn>
                <a:cxn ang="16200000">
                  <a:pos x="wd2" y="hd2"/>
                </a:cxn>
              </a:cxnLst>
              <a:rect l="0" t="0" r="r" b="b"/>
              <a:pathLst>
                <a:path w="21600" h="21600" extrusionOk="0">
                  <a:moveTo>
                    <a:pt x="10547" y="0"/>
                  </a:moveTo>
                  <a:cubicBezTo>
                    <a:pt x="9239" y="0"/>
                    <a:pt x="8126" y="269"/>
                    <a:pt x="7204" y="802"/>
                  </a:cubicBezTo>
                  <a:cubicBezTo>
                    <a:pt x="6284" y="1334"/>
                    <a:pt x="5831" y="1979"/>
                    <a:pt x="5831" y="2736"/>
                  </a:cubicBezTo>
                  <a:cubicBezTo>
                    <a:pt x="5831" y="3491"/>
                    <a:pt x="6284" y="4137"/>
                    <a:pt x="7204" y="4669"/>
                  </a:cubicBezTo>
                  <a:cubicBezTo>
                    <a:pt x="8126" y="5202"/>
                    <a:pt x="9241" y="5464"/>
                    <a:pt x="10547" y="5464"/>
                  </a:cubicBezTo>
                  <a:cubicBezTo>
                    <a:pt x="11854" y="5464"/>
                    <a:pt x="12969" y="5202"/>
                    <a:pt x="13890" y="4669"/>
                  </a:cubicBezTo>
                  <a:cubicBezTo>
                    <a:pt x="14810" y="4137"/>
                    <a:pt x="15277" y="3491"/>
                    <a:pt x="15277" y="2736"/>
                  </a:cubicBezTo>
                  <a:cubicBezTo>
                    <a:pt x="15277" y="1979"/>
                    <a:pt x="14810" y="1335"/>
                    <a:pt x="13890" y="802"/>
                  </a:cubicBezTo>
                  <a:cubicBezTo>
                    <a:pt x="12969" y="269"/>
                    <a:pt x="11854" y="0"/>
                    <a:pt x="10547" y="0"/>
                  </a:cubicBezTo>
                  <a:close/>
                  <a:moveTo>
                    <a:pt x="4056" y="5988"/>
                  </a:moveTo>
                  <a:cubicBezTo>
                    <a:pt x="2931" y="5988"/>
                    <a:pt x="1979" y="6215"/>
                    <a:pt x="1192" y="6670"/>
                  </a:cubicBezTo>
                  <a:cubicBezTo>
                    <a:pt x="406" y="7126"/>
                    <a:pt x="0" y="7684"/>
                    <a:pt x="0" y="8334"/>
                  </a:cubicBezTo>
                  <a:lnTo>
                    <a:pt x="0" y="13408"/>
                  </a:lnTo>
                  <a:cubicBezTo>
                    <a:pt x="0" y="13733"/>
                    <a:pt x="203" y="14005"/>
                    <a:pt x="596" y="14233"/>
                  </a:cubicBezTo>
                  <a:cubicBezTo>
                    <a:pt x="990" y="14460"/>
                    <a:pt x="1472" y="14577"/>
                    <a:pt x="2034" y="14577"/>
                  </a:cubicBezTo>
                  <a:cubicBezTo>
                    <a:pt x="2597" y="14577"/>
                    <a:pt x="3065" y="14460"/>
                    <a:pt x="3460" y="14233"/>
                  </a:cubicBezTo>
                  <a:cubicBezTo>
                    <a:pt x="3853" y="14005"/>
                    <a:pt x="4056" y="13733"/>
                    <a:pt x="4056" y="13408"/>
                  </a:cubicBezTo>
                  <a:lnTo>
                    <a:pt x="4056" y="9114"/>
                  </a:lnTo>
                  <a:lnTo>
                    <a:pt x="5403" y="9114"/>
                  </a:lnTo>
                  <a:lnTo>
                    <a:pt x="5403" y="20236"/>
                  </a:lnTo>
                  <a:cubicBezTo>
                    <a:pt x="5403" y="20610"/>
                    <a:pt x="5639" y="20935"/>
                    <a:pt x="6103" y="21203"/>
                  </a:cubicBezTo>
                  <a:cubicBezTo>
                    <a:pt x="6567" y="21471"/>
                    <a:pt x="7116" y="21600"/>
                    <a:pt x="7761" y="21600"/>
                  </a:cubicBezTo>
                  <a:cubicBezTo>
                    <a:pt x="8409" y="21600"/>
                    <a:pt x="8969" y="21471"/>
                    <a:pt x="9433" y="21203"/>
                  </a:cubicBezTo>
                  <a:cubicBezTo>
                    <a:pt x="9897" y="20935"/>
                    <a:pt x="10133" y="20610"/>
                    <a:pt x="10133" y="20236"/>
                  </a:cubicBezTo>
                  <a:lnTo>
                    <a:pt x="10133" y="14577"/>
                  </a:lnTo>
                  <a:lnTo>
                    <a:pt x="11480" y="14577"/>
                  </a:lnTo>
                  <a:lnTo>
                    <a:pt x="11480" y="20236"/>
                  </a:lnTo>
                  <a:cubicBezTo>
                    <a:pt x="11480" y="20610"/>
                    <a:pt x="11703" y="20935"/>
                    <a:pt x="12167" y="21203"/>
                  </a:cubicBezTo>
                  <a:cubicBezTo>
                    <a:pt x="12631" y="21471"/>
                    <a:pt x="13191" y="21600"/>
                    <a:pt x="13839" y="21600"/>
                  </a:cubicBezTo>
                  <a:cubicBezTo>
                    <a:pt x="14486" y="21600"/>
                    <a:pt x="15046" y="21471"/>
                    <a:pt x="15510" y="21203"/>
                  </a:cubicBezTo>
                  <a:cubicBezTo>
                    <a:pt x="15974" y="20934"/>
                    <a:pt x="16197" y="20610"/>
                    <a:pt x="16197" y="20236"/>
                  </a:cubicBezTo>
                  <a:lnTo>
                    <a:pt x="16197" y="9114"/>
                  </a:lnTo>
                  <a:lnTo>
                    <a:pt x="17544" y="9114"/>
                  </a:lnTo>
                  <a:lnTo>
                    <a:pt x="17544" y="13408"/>
                  </a:lnTo>
                  <a:cubicBezTo>
                    <a:pt x="17544" y="13733"/>
                    <a:pt x="17746" y="14005"/>
                    <a:pt x="18140" y="14233"/>
                  </a:cubicBezTo>
                  <a:cubicBezTo>
                    <a:pt x="18533" y="14460"/>
                    <a:pt x="19016" y="14577"/>
                    <a:pt x="19579" y="14577"/>
                  </a:cubicBezTo>
                  <a:cubicBezTo>
                    <a:pt x="20141" y="14577"/>
                    <a:pt x="20611" y="14460"/>
                    <a:pt x="21004" y="14233"/>
                  </a:cubicBezTo>
                  <a:cubicBezTo>
                    <a:pt x="21397" y="14005"/>
                    <a:pt x="21600" y="13733"/>
                    <a:pt x="21600" y="13408"/>
                  </a:cubicBezTo>
                  <a:lnTo>
                    <a:pt x="21600" y="8334"/>
                  </a:lnTo>
                  <a:cubicBezTo>
                    <a:pt x="21600" y="7684"/>
                    <a:pt x="21208" y="7126"/>
                    <a:pt x="20421" y="6670"/>
                  </a:cubicBezTo>
                  <a:cubicBezTo>
                    <a:pt x="19634" y="6216"/>
                    <a:pt x="18668" y="5988"/>
                    <a:pt x="17544" y="5988"/>
                  </a:cubicBezTo>
                  <a:lnTo>
                    <a:pt x="4056" y="5988"/>
                  </a:lnTo>
                  <a:close/>
                </a:path>
              </a:pathLst>
            </a:custGeom>
            <a:solidFill>
              <a:srgbClr val="981112"/>
            </a:solidFill>
            <a:ln w="12700">
              <a:miter lim="400000"/>
            </a:ln>
          </p:spPr>
          <p:txBody>
            <a:bodyPr wrap="square" lIns="91440" tIns="45720" rIns="91440" bIns="45720" anchor="ctr">
              <a:normAutofit/>
            </a:bodyPr>
            <a:lstStyle/>
            <a:p>
              <a:pPr marL="0" marR="0" lvl="0" indent="0" algn="ctr" defTabSz="914400" eaLnBrk="1" fontAlgn="auto" latinLnBrk="0" hangingPunct="1">
                <a:lnSpc>
                  <a:spcPct val="100000"/>
                </a:lnSpc>
                <a:spcBef>
                  <a:spcPct val="0"/>
                </a:spcBef>
                <a:spcAft>
                  <a:spcPct val="0"/>
                </a:spcAft>
                <a:buClrTx/>
                <a:buSzTx/>
                <a:buFontTx/>
                <a:buNone/>
                <a:defRPr/>
              </a:pPr>
              <a:endParaRPr kumimoji="0" sz="1800" b="0" i="0" u="none" strike="noStrike" kern="0" cap="none" spc="0" normalizeH="0" baseline="0" noProof="0">
                <a:ln>
                  <a:noFill/>
                </a:ln>
                <a:solidFill>
                  <a:prstClr val="black"/>
                </a:solidFill>
                <a:effectLst/>
                <a:uLnTx/>
                <a:uFillTx/>
              </a:endParaRPr>
            </a:p>
          </p:txBody>
        </p:sp>
        <p:sp>
          <p:nvSpPr>
            <p:cNvPr id="21" name="ïṣḻíďê"/>
            <p:cNvSpPr/>
            <p:nvPr/>
          </p:nvSpPr>
          <p:spPr>
            <a:xfrm>
              <a:off x="924308" y="4942937"/>
              <a:ext cx="263470" cy="455500"/>
            </a:xfrm>
            <a:custGeom>
              <a:avLst/>
              <a:gdLst/>
              <a:ahLst/>
              <a:cxnLst>
                <a:cxn ang="0">
                  <a:pos x="wd2" y="hd2"/>
                </a:cxn>
                <a:cxn ang="5400000">
                  <a:pos x="wd2" y="hd2"/>
                </a:cxn>
                <a:cxn ang="10800000">
                  <a:pos x="wd2" y="hd2"/>
                </a:cxn>
                <a:cxn ang="16200000">
                  <a:pos x="wd2" y="hd2"/>
                </a:cxn>
              </a:cxnLst>
              <a:rect l="0" t="0" r="r" b="b"/>
              <a:pathLst>
                <a:path w="21600" h="21600" extrusionOk="0">
                  <a:moveTo>
                    <a:pt x="10547" y="0"/>
                  </a:moveTo>
                  <a:cubicBezTo>
                    <a:pt x="9239" y="0"/>
                    <a:pt x="8126" y="269"/>
                    <a:pt x="7204" y="802"/>
                  </a:cubicBezTo>
                  <a:cubicBezTo>
                    <a:pt x="6284" y="1334"/>
                    <a:pt x="5831" y="1979"/>
                    <a:pt x="5831" y="2736"/>
                  </a:cubicBezTo>
                  <a:cubicBezTo>
                    <a:pt x="5831" y="3491"/>
                    <a:pt x="6284" y="4137"/>
                    <a:pt x="7204" y="4669"/>
                  </a:cubicBezTo>
                  <a:cubicBezTo>
                    <a:pt x="8126" y="5202"/>
                    <a:pt x="9241" y="5464"/>
                    <a:pt x="10547" y="5464"/>
                  </a:cubicBezTo>
                  <a:cubicBezTo>
                    <a:pt x="11854" y="5464"/>
                    <a:pt x="12969" y="5202"/>
                    <a:pt x="13890" y="4669"/>
                  </a:cubicBezTo>
                  <a:cubicBezTo>
                    <a:pt x="14810" y="4137"/>
                    <a:pt x="15277" y="3491"/>
                    <a:pt x="15277" y="2736"/>
                  </a:cubicBezTo>
                  <a:cubicBezTo>
                    <a:pt x="15277" y="1979"/>
                    <a:pt x="14810" y="1335"/>
                    <a:pt x="13890" y="802"/>
                  </a:cubicBezTo>
                  <a:cubicBezTo>
                    <a:pt x="12969" y="269"/>
                    <a:pt x="11854" y="0"/>
                    <a:pt x="10547" y="0"/>
                  </a:cubicBezTo>
                  <a:close/>
                  <a:moveTo>
                    <a:pt x="4056" y="5988"/>
                  </a:moveTo>
                  <a:cubicBezTo>
                    <a:pt x="2931" y="5988"/>
                    <a:pt x="1979" y="6215"/>
                    <a:pt x="1192" y="6670"/>
                  </a:cubicBezTo>
                  <a:cubicBezTo>
                    <a:pt x="406" y="7126"/>
                    <a:pt x="0" y="7684"/>
                    <a:pt x="0" y="8334"/>
                  </a:cubicBezTo>
                  <a:lnTo>
                    <a:pt x="0" y="13408"/>
                  </a:lnTo>
                  <a:cubicBezTo>
                    <a:pt x="0" y="13733"/>
                    <a:pt x="203" y="14005"/>
                    <a:pt x="596" y="14233"/>
                  </a:cubicBezTo>
                  <a:cubicBezTo>
                    <a:pt x="990" y="14460"/>
                    <a:pt x="1472" y="14577"/>
                    <a:pt x="2034" y="14577"/>
                  </a:cubicBezTo>
                  <a:cubicBezTo>
                    <a:pt x="2597" y="14577"/>
                    <a:pt x="3065" y="14460"/>
                    <a:pt x="3460" y="14233"/>
                  </a:cubicBezTo>
                  <a:cubicBezTo>
                    <a:pt x="3853" y="14005"/>
                    <a:pt x="4056" y="13733"/>
                    <a:pt x="4056" y="13408"/>
                  </a:cubicBezTo>
                  <a:lnTo>
                    <a:pt x="4056" y="9114"/>
                  </a:lnTo>
                  <a:lnTo>
                    <a:pt x="5403" y="9114"/>
                  </a:lnTo>
                  <a:lnTo>
                    <a:pt x="5403" y="20236"/>
                  </a:lnTo>
                  <a:cubicBezTo>
                    <a:pt x="5403" y="20610"/>
                    <a:pt x="5639" y="20935"/>
                    <a:pt x="6103" y="21203"/>
                  </a:cubicBezTo>
                  <a:cubicBezTo>
                    <a:pt x="6567" y="21471"/>
                    <a:pt x="7116" y="21600"/>
                    <a:pt x="7761" y="21600"/>
                  </a:cubicBezTo>
                  <a:cubicBezTo>
                    <a:pt x="8409" y="21600"/>
                    <a:pt x="8969" y="21471"/>
                    <a:pt x="9433" y="21203"/>
                  </a:cubicBezTo>
                  <a:cubicBezTo>
                    <a:pt x="9897" y="20935"/>
                    <a:pt x="10133" y="20610"/>
                    <a:pt x="10133" y="20236"/>
                  </a:cubicBezTo>
                  <a:lnTo>
                    <a:pt x="10133" y="14577"/>
                  </a:lnTo>
                  <a:lnTo>
                    <a:pt x="11480" y="14577"/>
                  </a:lnTo>
                  <a:lnTo>
                    <a:pt x="11480" y="20236"/>
                  </a:lnTo>
                  <a:cubicBezTo>
                    <a:pt x="11480" y="20610"/>
                    <a:pt x="11703" y="20935"/>
                    <a:pt x="12167" y="21203"/>
                  </a:cubicBezTo>
                  <a:cubicBezTo>
                    <a:pt x="12631" y="21471"/>
                    <a:pt x="13191" y="21600"/>
                    <a:pt x="13839" y="21600"/>
                  </a:cubicBezTo>
                  <a:cubicBezTo>
                    <a:pt x="14486" y="21600"/>
                    <a:pt x="15046" y="21471"/>
                    <a:pt x="15510" y="21203"/>
                  </a:cubicBezTo>
                  <a:cubicBezTo>
                    <a:pt x="15974" y="20934"/>
                    <a:pt x="16197" y="20610"/>
                    <a:pt x="16197" y="20236"/>
                  </a:cubicBezTo>
                  <a:lnTo>
                    <a:pt x="16197" y="9114"/>
                  </a:lnTo>
                  <a:lnTo>
                    <a:pt x="17544" y="9114"/>
                  </a:lnTo>
                  <a:lnTo>
                    <a:pt x="17544" y="13408"/>
                  </a:lnTo>
                  <a:cubicBezTo>
                    <a:pt x="17544" y="13733"/>
                    <a:pt x="17746" y="14005"/>
                    <a:pt x="18140" y="14233"/>
                  </a:cubicBezTo>
                  <a:cubicBezTo>
                    <a:pt x="18533" y="14460"/>
                    <a:pt x="19016" y="14577"/>
                    <a:pt x="19579" y="14577"/>
                  </a:cubicBezTo>
                  <a:cubicBezTo>
                    <a:pt x="20141" y="14577"/>
                    <a:pt x="20611" y="14460"/>
                    <a:pt x="21004" y="14233"/>
                  </a:cubicBezTo>
                  <a:cubicBezTo>
                    <a:pt x="21397" y="14005"/>
                    <a:pt x="21600" y="13733"/>
                    <a:pt x="21600" y="13408"/>
                  </a:cubicBezTo>
                  <a:lnTo>
                    <a:pt x="21600" y="8334"/>
                  </a:lnTo>
                  <a:cubicBezTo>
                    <a:pt x="21600" y="7684"/>
                    <a:pt x="21208" y="7126"/>
                    <a:pt x="20421" y="6670"/>
                  </a:cubicBezTo>
                  <a:cubicBezTo>
                    <a:pt x="19634" y="6216"/>
                    <a:pt x="18668" y="5988"/>
                    <a:pt x="17544" y="5988"/>
                  </a:cubicBezTo>
                  <a:lnTo>
                    <a:pt x="4056" y="5988"/>
                  </a:lnTo>
                  <a:close/>
                </a:path>
              </a:pathLst>
            </a:custGeom>
            <a:solidFill>
              <a:srgbClr val="981112"/>
            </a:solidFill>
            <a:ln w="12700">
              <a:miter lim="400000"/>
            </a:ln>
          </p:spPr>
          <p:txBody>
            <a:bodyPr wrap="square" lIns="91440" tIns="45720" rIns="91440" bIns="45720" anchor="ctr">
              <a:normAutofit/>
            </a:bodyPr>
            <a:lstStyle/>
            <a:p>
              <a:pPr marL="0" marR="0" lvl="0" indent="0" algn="ctr" defTabSz="914400" eaLnBrk="1" fontAlgn="auto" latinLnBrk="0" hangingPunct="1">
                <a:lnSpc>
                  <a:spcPct val="100000"/>
                </a:lnSpc>
                <a:spcBef>
                  <a:spcPct val="0"/>
                </a:spcBef>
                <a:spcAft>
                  <a:spcPct val="0"/>
                </a:spcAft>
                <a:buClrTx/>
                <a:buSzTx/>
                <a:buFontTx/>
                <a:buNone/>
                <a:defRPr/>
              </a:pPr>
              <a:endParaRPr kumimoji="0" sz="1800" b="0" i="0" u="none" strike="noStrike" kern="0" cap="none" spc="0" normalizeH="0" baseline="0" noProof="0">
                <a:ln>
                  <a:noFill/>
                </a:ln>
                <a:solidFill>
                  <a:prstClr val="black"/>
                </a:solidFill>
                <a:effectLst/>
                <a:uLnTx/>
                <a:uFillTx/>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27675"/>
            <a:ext cx="12192000" cy="898628"/>
            <a:chOff x="0" y="227675"/>
            <a:chExt cx="12192000" cy="898628"/>
          </a:xfrm>
        </p:grpSpPr>
        <p:sp>
          <p:nvSpPr>
            <p:cNvPr id="2" name="Freeform 16"/>
            <p:cNvSpPr/>
            <p:nvPr/>
          </p:nvSpPr>
          <p:spPr>
            <a:xfrm>
              <a:off x="0" y="227675"/>
              <a:ext cx="10768264" cy="898628"/>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 name="Freeform 14"/>
            <p:cNvSpPr/>
            <p:nvPr/>
          </p:nvSpPr>
          <p:spPr>
            <a:xfrm>
              <a:off x="11417960" y="227676"/>
              <a:ext cx="774040" cy="898626"/>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4" name="TextBox 4"/>
            <p:cNvSpPr txBox="1"/>
            <p:nvPr/>
          </p:nvSpPr>
          <p:spPr>
            <a:xfrm>
              <a:off x="3298190" y="415635"/>
              <a:ext cx="4556125" cy="460375"/>
            </a:xfrm>
            <a:prstGeom prst="rect">
              <a:avLst/>
            </a:prstGeom>
            <a:noFill/>
          </p:spPr>
          <p:txBody>
            <a:bodyPr wrap="square" rtlCol="0">
              <a:spAutoFit/>
            </a:bodyPr>
            <a:lstStyle>
              <a:defPPr>
                <a:defRPr lang="zh-CN"/>
              </a:defPPr>
              <a:lvl1pPr>
                <a:defRPr sz="3200" b="1">
                  <a:solidFill>
                    <a:schemeClr val="bg1"/>
                  </a:solidFill>
                  <a:latin typeface="微软雅黑" panose="020B0503020204020204" pitchFamily="34" charset="-122"/>
                  <a:ea typeface="微软雅黑" panose="020B0503020204020204" pitchFamily="34" charset="-122"/>
                </a:defRPr>
              </a:lvl1pPr>
            </a:lstStyle>
            <a:p>
              <a:pPr algn="dist"/>
              <a:r>
                <a:rPr lang="zh-CN" altLang="en-US" sz="2400" kern="0" dirty="0">
                  <a:solidFill>
                    <a:schemeClr val="tx1"/>
                  </a:solidFill>
                  <a:latin typeface="Arial" panose="020B0604020202020204"/>
                  <a:sym typeface="+mn-ea"/>
                </a:rPr>
                <a:t>3ZBQS型矿用气动双液注浆泵</a:t>
              </a:r>
              <a:endParaRPr lang="zh-CN" altLang="en-US" sz="2400" b="0" kern="0" dirty="0">
                <a:solidFill>
                  <a:schemeClr val="tx1"/>
                </a:solidFill>
                <a:latin typeface="Arial" panose="020B0604020202020204"/>
                <a:sym typeface="+mn-ea"/>
              </a:endParaRPr>
            </a:p>
          </p:txBody>
        </p:sp>
      </p:grpSp>
      <p:sp>
        <p:nvSpPr>
          <p:cNvPr id="6" name="椭圆 5"/>
          <p:cNvSpPr/>
          <p:nvPr/>
        </p:nvSpPr>
        <p:spPr>
          <a:xfrm>
            <a:off x="1371779" y="4826893"/>
            <a:ext cx="2118396" cy="376171"/>
          </a:xfrm>
          <a:prstGeom prst="ellipse">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7" name="图片 6"/>
          <p:cNvPicPr>
            <a:picLocks noChangeAspect="1"/>
          </p:cNvPicPr>
          <p:nvPr/>
        </p:nvPicPr>
        <p:blipFill>
          <a:blip r:embed="rId1">
            <a:alphaModFix amt="50000"/>
            <a:extLst>
              <a:ext uri="{28A0092B-C50C-407E-A947-70E740481C1C}">
                <a14:useLocalDpi xmlns:a14="http://schemas.microsoft.com/office/drawing/2010/main" val="0"/>
              </a:ext>
            </a:extLst>
          </a:blip>
          <a:stretch>
            <a:fillRect/>
          </a:stretch>
        </p:blipFill>
        <p:spPr>
          <a:xfrm>
            <a:off x="1307650" y="2709752"/>
            <a:ext cx="2826734" cy="2191027"/>
          </a:xfrm>
          <a:prstGeom prst="rect">
            <a:avLst/>
          </a:prstGeom>
        </p:spPr>
      </p:pic>
      <p:pic>
        <p:nvPicPr>
          <p:cNvPr id="8" name="图片 7" descr="气动双液注浆泵4"/>
          <p:cNvPicPr>
            <a:picLocks noChangeAspect="1"/>
          </p:cNvPicPr>
          <p:nvPr/>
        </p:nvPicPr>
        <p:blipFill>
          <a:blip r:embed="rId2"/>
          <a:stretch>
            <a:fillRect/>
          </a:stretch>
        </p:blipFill>
        <p:spPr>
          <a:xfrm>
            <a:off x="5374640" y="1988820"/>
            <a:ext cx="3794125" cy="3683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27675"/>
            <a:ext cx="12192000" cy="898628"/>
            <a:chOff x="0" y="227675"/>
            <a:chExt cx="12192000" cy="898628"/>
          </a:xfrm>
        </p:grpSpPr>
        <p:sp>
          <p:nvSpPr>
            <p:cNvPr id="2" name="Freeform 16"/>
            <p:cNvSpPr/>
            <p:nvPr/>
          </p:nvSpPr>
          <p:spPr>
            <a:xfrm>
              <a:off x="0" y="227675"/>
              <a:ext cx="10768264" cy="898628"/>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 name="Freeform 14"/>
            <p:cNvSpPr/>
            <p:nvPr/>
          </p:nvSpPr>
          <p:spPr>
            <a:xfrm>
              <a:off x="11417960" y="227676"/>
              <a:ext cx="774040" cy="898626"/>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4" name="TextBox 4"/>
            <p:cNvSpPr txBox="1"/>
            <p:nvPr/>
          </p:nvSpPr>
          <p:spPr>
            <a:xfrm>
              <a:off x="406486" y="447168"/>
              <a:ext cx="5466080" cy="460375"/>
            </a:xfrm>
            <a:prstGeom prst="rect">
              <a:avLst/>
            </a:prstGeom>
            <a:noFill/>
          </p:spPr>
          <p:txBody>
            <a:bodyPr wrap="none" rtlCol="0">
              <a:spAutoFit/>
            </a:bodyPr>
            <a:lstStyle>
              <a:defPPr>
                <a:defRPr lang="zh-CN"/>
              </a:defPPr>
              <a:lvl1pPr>
                <a:defRPr sz="3200" b="1">
                  <a:solidFill>
                    <a:schemeClr val="bg1"/>
                  </a:solidFill>
                  <a:latin typeface="微软雅黑" panose="020B0503020204020204" pitchFamily="34" charset="-122"/>
                  <a:ea typeface="微软雅黑" panose="020B0503020204020204" pitchFamily="34" charset="-122"/>
                </a:defRPr>
              </a:lvl1pPr>
            </a:lstStyle>
            <a:p>
              <a:pPr lvl="0" algn="l"/>
              <a:r>
                <a:rPr lang="zh-CN" altLang="en-US" sz="2400" kern="0">
                  <a:solidFill>
                    <a:srgbClr val="000000"/>
                  </a:solidFill>
                  <a:latin typeface="Arial" panose="020B0604020202020204"/>
                  <a:sym typeface="+mn-ea"/>
                </a:rPr>
                <a:t>3ZBQS型矿用气动双液注浆泵型号含义</a:t>
              </a:r>
              <a:endParaRPr lang="zh-CN" altLang="en-US" sz="2400" b="0" dirty="0">
                <a:sym typeface="Arial" panose="020B0604020202020204" pitchFamily="34" charset="0"/>
              </a:endParaRPr>
            </a:p>
          </p:txBody>
        </p:sp>
      </p:grpSp>
      <p:cxnSp>
        <p:nvCxnSpPr>
          <p:cNvPr id="6" name="Straight Connector 54"/>
          <p:cNvCxnSpPr/>
          <p:nvPr/>
        </p:nvCxnSpPr>
        <p:spPr>
          <a:xfrm flipH="1">
            <a:off x="5530598" y="2371548"/>
            <a:ext cx="0" cy="3425646"/>
          </a:xfrm>
          <a:prstGeom prst="line">
            <a:avLst/>
          </a:prstGeom>
          <a:noFill/>
          <a:ln w="6350" cap="flat" cmpd="sng" algn="ctr">
            <a:solidFill>
              <a:sysClr val="window" lastClr="FFFFFF">
                <a:lumMod val="50000"/>
              </a:sysClr>
            </a:solidFill>
            <a:prstDash val="dash"/>
            <a:miter lim="800000"/>
          </a:ln>
          <a:effectLst/>
        </p:spPr>
      </p:cxnSp>
      <p:sp>
        <p:nvSpPr>
          <p:cNvPr id="24" name="TextBox 22"/>
          <p:cNvSpPr txBox="1"/>
          <p:nvPr/>
        </p:nvSpPr>
        <p:spPr>
          <a:xfrm>
            <a:off x="5734685" y="3429000"/>
            <a:ext cx="4962525" cy="1337945"/>
          </a:xfrm>
          <a:prstGeom prst="rect">
            <a:avLst/>
          </a:prstGeom>
          <a:noFill/>
          <a:ln>
            <a:noFill/>
          </a:ln>
        </p:spPr>
        <p:txBody>
          <a:bodyPr wrap="square" rtlCol="0">
            <a:spAutoFit/>
          </a:bodyPr>
          <a:lstStyle/>
          <a:p>
            <a:pPr algn="l">
              <a:lnSpc>
                <a:spcPct val="150000"/>
              </a:lnSpc>
            </a:pPr>
            <a:r>
              <a:rPr lang="zh-CN" altLang="en-US">
                <a:solidFill>
                  <a:schemeClr val="tx1"/>
                </a:solidFill>
                <a:latin typeface="方正隶书_GBK" panose="03000509000000000000" charset="-122"/>
                <a:ea typeface="方正隶书_GBK" panose="03000509000000000000" charset="-122"/>
                <a:cs typeface="Lato Regular"/>
              </a:rPr>
              <a:t>3ZB产品类别-3缸柱塞注浆泵；Q特征-气动；S特征-双液；1210主参数-额定出浆流量额定出浆压力。。</a:t>
            </a:r>
            <a:endParaRPr lang="zh-CN" altLang="en-US">
              <a:solidFill>
                <a:schemeClr val="tx1"/>
              </a:solidFill>
              <a:latin typeface="方正隶书_GBK" panose="03000509000000000000" charset="-122"/>
              <a:ea typeface="方正隶书_GBK" panose="03000509000000000000" charset="-122"/>
              <a:cs typeface="Lato Regular"/>
            </a:endParaRPr>
          </a:p>
        </p:txBody>
      </p:sp>
      <p:grpSp>
        <p:nvGrpSpPr>
          <p:cNvPr id="25" name="组合 24"/>
          <p:cNvGrpSpPr/>
          <p:nvPr/>
        </p:nvGrpSpPr>
        <p:grpSpPr>
          <a:xfrm>
            <a:off x="1715359" y="1883930"/>
            <a:ext cx="2904752" cy="4258959"/>
            <a:chOff x="1338216" y="2004357"/>
            <a:chExt cx="3112539" cy="4563619"/>
          </a:xfrm>
        </p:grpSpPr>
        <p:sp>
          <p:nvSpPr>
            <p:cNvPr id="26" name="椭圆 25"/>
            <p:cNvSpPr/>
            <p:nvPr/>
          </p:nvSpPr>
          <p:spPr>
            <a:xfrm>
              <a:off x="1459020" y="6018392"/>
              <a:ext cx="2450340" cy="54958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任意多边形 4"/>
            <p:cNvSpPr/>
            <p:nvPr/>
          </p:nvSpPr>
          <p:spPr>
            <a:xfrm>
              <a:off x="1338216" y="2004357"/>
              <a:ext cx="2571143" cy="4359655"/>
            </a:xfrm>
            <a:custGeom>
              <a:avLst/>
              <a:gdLst>
                <a:gd name="connsiteX0" fmla="*/ 2151529 w 2151529"/>
                <a:gd name="connsiteY0" fmla="*/ 0 h 4114800"/>
                <a:gd name="connsiteX1" fmla="*/ 2030505 w 2151529"/>
                <a:gd name="connsiteY1" fmla="*/ 228600 h 4114800"/>
                <a:gd name="connsiteX2" fmla="*/ 591670 w 2151529"/>
                <a:gd name="connsiteY2" fmla="*/ 2944905 h 4114800"/>
                <a:gd name="connsiteX3" fmla="*/ 0 w 2151529"/>
                <a:gd name="connsiteY3" fmla="*/ 4114800 h 4114800"/>
                <a:gd name="connsiteX0-1" fmla="*/ 2151529 w 2151529"/>
                <a:gd name="connsiteY0-2" fmla="*/ 0 h 4114800"/>
                <a:gd name="connsiteX1-3" fmla="*/ 2030505 w 2151529"/>
                <a:gd name="connsiteY1-4" fmla="*/ 228600 h 4114800"/>
                <a:gd name="connsiteX2-5" fmla="*/ 591670 w 2151529"/>
                <a:gd name="connsiteY2-6" fmla="*/ 2944905 h 4114800"/>
                <a:gd name="connsiteX3-7" fmla="*/ 0 w 2151529"/>
                <a:gd name="connsiteY3-8" fmla="*/ 4114800 h 4114800"/>
                <a:gd name="connsiteX0-9" fmla="*/ 2435130 w 2435130"/>
                <a:gd name="connsiteY0-10" fmla="*/ 0 h 4114800"/>
                <a:gd name="connsiteX1-11" fmla="*/ 2314106 w 2435130"/>
                <a:gd name="connsiteY1-12" fmla="*/ 228600 h 4114800"/>
                <a:gd name="connsiteX2-13" fmla="*/ 875271 w 2435130"/>
                <a:gd name="connsiteY2-14" fmla="*/ 2944905 h 4114800"/>
                <a:gd name="connsiteX3-15" fmla="*/ 283601 w 2435130"/>
                <a:gd name="connsiteY3-16" fmla="*/ 4114800 h 4114800"/>
                <a:gd name="connsiteX0-17" fmla="*/ 2426739 w 2426739"/>
                <a:gd name="connsiteY0-18" fmla="*/ 0 h 4114800"/>
                <a:gd name="connsiteX1-19" fmla="*/ 2305715 w 2426739"/>
                <a:gd name="connsiteY1-20" fmla="*/ 228600 h 4114800"/>
                <a:gd name="connsiteX2-21" fmla="*/ 866880 w 2426739"/>
                <a:gd name="connsiteY2-22" fmla="*/ 2944905 h 4114800"/>
                <a:gd name="connsiteX3-23" fmla="*/ 275210 w 2426739"/>
                <a:gd name="connsiteY3-24" fmla="*/ 4114800 h 4114800"/>
              </a:gdLst>
              <a:ahLst/>
              <a:cxnLst>
                <a:cxn ang="0">
                  <a:pos x="connsiteX0-1" y="connsiteY0-2"/>
                </a:cxn>
                <a:cxn ang="0">
                  <a:pos x="connsiteX1-3" y="connsiteY1-4"/>
                </a:cxn>
                <a:cxn ang="0">
                  <a:pos x="connsiteX2-5" y="connsiteY2-6"/>
                </a:cxn>
                <a:cxn ang="0">
                  <a:pos x="connsiteX3-7" y="connsiteY3-8"/>
                </a:cxn>
              </a:cxnLst>
              <a:rect l="l" t="t" r="r" b="b"/>
              <a:pathLst>
                <a:path w="2426739" h="4114800">
                  <a:moveTo>
                    <a:pt x="2426739" y="0"/>
                  </a:moveTo>
                  <a:cubicBezTo>
                    <a:pt x="2386398" y="76200"/>
                    <a:pt x="2381122" y="270404"/>
                    <a:pt x="2305715" y="228600"/>
                  </a:cubicBezTo>
                  <a:cubicBezTo>
                    <a:pt x="615868" y="-708213"/>
                    <a:pt x="-1073978" y="1676399"/>
                    <a:pt x="866880" y="2944905"/>
                  </a:cubicBezTo>
                  <a:lnTo>
                    <a:pt x="275210" y="4114800"/>
                  </a:lnTo>
                </a:path>
              </a:pathLst>
            </a:custGeom>
            <a:noFill/>
            <a:ln w="762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任意多边形 6"/>
            <p:cNvSpPr/>
            <p:nvPr/>
          </p:nvSpPr>
          <p:spPr>
            <a:xfrm>
              <a:off x="1607202" y="4274287"/>
              <a:ext cx="2695373" cy="850029"/>
            </a:xfrm>
            <a:custGeom>
              <a:avLst/>
              <a:gdLst>
                <a:gd name="connsiteX0" fmla="*/ 0 w 2543991"/>
                <a:gd name="connsiteY0" fmla="*/ 0 h 802288"/>
                <a:gd name="connsiteX1" fmla="*/ 2543991 w 2543991"/>
                <a:gd name="connsiteY1" fmla="*/ 0 h 802288"/>
                <a:gd name="connsiteX2" fmla="*/ 2513446 w 2543991"/>
                <a:gd name="connsiteY2" fmla="*/ 63407 h 802288"/>
                <a:gd name="connsiteX3" fmla="*/ 1271995 w 2543991"/>
                <a:gd name="connsiteY3" fmla="*/ 802288 h 802288"/>
                <a:gd name="connsiteX4" fmla="*/ 30544 w 2543991"/>
                <a:gd name="connsiteY4" fmla="*/ 63407 h 802288"/>
                <a:gd name="connsiteX5" fmla="*/ 0 w 2543991"/>
                <a:gd name="connsiteY5" fmla="*/ 0 h 80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3991" h="802288">
                  <a:moveTo>
                    <a:pt x="0" y="0"/>
                  </a:moveTo>
                  <a:lnTo>
                    <a:pt x="2543991" y="0"/>
                  </a:lnTo>
                  <a:lnTo>
                    <a:pt x="2513446" y="63407"/>
                  </a:lnTo>
                  <a:cubicBezTo>
                    <a:pt x="2274364" y="503518"/>
                    <a:pt x="1808070" y="802288"/>
                    <a:pt x="1271995" y="802288"/>
                  </a:cubicBezTo>
                  <a:cubicBezTo>
                    <a:pt x="735920" y="802288"/>
                    <a:pt x="269627" y="503518"/>
                    <a:pt x="30544" y="63407"/>
                  </a:cubicBezTo>
                  <a:lnTo>
                    <a:pt x="0" y="0"/>
                  </a:lnTo>
                  <a:close/>
                </a:path>
              </a:pathLst>
            </a:custGeom>
            <a:solidFill>
              <a:srgbClr val="98111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 name="任意多边形 7"/>
            <p:cNvSpPr/>
            <p:nvPr/>
          </p:nvSpPr>
          <p:spPr>
            <a:xfrm>
              <a:off x="1459020" y="3628448"/>
              <a:ext cx="2991735" cy="645839"/>
            </a:xfrm>
            <a:custGeom>
              <a:avLst/>
              <a:gdLst>
                <a:gd name="connsiteX0" fmla="*/ 0 w 2823708"/>
                <a:gd name="connsiteY0" fmla="*/ 0 h 609566"/>
                <a:gd name="connsiteX1" fmla="*/ 2823708 w 2823708"/>
                <a:gd name="connsiteY1" fmla="*/ 0 h 609566"/>
                <a:gd name="connsiteX2" fmla="*/ 2712757 w 2823708"/>
                <a:gd name="connsiteY2" fmla="*/ 549557 h 609566"/>
                <a:gd name="connsiteX3" fmla="*/ 2683850 w 2823708"/>
                <a:gd name="connsiteY3" fmla="*/ 609566 h 609566"/>
                <a:gd name="connsiteX4" fmla="*/ 139859 w 2823708"/>
                <a:gd name="connsiteY4" fmla="*/ 609566 h 609566"/>
                <a:gd name="connsiteX5" fmla="*/ 110951 w 2823708"/>
                <a:gd name="connsiteY5" fmla="*/ 549557 h 609566"/>
                <a:gd name="connsiteX6" fmla="*/ 0 w 2823708"/>
                <a:gd name="connsiteY6" fmla="*/ 0 h 60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3708" h="609566">
                  <a:moveTo>
                    <a:pt x="0" y="0"/>
                  </a:moveTo>
                  <a:lnTo>
                    <a:pt x="2823708" y="0"/>
                  </a:lnTo>
                  <a:cubicBezTo>
                    <a:pt x="2823708" y="194936"/>
                    <a:pt x="2784201" y="380645"/>
                    <a:pt x="2712757" y="549557"/>
                  </a:cubicBezTo>
                  <a:lnTo>
                    <a:pt x="2683850" y="609566"/>
                  </a:lnTo>
                  <a:lnTo>
                    <a:pt x="139859" y="609566"/>
                  </a:lnTo>
                  <a:lnTo>
                    <a:pt x="110951" y="549557"/>
                  </a:lnTo>
                  <a:cubicBezTo>
                    <a:pt x="39507" y="380645"/>
                    <a:pt x="0" y="194936"/>
                    <a:pt x="0" y="0"/>
                  </a:cubicBezTo>
                  <a:close/>
                </a:path>
              </a:pathLst>
            </a:cu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任意多边形 9"/>
            <p:cNvSpPr/>
            <p:nvPr/>
          </p:nvSpPr>
          <p:spPr>
            <a:xfrm>
              <a:off x="1625476" y="2132581"/>
              <a:ext cx="2658825" cy="812093"/>
            </a:xfrm>
            <a:custGeom>
              <a:avLst/>
              <a:gdLst>
                <a:gd name="connsiteX0" fmla="*/ 1254747 w 2509495"/>
                <a:gd name="connsiteY0" fmla="*/ 0 h 766483"/>
                <a:gd name="connsiteX1" fmla="*/ 2496198 w 2509495"/>
                <a:gd name="connsiteY1" fmla="*/ 738881 h 766483"/>
                <a:gd name="connsiteX2" fmla="*/ 2509495 w 2509495"/>
                <a:gd name="connsiteY2" fmla="*/ 766483 h 766483"/>
                <a:gd name="connsiteX3" fmla="*/ 0 w 2509495"/>
                <a:gd name="connsiteY3" fmla="*/ 766483 h 766483"/>
                <a:gd name="connsiteX4" fmla="*/ 13296 w 2509495"/>
                <a:gd name="connsiteY4" fmla="*/ 738881 h 766483"/>
                <a:gd name="connsiteX5" fmla="*/ 1254747 w 2509495"/>
                <a:gd name="connsiteY5" fmla="*/ 0 h 76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9495" h="766483">
                  <a:moveTo>
                    <a:pt x="1254747" y="0"/>
                  </a:moveTo>
                  <a:cubicBezTo>
                    <a:pt x="1790822" y="0"/>
                    <a:pt x="2257116" y="298770"/>
                    <a:pt x="2496198" y="738881"/>
                  </a:cubicBezTo>
                  <a:lnTo>
                    <a:pt x="2509495" y="766483"/>
                  </a:lnTo>
                  <a:lnTo>
                    <a:pt x="0" y="766483"/>
                  </a:lnTo>
                  <a:lnTo>
                    <a:pt x="13296" y="738881"/>
                  </a:lnTo>
                  <a:cubicBezTo>
                    <a:pt x="252379" y="298770"/>
                    <a:pt x="718672" y="0"/>
                    <a:pt x="1254747" y="0"/>
                  </a:cubicBezTo>
                  <a:close/>
                </a:path>
              </a:pathLst>
            </a:cu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1" name="任意多边形 10"/>
            <p:cNvSpPr/>
            <p:nvPr/>
          </p:nvSpPr>
          <p:spPr>
            <a:xfrm>
              <a:off x="1459020" y="2944674"/>
              <a:ext cx="2991735" cy="683774"/>
            </a:xfrm>
            <a:custGeom>
              <a:avLst/>
              <a:gdLst>
                <a:gd name="connsiteX0" fmla="*/ 157107 w 2823708"/>
                <a:gd name="connsiteY0" fmla="*/ 0 h 645371"/>
                <a:gd name="connsiteX1" fmla="*/ 2666602 w 2823708"/>
                <a:gd name="connsiteY1" fmla="*/ 0 h 645371"/>
                <a:gd name="connsiteX2" fmla="*/ 2712757 w 2823708"/>
                <a:gd name="connsiteY2" fmla="*/ 95814 h 645371"/>
                <a:gd name="connsiteX3" fmla="*/ 2823708 w 2823708"/>
                <a:gd name="connsiteY3" fmla="*/ 645371 h 645371"/>
                <a:gd name="connsiteX4" fmla="*/ 0 w 2823708"/>
                <a:gd name="connsiteY4" fmla="*/ 645371 h 645371"/>
                <a:gd name="connsiteX5" fmla="*/ 110951 w 2823708"/>
                <a:gd name="connsiteY5" fmla="*/ 95814 h 645371"/>
                <a:gd name="connsiteX6" fmla="*/ 157107 w 2823708"/>
                <a:gd name="connsiteY6" fmla="*/ 0 h 64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3708" h="645371">
                  <a:moveTo>
                    <a:pt x="157107" y="0"/>
                  </a:moveTo>
                  <a:lnTo>
                    <a:pt x="2666602" y="0"/>
                  </a:lnTo>
                  <a:lnTo>
                    <a:pt x="2712757" y="95814"/>
                  </a:lnTo>
                  <a:cubicBezTo>
                    <a:pt x="2784201" y="264726"/>
                    <a:pt x="2823708" y="450435"/>
                    <a:pt x="2823708" y="645371"/>
                  </a:cubicBezTo>
                  <a:lnTo>
                    <a:pt x="0" y="645371"/>
                  </a:lnTo>
                  <a:cubicBezTo>
                    <a:pt x="0" y="450435"/>
                    <a:pt x="39507" y="264726"/>
                    <a:pt x="110951" y="95814"/>
                  </a:cubicBezTo>
                  <a:lnTo>
                    <a:pt x="157107" y="0"/>
                  </a:lnTo>
                  <a:close/>
                </a:path>
              </a:pathLst>
            </a:custGeom>
            <a:solidFill>
              <a:srgbClr val="98111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 name="矩形 31"/>
            <p:cNvSpPr/>
            <p:nvPr/>
          </p:nvSpPr>
          <p:spPr>
            <a:xfrm>
              <a:off x="2509629" y="2268690"/>
              <a:ext cx="890516" cy="494511"/>
            </a:xfrm>
            <a:prstGeom prst="rect">
              <a:avLst/>
            </a:prstGeom>
          </p:spPr>
          <p:txBody>
            <a:bodyPr wrap="square">
              <a:spAutoFit/>
            </a:body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pitchFamily="34" charset="-122"/>
                </a:rPr>
                <a:t>01</a:t>
              </a:r>
              <a:endParaRPr kumimoji="0" lang="zh-CN" altLang="en-US" sz="24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pitchFamily="34" charset="-122"/>
              </a:endParaRPr>
            </a:p>
          </p:txBody>
        </p:sp>
        <p:sp>
          <p:nvSpPr>
            <p:cNvPr id="33" name="矩形 32"/>
            <p:cNvSpPr/>
            <p:nvPr/>
          </p:nvSpPr>
          <p:spPr>
            <a:xfrm>
              <a:off x="2509629" y="3003912"/>
              <a:ext cx="890516" cy="494511"/>
            </a:xfrm>
            <a:prstGeom prst="rect">
              <a:avLst/>
            </a:prstGeom>
          </p:spPr>
          <p:txBody>
            <a:bodyPr wrap="square">
              <a:spAutoFit/>
            </a:body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Haettenschweiler" panose="020B0706040902060204" pitchFamily="34" charset="0"/>
                  <a:ea typeface="微软雅黑" panose="020B0503020204020204" pitchFamily="34" charset="-122"/>
                </a:rPr>
                <a:t>02</a:t>
              </a:r>
              <a:endParaRPr kumimoji="0" lang="zh-CN" altLang="en-US" sz="2400" b="0" i="0" u="none" strike="noStrike" kern="0" cap="none" spc="0" normalizeH="0" baseline="0" noProof="0">
                <a:ln>
                  <a:noFill/>
                </a:ln>
                <a:solidFill>
                  <a:prstClr val="white"/>
                </a:solidFill>
                <a:effectLst/>
                <a:uLnTx/>
                <a:uFillTx/>
                <a:latin typeface="Haettenschweiler" panose="020B0706040902060204" pitchFamily="34" charset="0"/>
                <a:ea typeface="微软雅黑" panose="020B0503020204020204" pitchFamily="34" charset="-122"/>
              </a:endParaRPr>
            </a:p>
          </p:txBody>
        </p:sp>
        <p:sp>
          <p:nvSpPr>
            <p:cNvPr id="34" name="矩形 33"/>
            <p:cNvSpPr/>
            <p:nvPr/>
          </p:nvSpPr>
          <p:spPr>
            <a:xfrm>
              <a:off x="2509629" y="3676073"/>
              <a:ext cx="890516" cy="494511"/>
            </a:xfrm>
            <a:prstGeom prst="rect">
              <a:avLst/>
            </a:prstGeom>
          </p:spPr>
          <p:txBody>
            <a:bodyPr wrap="square">
              <a:spAutoFit/>
            </a:body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Haettenschweiler" panose="020B0706040902060204" pitchFamily="34" charset="0"/>
                  <a:ea typeface="微软雅黑" panose="020B0503020204020204" pitchFamily="34" charset="-122"/>
                </a:rPr>
                <a:t>03</a:t>
              </a:r>
              <a:endParaRPr kumimoji="0" lang="zh-CN" altLang="en-US" sz="2400" b="0" i="0" u="none" strike="noStrike" kern="0" cap="none" spc="0" normalizeH="0" baseline="0" noProof="0">
                <a:ln>
                  <a:noFill/>
                </a:ln>
                <a:solidFill>
                  <a:prstClr val="white"/>
                </a:solidFill>
                <a:effectLst/>
                <a:uLnTx/>
                <a:uFillTx/>
                <a:latin typeface="Haettenschweiler" panose="020B0706040902060204" pitchFamily="34" charset="0"/>
                <a:ea typeface="微软雅黑" panose="020B0503020204020204" pitchFamily="34" charset="-122"/>
              </a:endParaRPr>
            </a:p>
          </p:txBody>
        </p:sp>
        <p:sp>
          <p:nvSpPr>
            <p:cNvPr id="35" name="矩形 34"/>
            <p:cNvSpPr/>
            <p:nvPr/>
          </p:nvSpPr>
          <p:spPr>
            <a:xfrm>
              <a:off x="2623788" y="4393327"/>
              <a:ext cx="680546" cy="494511"/>
            </a:xfrm>
            <a:prstGeom prst="rect">
              <a:avLst/>
            </a:prstGeom>
          </p:spPr>
          <p:txBody>
            <a:bodyPr wrap="square">
              <a:spAutoFit/>
            </a:body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Haettenschweiler" panose="020B0706040902060204" pitchFamily="34" charset="0"/>
                  <a:ea typeface="微软雅黑" panose="020B0503020204020204" pitchFamily="34" charset="-122"/>
                </a:rPr>
                <a:t>04</a:t>
              </a:r>
              <a:endParaRPr kumimoji="0" lang="zh-CN" altLang="en-US" sz="2400" b="0" i="0" u="none" strike="noStrike" kern="0" cap="none" spc="0" normalizeH="0" baseline="0" noProof="0">
                <a:ln>
                  <a:noFill/>
                </a:ln>
                <a:solidFill>
                  <a:prstClr val="white"/>
                </a:solidFill>
                <a:effectLst/>
                <a:uLnTx/>
                <a:uFillTx/>
                <a:latin typeface="Haettenschweiler" panose="020B0706040902060204" pitchFamily="34" charset="0"/>
                <a:ea typeface="微软雅黑" panose="020B0503020204020204"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250"/>
                                        <p:tgtEl>
                                          <p:spTgt spid="24"/>
                                        </p:tgtEl>
                                      </p:cBhvr>
                                    </p:animEffect>
                                    <p:anim calcmode="lin" valueType="num">
                                      <p:cBhvr>
                                        <p:cTn id="17" dur="250" fill="hold"/>
                                        <p:tgtEl>
                                          <p:spTgt spid="24"/>
                                        </p:tgtEl>
                                        <p:attrNameLst>
                                          <p:attrName>ppt_x</p:attrName>
                                        </p:attrNameLst>
                                      </p:cBhvr>
                                      <p:tavLst>
                                        <p:tav tm="0">
                                          <p:val>
                                            <p:strVal val="#ppt_x"/>
                                          </p:val>
                                        </p:tav>
                                        <p:tav tm="100000">
                                          <p:val>
                                            <p:strVal val="#ppt_x"/>
                                          </p:val>
                                        </p:tav>
                                      </p:tavLst>
                                    </p:anim>
                                    <p:anim calcmode="lin" valueType="num">
                                      <p:cBhvr>
                                        <p:cTn id="18" dur="25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1250" fill="hold"/>
                                        <p:tgtEl>
                                          <p:spTgt spid="25"/>
                                        </p:tgtEl>
                                        <p:attrNameLst>
                                          <p:attrName>ppt_x</p:attrName>
                                        </p:attrNameLst>
                                      </p:cBhvr>
                                      <p:tavLst>
                                        <p:tav tm="0">
                                          <p:val>
                                            <p:strVal val="0-#ppt_w/2"/>
                                          </p:val>
                                        </p:tav>
                                        <p:tav tm="100000">
                                          <p:val>
                                            <p:strVal val="#ppt_x"/>
                                          </p:val>
                                        </p:tav>
                                      </p:tavLst>
                                    </p:anim>
                                    <p:anim calcmode="lin" valueType="num">
                                      <p:cBhvr additive="base">
                                        <p:cTn id="23" dur="125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27675"/>
            <a:ext cx="12192000" cy="898628"/>
            <a:chOff x="0" y="227675"/>
            <a:chExt cx="12192000" cy="898628"/>
          </a:xfrm>
        </p:grpSpPr>
        <p:sp>
          <p:nvSpPr>
            <p:cNvPr id="2" name="Freeform 16"/>
            <p:cNvSpPr/>
            <p:nvPr/>
          </p:nvSpPr>
          <p:spPr>
            <a:xfrm>
              <a:off x="0" y="227675"/>
              <a:ext cx="10768264" cy="898628"/>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 name="Freeform 14"/>
            <p:cNvSpPr/>
            <p:nvPr/>
          </p:nvSpPr>
          <p:spPr>
            <a:xfrm>
              <a:off x="11417960" y="227676"/>
              <a:ext cx="774040" cy="898626"/>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4" name="TextBox 4"/>
            <p:cNvSpPr txBox="1"/>
            <p:nvPr/>
          </p:nvSpPr>
          <p:spPr>
            <a:xfrm>
              <a:off x="3286125" y="476595"/>
              <a:ext cx="5057140" cy="460375"/>
            </a:xfrm>
            <a:prstGeom prst="rect">
              <a:avLst/>
            </a:prstGeom>
            <a:noFill/>
          </p:spPr>
          <p:txBody>
            <a:bodyPr wrap="square" rtlCol="0">
              <a:spAutoFit/>
            </a:bodyPr>
            <a:lstStyle>
              <a:defPPr>
                <a:defRPr lang="zh-CN"/>
              </a:defPPr>
              <a:lvl1pPr>
                <a:defRPr sz="3200" b="1">
                  <a:solidFill>
                    <a:schemeClr val="bg1"/>
                  </a:solidFill>
                  <a:latin typeface="微软雅黑" panose="020B0503020204020204" pitchFamily="34" charset="-122"/>
                  <a:ea typeface="微软雅黑" panose="020B0503020204020204" pitchFamily="34" charset="-122"/>
                </a:defRPr>
              </a:lvl1pPr>
            </a:lstStyle>
            <a:p>
              <a:pPr algn="dist"/>
              <a:r>
                <a:rPr lang="zh-CN" altLang="en-US" sz="2400" kern="0" dirty="0">
                  <a:solidFill>
                    <a:schemeClr val="tx1"/>
                  </a:solidFill>
                  <a:latin typeface="Arial" panose="020B0604020202020204"/>
                  <a:sym typeface="+mn-ea"/>
                </a:rPr>
                <a:t>3ZBQS型矿用气动双液注浆泵</a:t>
              </a:r>
              <a:endParaRPr lang="zh-CN" altLang="en-US" sz="2400" dirty="0">
                <a:sym typeface="Arial" panose="020B0604020202020204" pitchFamily="34" charset="0"/>
              </a:endParaRPr>
            </a:p>
          </p:txBody>
        </p:sp>
      </p:grpSp>
      <p:sp>
        <p:nvSpPr>
          <p:cNvPr id="46" name="Right Arrow 8"/>
          <p:cNvSpPr/>
          <p:nvPr/>
        </p:nvSpPr>
        <p:spPr>
          <a:xfrm>
            <a:off x="610235" y="1791335"/>
            <a:ext cx="5471795" cy="1151890"/>
          </a:xfrm>
          <a:prstGeom prst="rightArrow">
            <a:avLst>
              <a:gd name="adj1" fmla="val 68188"/>
              <a:gd name="adj2" fmla="val 50000"/>
            </a:avLst>
          </a:prstGeom>
          <a:solidFill>
            <a:srgbClr val="98111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49" name="Right Arrow 11"/>
          <p:cNvSpPr/>
          <p:nvPr/>
        </p:nvSpPr>
        <p:spPr>
          <a:xfrm rot="10800000">
            <a:off x="6105525" y="1791335"/>
            <a:ext cx="5471795" cy="1151890"/>
          </a:xfrm>
          <a:prstGeom prst="rightArrow">
            <a:avLst>
              <a:gd name="adj1" fmla="val 68188"/>
              <a:gd name="adj2" fmla="val 50000"/>
            </a:avLst>
          </a:prstGeom>
          <a:solidFill>
            <a:srgbClr val="98111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8" name="图片 7" descr="气动双液注浆泵6"/>
          <p:cNvPicPr>
            <a:picLocks noChangeAspect="1"/>
          </p:cNvPicPr>
          <p:nvPr/>
        </p:nvPicPr>
        <p:blipFill>
          <a:blip r:embed="rId1"/>
          <a:stretch>
            <a:fillRect/>
          </a:stretch>
        </p:blipFill>
        <p:spPr>
          <a:xfrm>
            <a:off x="6814820" y="3284855"/>
            <a:ext cx="2727325" cy="2727325"/>
          </a:xfrm>
          <a:prstGeom prst="rect">
            <a:avLst/>
          </a:prstGeom>
        </p:spPr>
      </p:pic>
      <p:pic>
        <p:nvPicPr>
          <p:cNvPr id="9" name="图片 8" descr="气动双液注浆泵5"/>
          <p:cNvPicPr>
            <a:picLocks noChangeAspect="1"/>
          </p:cNvPicPr>
          <p:nvPr/>
        </p:nvPicPr>
        <p:blipFill>
          <a:blip r:embed="rId2"/>
          <a:stretch>
            <a:fillRect/>
          </a:stretch>
        </p:blipFill>
        <p:spPr>
          <a:xfrm>
            <a:off x="2710815" y="3213100"/>
            <a:ext cx="2727325" cy="27273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27675"/>
            <a:ext cx="12192000" cy="898628"/>
            <a:chOff x="0" y="227675"/>
            <a:chExt cx="12192000" cy="898628"/>
          </a:xfrm>
        </p:grpSpPr>
        <p:sp>
          <p:nvSpPr>
            <p:cNvPr id="2" name="Freeform 16"/>
            <p:cNvSpPr/>
            <p:nvPr/>
          </p:nvSpPr>
          <p:spPr>
            <a:xfrm>
              <a:off x="0" y="227675"/>
              <a:ext cx="10768264" cy="898628"/>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 name="Freeform 14"/>
            <p:cNvSpPr/>
            <p:nvPr/>
          </p:nvSpPr>
          <p:spPr>
            <a:xfrm>
              <a:off x="11417960" y="227676"/>
              <a:ext cx="774040" cy="898626"/>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98111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4" name="TextBox 4"/>
            <p:cNvSpPr txBox="1"/>
            <p:nvPr/>
          </p:nvSpPr>
          <p:spPr>
            <a:xfrm>
              <a:off x="406486" y="404623"/>
              <a:ext cx="4856480" cy="460375"/>
            </a:xfrm>
            <a:prstGeom prst="rect">
              <a:avLst/>
            </a:prstGeom>
            <a:noFill/>
          </p:spPr>
          <p:txBody>
            <a:bodyPr wrap="none" rtlCol="0">
              <a:spAutoFit/>
            </a:bodyPr>
            <a:lstStyle>
              <a:defPPr>
                <a:defRPr lang="zh-CN"/>
              </a:defPPr>
              <a:lvl1pPr>
                <a:defRPr sz="3200" b="1">
                  <a:solidFill>
                    <a:schemeClr val="bg1"/>
                  </a:solidFill>
                  <a:latin typeface="微软雅黑" panose="020B0503020204020204" pitchFamily="34" charset="-122"/>
                  <a:ea typeface="微软雅黑" panose="020B0503020204020204" pitchFamily="34" charset="-122"/>
                </a:defRPr>
              </a:lvl1pPr>
            </a:lstStyle>
            <a:p>
              <a:pPr lvl="0" algn="l"/>
              <a:r>
                <a:rPr lang="zh-CN" altLang="en-US" sz="2400" kern="0">
                  <a:solidFill>
                    <a:srgbClr val="000000"/>
                  </a:solidFill>
                  <a:latin typeface="Arial" panose="020B0604020202020204"/>
                  <a:sym typeface="+mn-ea"/>
                </a:rPr>
                <a:t>3ZBQS型矿用气动双液注浆泵维护</a:t>
              </a:r>
              <a:endParaRPr lang="zh-CN" altLang="en-US" sz="2400" b="0" dirty="0">
                <a:sym typeface="Arial" panose="020B0604020202020204" pitchFamily="34" charset="0"/>
              </a:endParaRPr>
            </a:p>
          </p:txBody>
        </p:sp>
      </p:grpSp>
      <p:sp>
        <p:nvSpPr>
          <p:cNvPr id="8" name="矩形 7"/>
          <p:cNvSpPr>
            <a:spLocks noChangeArrowheads="1"/>
          </p:cNvSpPr>
          <p:nvPr>
            <p:custDataLst>
              <p:tags r:id="rId1"/>
            </p:custDataLst>
          </p:nvPr>
        </p:nvSpPr>
        <p:spPr bwMode="auto">
          <a:xfrm>
            <a:off x="1486128" y="2088529"/>
            <a:ext cx="71439" cy="827088"/>
          </a:xfrm>
          <a:prstGeom prst="rect">
            <a:avLst/>
          </a:prstGeom>
          <a:solidFill>
            <a:srgbClr val="981112"/>
          </a:solidFill>
          <a:ln w="9525">
            <a:noFill/>
            <a:miter lim="800000"/>
          </a:ln>
        </p:spPr>
        <p:txBody>
          <a:bodyPr lIns="91440" tIns="45720" rIns="91440" bIns="45720" anchor="ctr"/>
          <a:lstStyle/>
          <a:p>
            <a:pPr algn="ctr" defTabSz="914400">
              <a:defRPr/>
            </a:pPr>
            <a:endParaRPr lang="zh-CN" altLang="en-US"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70"/>
          <p:cNvSpPr>
            <a:spLocks noChangeArrowheads="1"/>
          </p:cNvSpPr>
          <p:nvPr>
            <p:custDataLst>
              <p:tags r:id="rId2"/>
            </p:custDataLst>
          </p:nvPr>
        </p:nvSpPr>
        <p:spPr bwMode="auto">
          <a:xfrm>
            <a:off x="1486128" y="3312493"/>
            <a:ext cx="71439" cy="825500"/>
          </a:xfrm>
          <a:prstGeom prst="rect">
            <a:avLst/>
          </a:prstGeom>
          <a:solidFill>
            <a:srgbClr val="4B525A"/>
          </a:solidFill>
          <a:ln w="9525">
            <a:noFill/>
            <a:miter lim="800000"/>
          </a:ln>
        </p:spPr>
        <p:txBody>
          <a:bodyPr lIns="91440" tIns="45720" rIns="91440" bIns="45720" anchor="ctr"/>
          <a:lstStyle/>
          <a:p>
            <a:pPr algn="ctr" defTabSz="914400">
              <a:defRPr/>
            </a:pPr>
            <a:endParaRPr lang="zh-CN" altLang="en-US"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75"/>
          <p:cNvSpPr>
            <a:spLocks noChangeArrowheads="1"/>
          </p:cNvSpPr>
          <p:nvPr>
            <p:custDataLst>
              <p:tags r:id="rId3"/>
            </p:custDataLst>
          </p:nvPr>
        </p:nvSpPr>
        <p:spPr bwMode="auto">
          <a:xfrm>
            <a:off x="1486128" y="4536455"/>
            <a:ext cx="71439" cy="825500"/>
          </a:xfrm>
          <a:prstGeom prst="rect">
            <a:avLst/>
          </a:prstGeom>
          <a:solidFill>
            <a:srgbClr val="981112"/>
          </a:solidFill>
          <a:ln w="9525">
            <a:noFill/>
            <a:miter lim="800000"/>
          </a:ln>
        </p:spPr>
        <p:txBody>
          <a:bodyPr lIns="91440" tIns="45720" rIns="91440" bIns="45720" anchor="ctr"/>
          <a:lstStyle/>
          <a:p>
            <a:pPr algn="ctr" defTabSz="914400">
              <a:defRPr/>
            </a:pPr>
            <a:endParaRPr lang="zh-CN" altLang="en-US"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4"/>
          <p:cNvSpPr txBox="1">
            <a:spLocks noChangeArrowheads="1"/>
          </p:cNvSpPr>
          <p:nvPr>
            <p:custDataLst>
              <p:tags r:id="rId4"/>
            </p:custDataLst>
          </p:nvPr>
        </p:nvSpPr>
        <p:spPr bwMode="auto">
          <a:xfrm>
            <a:off x="1630680" y="2061210"/>
            <a:ext cx="4745990"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defTabSz="914400">
              <a:lnSpc>
                <a:spcPct val="150000"/>
              </a:lnSpc>
              <a:defRPr/>
            </a:pPr>
            <a:r>
              <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1、先拆下防护罩上固定气压力表（1.6MPa）的3个螺钉，拔下压力表后面的PU管，再拆下防护罩上的8个螺钉后，才可把防护罩取下。 </a:t>
            </a:r>
            <a:endPar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gn="just" defTabSz="914400">
              <a:lnSpc>
                <a:spcPct val="150000"/>
              </a:lnSpc>
              <a:defRPr/>
            </a:pPr>
            <a:r>
              <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2、拧下固定注浆缸的螺母，再把注浆缸活塞杆与活塞杆驱动块固定的螺母拧下，山东矿安机电有限公司 ，即可将注浆缸整体从注浆缸座中抽出。 </a:t>
            </a:r>
            <a:endPar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gn="just" defTabSz="914400">
              <a:lnSpc>
                <a:spcPct val="150000"/>
              </a:lnSpc>
              <a:defRPr/>
            </a:pPr>
            <a:r>
              <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3、将注浆缸上螺盖拧下，先将大（小）进浆母接头从大（小）注浆缸上拆下，拿出大（小）进浆口密封垫后，再将活塞杆从注浆缸中抽出，否则容易损坏活塞密封圈。</a:t>
            </a:r>
            <a:endPar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
        <p:nvSpPr>
          <p:cNvPr id="32" name="矩形 31"/>
          <p:cNvSpPr>
            <a:spLocks noChangeArrowheads="1"/>
          </p:cNvSpPr>
          <p:nvPr>
            <p:custDataLst>
              <p:tags r:id="rId5"/>
            </p:custDataLst>
          </p:nvPr>
        </p:nvSpPr>
        <p:spPr bwMode="auto">
          <a:xfrm>
            <a:off x="6656172" y="2107592"/>
            <a:ext cx="71439" cy="827088"/>
          </a:xfrm>
          <a:prstGeom prst="rect">
            <a:avLst/>
          </a:prstGeom>
          <a:solidFill>
            <a:srgbClr val="981112"/>
          </a:solidFill>
          <a:ln w="9525">
            <a:noFill/>
            <a:miter lim="800000"/>
          </a:ln>
        </p:spPr>
        <p:txBody>
          <a:bodyPr lIns="91440" tIns="45720" rIns="91440" bIns="45720" anchor="ctr"/>
          <a:lstStyle/>
          <a:p>
            <a:pPr algn="ctr" defTabSz="914400">
              <a:defRPr/>
            </a:pPr>
            <a:endParaRPr lang="zh-CN" altLang="en-US"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70"/>
          <p:cNvSpPr>
            <a:spLocks noChangeArrowheads="1"/>
          </p:cNvSpPr>
          <p:nvPr>
            <p:custDataLst>
              <p:tags r:id="rId6"/>
            </p:custDataLst>
          </p:nvPr>
        </p:nvSpPr>
        <p:spPr bwMode="auto">
          <a:xfrm>
            <a:off x="6656172" y="3331556"/>
            <a:ext cx="71439" cy="825500"/>
          </a:xfrm>
          <a:prstGeom prst="rect">
            <a:avLst/>
          </a:prstGeom>
          <a:solidFill>
            <a:srgbClr val="4B525A"/>
          </a:solidFill>
          <a:ln w="9525">
            <a:noFill/>
            <a:miter lim="800000"/>
          </a:ln>
        </p:spPr>
        <p:txBody>
          <a:bodyPr lIns="91440" tIns="45720" rIns="91440" bIns="45720" anchor="ctr"/>
          <a:lstStyle/>
          <a:p>
            <a:pPr algn="ctr" defTabSz="914400">
              <a:defRPr/>
            </a:pPr>
            <a:endParaRPr lang="zh-CN" altLang="en-US"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75"/>
          <p:cNvSpPr>
            <a:spLocks noChangeArrowheads="1"/>
          </p:cNvSpPr>
          <p:nvPr>
            <p:custDataLst>
              <p:tags r:id="rId7"/>
            </p:custDataLst>
          </p:nvPr>
        </p:nvSpPr>
        <p:spPr bwMode="auto">
          <a:xfrm>
            <a:off x="6656172" y="4555518"/>
            <a:ext cx="71439" cy="825500"/>
          </a:xfrm>
          <a:prstGeom prst="rect">
            <a:avLst/>
          </a:prstGeom>
          <a:solidFill>
            <a:srgbClr val="981112"/>
          </a:solidFill>
          <a:ln w="9525">
            <a:noFill/>
            <a:miter lim="800000"/>
          </a:ln>
        </p:spPr>
        <p:txBody>
          <a:bodyPr lIns="91440" tIns="45720" rIns="91440" bIns="45720" anchor="ctr"/>
          <a:lstStyle/>
          <a:p>
            <a:pPr algn="ctr" defTabSz="914400">
              <a:defRPr/>
            </a:pPr>
            <a:endParaRPr lang="zh-CN" altLang="en-US"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14"/>
          <p:cNvSpPr txBox="1">
            <a:spLocks noChangeArrowheads="1"/>
          </p:cNvSpPr>
          <p:nvPr>
            <p:custDataLst>
              <p:tags r:id="rId8"/>
            </p:custDataLst>
          </p:nvPr>
        </p:nvSpPr>
        <p:spPr bwMode="auto">
          <a:xfrm>
            <a:off x="6887210" y="2088515"/>
            <a:ext cx="4530725"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defTabSz="914400">
              <a:lnSpc>
                <a:spcPct val="150000"/>
              </a:lnSpc>
              <a:defRPr/>
            </a:pPr>
            <a:r>
              <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4、拧下大（小）注浆缸上螺盖，抽出活塞杆后，从另一端用专用尼龙棒或铜棒，把活塞杆组合圈（轴用）从注浆缸中顶出（小注浆缸总成是把小活塞杆组合圈（轴用）从小注浆缸中顶出）。 </a:t>
            </a:r>
            <a:endPar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gn="just" defTabSz="914400">
              <a:lnSpc>
                <a:spcPct val="150000"/>
              </a:lnSpc>
              <a:defRPr/>
            </a:pPr>
            <a:r>
              <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5、更换注浆缸各密封圈时要特别注意安装方向，并且不要损坏密封圈。 </a:t>
            </a:r>
            <a:endPar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gn="just" defTabSz="914400">
              <a:lnSpc>
                <a:spcPct val="150000"/>
              </a:lnSpc>
              <a:defRPr/>
            </a:pPr>
            <a:r>
              <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6、将气缸上盖的四个螺母拆下，即可将气缸打开，卸下气动阀总成，气缸上、下盖总成。 </a:t>
            </a:r>
            <a:endPar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a:p>
            <a:pPr algn="just" defTabSz="914400">
              <a:lnSpc>
                <a:spcPct val="150000"/>
              </a:lnSpc>
              <a:defRPr/>
            </a:pPr>
            <a:r>
              <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rPr>
              <a:t>7、将气动阀盖的螺钉拆下，即可打开气动阀的各组件。</a:t>
            </a:r>
            <a:endParaRPr lang="zh-CN" altLang="en-US" sz="1600">
              <a:solidFill>
                <a:prstClr val="black"/>
              </a:solidFill>
              <a:latin typeface="方正隶书_GBK" panose="03000509000000000000" charset="-122"/>
              <a:ea typeface="方正隶书_GBK" panose="03000509000000000000" charset="-122"/>
              <a:cs typeface="方正隶书_GBK" panose="03000509000000000000" charset="-122"/>
              <a:sym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ppt_x"/>
                                          </p:val>
                                        </p:tav>
                                        <p:tav tm="100000">
                                          <p:val>
                                            <p:strVal val="#ppt_x"/>
                                          </p:val>
                                        </p:tav>
                                      </p:tavLst>
                                    </p:anim>
                                    <p:anim calcmode="lin" valueType="num">
                                      <p:cBhvr additive="base">
                                        <p:cTn id="25" dur="500" fill="hold"/>
                                        <p:tgtEl>
                                          <p:spTgt spid="3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10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32" grpId="0" bldLvl="0" animBg="1"/>
      <p:bldP spid="33" grpId="0" bldLvl="0" animBg="1"/>
      <p:bldP spid="3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79228"/>
            <a:ext cx="7535366" cy="3099544"/>
          </a:xfrm>
          <a:prstGeom prst="rect">
            <a:avLst/>
          </a:prstGeom>
          <a:solidFill>
            <a:srgbClr val="9911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TextBox 8"/>
          <p:cNvSpPr txBox="1"/>
          <p:nvPr/>
        </p:nvSpPr>
        <p:spPr>
          <a:xfrm>
            <a:off x="691408" y="2416820"/>
            <a:ext cx="4971750" cy="2306955"/>
          </a:xfrm>
          <a:prstGeom prst="rect">
            <a:avLst/>
          </a:prstGeom>
          <a:noFill/>
        </p:spPr>
        <p:txBody>
          <a:bodyPr wrap="square" rtlCol="0">
            <a:spAutoFit/>
          </a:bodyPr>
          <a:lstStyle/>
          <a:p>
            <a:pPr algn="dist"/>
            <a:r>
              <a:rPr lang="zh-CN" altLang="en-US" sz="7200" dirty="0">
                <a:solidFill>
                  <a:schemeClr val="bg1"/>
                </a:solidFill>
                <a:latin typeface="方正正黑简体" panose="02000000000000000000" pitchFamily="2" charset="-122"/>
                <a:ea typeface="方正正黑简体" panose="02000000000000000000" pitchFamily="2" charset="-122"/>
              </a:rPr>
              <a:t>演示完毕</a:t>
            </a:r>
            <a:endParaRPr lang="en-US" altLang="zh-CN" sz="7200" dirty="0">
              <a:solidFill>
                <a:schemeClr val="bg1"/>
              </a:solidFill>
              <a:latin typeface="方正正黑简体" panose="02000000000000000000" pitchFamily="2" charset="-122"/>
              <a:ea typeface="方正正黑简体" panose="02000000000000000000" pitchFamily="2" charset="-122"/>
            </a:endParaRPr>
          </a:p>
          <a:p>
            <a:pPr algn="dist"/>
            <a:r>
              <a:rPr lang="zh-CN" altLang="en-US" sz="7200" dirty="0">
                <a:solidFill>
                  <a:schemeClr val="bg1"/>
                </a:solidFill>
                <a:latin typeface="方正正黑简体" panose="02000000000000000000" pitchFamily="2" charset="-122"/>
                <a:ea typeface="方正正黑简体" panose="02000000000000000000" pitchFamily="2" charset="-122"/>
              </a:rPr>
              <a:t>感谢观赏</a:t>
            </a:r>
            <a:endParaRPr lang="en-US" altLang="zh-CN" sz="7200" dirty="0">
              <a:solidFill>
                <a:schemeClr val="bg1"/>
              </a:solidFill>
              <a:latin typeface="方正正黑简体" panose="02000000000000000000" pitchFamily="2" charset="-122"/>
              <a:ea typeface="方正正黑简体" panose="02000000000000000000" pitchFamily="2"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90340" y="548680"/>
            <a:ext cx="6300073" cy="630932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tags/tag1.xml><?xml version="1.0" encoding="utf-8"?>
<p:tagLst xmlns:p="http://schemas.openxmlformats.org/presentationml/2006/main">
  <p:tag name="KSO_WM_DIAGRAM_VIRTUALLY_FRAME" val="{&quot;height&quot;:402.36503937007876,&quot;left&quot;:276.81661417322834,&quot;top&quot;:115.34881889763778,&quot;width&quot;:459.09771653543396}"/>
</p:tagLst>
</file>

<file path=ppt/tags/tag2.xml><?xml version="1.0" encoding="utf-8"?>
<p:tagLst xmlns:p="http://schemas.openxmlformats.org/presentationml/2006/main">
  <p:tag name="KSO_WM_DIAGRAM_VIRTUALLY_FRAME" val="{&quot;height&quot;:402.36503937007876,&quot;left&quot;:276.81661417322834,&quot;top&quot;:115.34881889763778,&quot;width&quot;:459.09771653543396}"/>
</p:tagLst>
</file>

<file path=ppt/tags/tag3.xml><?xml version="1.0" encoding="utf-8"?>
<p:tagLst xmlns:p="http://schemas.openxmlformats.org/presentationml/2006/main">
  <p:tag name="ISLIDE.DIAGRAM" val="249388"/>
  <p:tag name="KSO_WM_DIAGRAM_VIRTUALLY_FRAME" val="{&quot;height&quot;:330.43023622047247,&quot;left&quot;:-160.7616535433071,&quot;top&quot;:128.29141732283466,&quot;width&quot;:1089.270157480315}"/>
</p:tagLst>
</file>

<file path=ppt/tags/tag4.xml><?xml version="1.0" encoding="utf-8"?>
<p:tagLst xmlns:p="http://schemas.openxmlformats.org/presentationml/2006/main">
  <p:tag name="KSO_WM_DIAGRAM_VIRTUALLY_FRAME" val="{&quot;height&quot;:330.43023622047247,&quot;left&quot;:-160.7616535433071,&quot;top&quot;:128.29141732283466,&quot;width&quot;:1089.270157480315}"/>
</p:tagLst>
</file>

<file path=ppt/tags/tag5.xml><?xml version="1.0" encoding="utf-8"?>
<p:tagLst xmlns:p="http://schemas.openxmlformats.org/presentationml/2006/main">
  <p:tag name="KSO_WM_DIAGRAM_VIRTUALLY_FRAME" val="{&quot;height&quot;:330.43023622047247,&quot;left&quot;:-160.7616535433071,&quot;top&quot;:128.29141732283466,&quot;width&quot;:1089.270157480315}"/>
</p:tagLst>
</file>

<file path=ppt/tags/tag6.xml><?xml version="1.0" encoding="utf-8"?>
<p:tagLst xmlns:p="http://schemas.openxmlformats.org/presentationml/2006/main">
  <p:tag name="KSO_WM_DIAGRAM_VIRTUALLY_FRAME" val="{&quot;height&quot;:330.43023622047247,&quot;left&quot;:-160.7616535433071,&quot;top&quot;:128.29141732283466,&quot;width&quot;:1089.270157480315}"/>
</p:tagLst>
</file>

<file path=ppt/tags/tag7.xml><?xml version="1.0" encoding="utf-8"?>
<p:tagLst xmlns:p="http://schemas.openxmlformats.org/presentationml/2006/main">
  <p:tag name="KSO_WM_DIAGRAM_VIRTUALLY_FRAME" val="{&quot;height&quot;:330.43023622047247,&quot;left&quot;:-160.7616535433071,&quot;top&quot;:128.29141732283466,&quot;width&quot;:1089.270157480315}"/>
</p:tagLst>
</file>

<file path=ppt/tags/tag8.xml><?xml version="1.0" encoding="utf-8"?>
<p:tagLst xmlns:p="http://schemas.openxmlformats.org/presentationml/2006/main">
  <p:tag name="KSO_WM_DIAGRAM_VIRTUALLY_FRAME" val="{&quot;height&quot;:330.43023622047247,&quot;left&quot;:-160.7616535433071,&quot;top&quot;:128.29141732283466,&quot;width&quot;:1089.270157480315}"/>
</p:tagLst>
</file>

<file path=ppt/tags/tag9.xml><?xml version="1.0" encoding="utf-8"?>
<p:tagLst xmlns:p="http://schemas.openxmlformats.org/presentationml/2006/main">
  <p:tag name="KSO_WM_DIAGRAM_VIRTUALLY_FRAME" val="{&quot;height&quot;:330.43023622047247,&quot;left&quot;:-160.7616535433071,&quot;top&quot;:128.29141732283466,&quot;width&quot;:1089.270157480315}"/>
</p:tagLst>
</file>

<file path=ppt/tags/tag10.xml><?xml version="1.0" encoding="utf-8"?>
<p:tagLst xmlns:p="http://schemas.openxmlformats.org/presentationml/2006/main">
  <p:tag name="KSO_WM_DIAGRAM_VIRTUALLY_FRAME" val="{&quot;height&quot;:330.43023622047247,&quot;left&quot;:-160.7616535433071,&quot;top&quot;:128.29141732283466,&quot;width&quot;:1089.270157480315}"/>
</p:tagLst>
</file>

<file path=ppt/tags/tag11.xml><?xml version="1.0" encoding="utf-8"?>
<p:tagLst xmlns:p="http://schemas.openxmlformats.org/presentationml/2006/main">
  <p:tag name="KSO_WM_DIAGRAM_VIRTUALLY_FRAME" val="{&quot;height&quot;:408.12661417322835,&quot;left&quot;:117.0179527559055,&quot;top&quot;:155.77338582677166,&quot;width&quot;:788.1320472440946}"/>
</p:tagLst>
</file>

<file path=ppt/tags/tag12.xml><?xml version="1.0" encoding="utf-8"?>
<p:tagLst xmlns:p="http://schemas.openxmlformats.org/presentationml/2006/main">
  <p:tag name="KSO_WM_DIAGRAM_VIRTUALLY_FRAME" val="{&quot;height&quot;:408.12661417322835,&quot;left&quot;:117.0179527559055,&quot;top&quot;:155.77338582677166,&quot;width&quot;:788.1320472440946}"/>
</p:tagLst>
</file>

<file path=ppt/tags/tag13.xml><?xml version="1.0" encoding="utf-8"?>
<p:tagLst xmlns:p="http://schemas.openxmlformats.org/presentationml/2006/main">
  <p:tag name="KSO_WM_DIAGRAM_VIRTUALLY_FRAME" val="{&quot;height&quot;:408.12661417322835,&quot;left&quot;:117.0179527559055,&quot;top&quot;:155.77338582677166,&quot;width&quot;:788.1320472440946}"/>
</p:tagLst>
</file>

<file path=ppt/tags/tag14.xml><?xml version="1.0" encoding="utf-8"?>
<p:tagLst xmlns:p="http://schemas.openxmlformats.org/presentationml/2006/main">
  <p:tag name="KSO_WM_DIAGRAM_VIRTUALLY_FRAME" val="{&quot;height&quot;:408.12661417322835,&quot;left&quot;:117.0179527559055,&quot;top&quot;:155.77338582677166,&quot;width&quot;:788.1320472440946}"/>
</p:tagLst>
</file>

<file path=ppt/tags/tag15.xml><?xml version="1.0" encoding="utf-8"?>
<p:tagLst xmlns:p="http://schemas.openxmlformats.org/presentationml/2006/main">
  <p:tag name="KSO_WM_DIAGRAM_VIRTUALLY_FRAME" val="{&quot;height&quot;:408.12661417322835,&quot;left&quot;:117.0179527559055,&quot;top&quot;:155.77338582677166,&quot;width&quot;:788.1320472440946}"/>
</p:tagLst>
</file>

<file path=ppt/tags/tag16.xml><?xml version="1.0" encoding="utf-8"?>
<p:tagLst xmlns:p="http://schemas.openxmlformats.org/presentationml/2006/main">
  <p:tag name="KSO_WM_DIAGRAM_VIRTUALLY_FRAME" val="{&quot;height&quot;:408.12661417322835,&quot;left&quot;:117.0179527559055,&quot;top&quot;:155.77338582677166,&quot;width&quot;:788.1320472440946}"/>
</p:tagLst>
</file>

<file path=ppt/tags/tag17.xml><?xml version="1.0" encoding="utf-8"?>
<p:tagLst xmlns:p="http://schemas.openxmlformats.org/presentationml/2006/main">
  <p:tag name="KSO_WM_DIAGRAM_VIRTUALLY_FRAME" val="{&quot;height&quot;:408.12661417322835,&quot;left&quot;:117.0179527559055,&quot;top&quot;:155.77338582677166,&quot;width&quot;:788.1320472440946}"/>
</p:tagLst>
</file>

<file path=ppt/tags/tag18.xml><?xml version="1.0" encoding="utf-8"?>
<p:tagLst xmlns:p="http://schemas.openxmlformats.org/presentationml/2006/main">
  <p:tag name="KSO_WM_DIAGRAM_VIRTUALLY_FRAME" val="{&quot;height&quot;:408.12661417322835,&quot;left&quot;:117.0179527559055,&quot;top&quot;:155.77338582677166,&quot;width&quot;:788.1320472440946}"/>
</p:tagLst>
</file>

<file path=ppt/tags/tag19.xml><?xml version="1.0" encoding="utf-8"?>
<p:tagLst xmlns:p="http://schemas.openxmlformats.org/presentationml/2006/main">
  <p:tag name="AS_NET" val="4.0.30319.42000"/>
  <p:tag name="AS_OS" val="Microsoft Windows NT 6.1.7601 Service Pack 1"/>
  <p:tag name="AS_RELEASE_DATE" val="2022.11.14"/>
  <p:tag name="AS_TITLE" val="Aspose.Slides for .NET 4.0 Client Profile"/>
  <p:tag name="AS_VERSION" val="22.11"/>
  <p:tag name="ISPRING_RESOURCE_PATHS_HASH_PRESENTER" val="e1184fcc78e48aa986822a932b34ae6db6436f"/>
  <p:tag name="commondata" val="eyJoZGlkIjoiMTQwZjNlNzQwMGE1YWNjNTM4MzRhMTNjNzk5MDQyOG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Template>
  <TotalTime>0</TotalTime>
  <Words>1104</Words>
  <Application>WPS 演示</Application>
  <PresentationFormat>自定义</PresentationFormat>
  <Paragraphs>64</Paragraphs>
  <Slides>11</Slides>
  <Notes>1</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11</vt:i4>
      </vt:variant>
    </vt:vector>
  </HeadingPairs>
  <TitlesOfParts>
    <vt:vector size="28" baseType="lpstr">
      <vt:lpstr>Arial</vt:lpstr>
      <vt:lpstr>宋体</vt:lpstr>
      <vt:lpstr>Wingdings</vt:lpstr>
      <vt:lpstr>微软雅黑</vt:lpstr>
      <vt:lpstr>方正正黑简体</vt:lpstr>
      <vt:lpstr>黑体</vt:lpstr>
      <vt:lpstr>方正兰亭黑_GBK</vt:lpstr>
      <vt:lpstr>Arial</vt:lpstr>
      <vt:lpstr>方正隶书_GBK</vt:lpstr>
      <vt:lpstr>Calibri</vt:lpstr>
      <vt:lpstr>Lato Regular</vt:lpstr>
      <vt:lpstr>HelveticaNeue LT 43 LightEx</vt:lpstr>
      <vt:lpstr>Haettenschweiler</vt:lpstr>
      <vt:lpstr>Calibri</vt:lpstr>
      <vt:lpstr>Arial Unicode MS</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绩效管理</dc:title>
  <dc:creator>第一PPT</dc:creator>
  <cp:keywords>www.1ppt.com</cp:keywords>
  <dc:description>www.1ppt.com</dc:description>
  <cp:lastModifiedBy>Administrator</cp:lastModifiedBy>
  <cp:revision>136</cp:revision>
  <dcterms:created xsi:type="dcterms:W3CDTF">2016-06-16T11:19:00Z</dcterms:created>
  <dcterms:modified xsi:type="dcterms:W3CDTF">2024-07-16T08:51:11Z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D66529C9F2C74AE7BBE02E6535AF29F0_13</vt:lpwstr>
  </property>
  <property fmtid="{D5CDD505-2E9C-101B-9397-08002B2CF9AE}" pid="3" name="KSOProductBuildVer">
    <vt:lpwstr>2052-12.1.0.16929</vt:lpwstr>
  </property>
</Properties>
</file>