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600" r:id="rId1"/>
    <p:sldMasterId id="2147486637" r:id="rId2"/>
  </p:sldMasterIdLst>
  <p:notesMasterIdLst>
    <p:notesMasterId r:id="rId3"/>
  </p:notesMasterIdLst>
  <p:sldIdLst>
    <p:sldId id="1713" r:id="rId4"/>
    <p:sldId id="1717" r:id="rId5"/>
    <p:sldId id="1720" r:id="rId6"/>
    <p:sldId id="1723" r:id="rId7"/>
    <p:sldId id="1729" r:id="rId9"/>
    <p:sldId id="1732" r:id="rId10"/>
    <p:sldId id="1735" r:id="rId11"/>
    <p:sldId id="1738" r:id="rId12"/>
    <p:sldId id="1744" r:id="rId14"/>
    <p:sldId id="1747" r:id="rId15"/>
    <p:sldId id="1750" r:id="rId16"/>
    <p:sldId id="1753" r:id="rId17"/>
    <p:sldId id="1759" r:id="rId19"/>
    <p:sldId id="1762" r:id="rId20"/>
    <p:sldId id="1765" r:id="rId21"/>
    <p:sldId id="1768" r:id="rId22"/>
    <p:sldId id="1774" r:id="rId24"/>
    <p:sldId id="1777" r:id="rId25"/>
    <p:sldId id="1780" r:id="rId26"/>
    <p:sldId id="1783" r:id="rId27"/>
    <p:sldId id="1786" r:id="rId28"/>
    <p:sldId id="1792" r:id="rId30"/>
    <p:sldId id="1795" r:id="rId31"/>
    <p:sldId id="1798" r:id="rId32"/>
    <p:sldId id="1801" r:id="rId33"/>
    <p:sldId id="1804" r:id="rId34"/>
    <p:sldId id="1810" r:id="rId36"/>
    <p:sldId id="1813" r:id="rId37"/>
    <p:sldId id="1816" r:id="rId38"/>
    <p:sldId id="1819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601" r:id="rId1"/>
    <p:sldLayoutId id="2147486602" r:id="rId2"/>
    <p:sldLayoutId id="2147486603" r:id="rId3"/>
    <p:sldLayoutId id="2147486604" r:id="rId4"/>
    <p:sldLayoutId id="2147486605" r:id="rId5"/>
    <p:sldLayoutId id="2147486606" r:id="rId6"/>
    <p:sldLayoutId id="2147486607" r:id="rId7"/>
    <p:sldLayoutId id="2147486608" r:id="rId8"/>
    <p:sldLayoutId id="2147486609" r:id="rId9"/>
    <p:sldLayoutId id="2147486610" r:id="rId10"/>
    <p:sldLayoutId id="21474866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6638" r:id="rId1"/>
    <p:sldLayoutId id="2147486639" r:id="rId2"/>
    <p:sldLayoutId id="2147486640" r:id="rId3"/>
    <p:sldLayoutId id="2147486641" r:id="rId4"/>
    <p:sldLayoutId id="2147486642" r:id="rId5"/>
    <p:sldLayoutId id="2147486643" r:id="rId6"/>
    <p:sldLayoutId id="2147486644" r:id="rId7"/>
    <p:sldLayoutId id="2147486645" r:id="rId8"/>
    <p:sldLayoutId id="2147486646" r:id="rId9"/>
    <p:sldLayoutId id="2147486647" r:id="rId10"/>
    <p:sldLayoutId id="21474866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tags" Target="../tags/tag165.xml"/><Relationship Id="rId22" Type="http://schemas.openxmlformats.org/officeDocument/2006/relationships/tags" Target="../tags/tag166.xml"/><Relationship Id="rId23" Type="http://schemas.openxmlformats.org/officeDocument/2006/relationships/tags" Target="../tags/tag167.xml"/><Relationship Id="rId24" Type="http://schemas.openxmlformats.org/officeDocument/2006/relationships/tags" Target="../tags/tag168.xml"/><Relationship Id="rId25" Type="http://schemas.openxmlformats.org/officeDocument/2006/relationships/tags" Target="../tags/tag169.xml"/><Relationship Id="rId26" Type="http://schemas.openxmlformats.org/officeDocument/2006/relationships/tags" Target="../tags/tag170.xml"/><Relationship Id="rId27" Type="http://schemas.openxmlformats.org/officeDocument/2006/relationships/tags" Target="../tags/tag171.xml"/><Relationship Id="rId28" Type="http://schemas.openxmlformats.org/officeDocument/2006/relationships/tags" Target="../tags/tag172.xml"/><Relationship Id="rId29" Type="http://schemas.openxmlformats.org/officeDocument/2006/relationships/tags" Target="../tags/tag173.xml"/><Relationship Id="rId30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tags" Target="../tags/tag213.xml"/><Relationship Id="rId22" Type="http://schemas.openxmlformats.org/officeDocument/2006/relationships/tags" Target="../tags/tag214.xml"/><Relationship Id="rId23" Type="http://schemas.openxmlformats.org/officeDocument/2006/relationships/tags" Target="../tags/tag215.xml"/><Relationship Id="rId24" Type="http://schemas.openxmlformats.org/officeDocument/2006/relationships/tags" Target="../tags/tag216.xml"/><Relationship Id="rId25" Type="http://schemas.openxmlformats.org/officeDocument/2006/relationships/tags" Target="../tags/tag217.xml"/><Relationship Id="rId26" Type="http://schemas.openxmlformats.org/officeDocument/2006/relationships/tags" Target="../tags/tag218.xml"/><Relationship Id="rId27" Type="http://schemas.openxmlformats.org/officeDocument/2006/relationships/tags" Target="../tags/tag219.xml"/><Relationship Id="rId28" Type="http://schemas.openxmlformats.org/officeDocument/2006/relationships/tags" Target="../tags/tag220.xml"/><Relationship Id="rId29" Type="http://schemas.openxmlformats.org/officeDocument/2006/relationships/tags" Target="../tags/tag221.xml"/><Relationship Id="rId30" Type="http://schemas.openxmlformats.org/officeDocument/2006/relationships/tags" Target="../tags/tag222.xml"/><Relationship Id="rId31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tags" Target="../tags/tag358.xml"/><Relationship Id="rId18" Type="http://schemas.openxmlformats.org/officeDocument/2006/relationships/tags" Target="../tags/tag359.xml"/><Relationship Id="rId19" Type="http://schemas.openxmlformats.org/officeDocument/2006/relationships/tags" Target="../tags/tag360.xml"/><Relationship Id="rId20" Type="http://schemas.openxmlformats.org/officeDocument/2006/relationships/tags" Target="../tags/tag361.xml"/><Relationship Id="rId21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1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优化企业的数字化和智能化水平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数字化转型的重要性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数字化转型的实践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智能化技术的应用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智能化技术的优势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数字化和智能化水平的提升策略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数字化转型的重要性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数字化转型的定义和意义</a:t>
            </a:r>
            <a:endParaRPr altLang="en-US" lang="zh-CN"/>
          </a:p>
        </p:txBody>
      </p:sp>
      <p:sp>
        <p:nvSpPr>
          <p:cNvPr id="1049080" name="矩形 14"/>
          <p:cNvSpPr/>
          <p:nvPr>
            <p:custDataLst>
              <p:tags r:id="rId1"/>
            </p:custDataLst>
          </p:nvPr>
        </p:nvSpPr>
        <p:spPr>
          <a:xfrm>
            <a:off x="2385334" y="1562790"/>
            <a:ext cx="8679963" cy="2244457"/>
          </a:xfrm>
          <a:prstGeom prst="rect"/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 fontAlgn="auto">
              <a:lnSpc>
                <a:spcPct val="130000"/>
              </a:lnSpc>
            </a:pPr>
            <a:endParaRPr altLang="en-US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2" name="文本框 15"/>
          <p:cNvSpPr txBox="1"/>
          <p:nvPr>
            <p:custDataLst>
              <p:tags r:id="rId2"/>
            </p:custDataLst>
          </p:nvPr>
        </p:nvSpPr>
        <p:spPr>
          <a:xfrm>
            <a:off x="2468517" y="1705026"/>
            <a:ext cx="8488372" cy="19757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sz="240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数字化转型的定义：数字化转型是指企业利用数字技术，对业务流程、组织结构、企业文化等进行全面、系统的变革，以提高企业的竞争力和创新能力。</a:t>
            </a:r>
            <a:endParaRPr altLang="en-US" sz="240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剪去对角的矩形 3"/>
          <p:cNvSpPr/>
          <p:nvPr>
            <p:custDataLst>
              <p:tags r:id="rId3"/>
            </p:custDataLst>
          </p:nvPr>
        </p:nvSpPr>
        <p:spPr>
          <a:xfrm>
            <a:off x="1203630" y="1607874"/>
            <a:ext cx="1000613" cy="1001362"/>
          </a:xfrm>
          <a:prstGeom prst="snip2Diag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86" name="文本框 18"/>
          <p:cNvSpPr txBox="1"/>
          <p:nvPr>
            <p:custDataLst>
              <p:tags r:id="rId4"/>
            </p:custDataLst>
          </p:nvPr>
        </p:nvSpPr>
        <p:spPr>
          <a:xfrm>
            <a:off x="1286178" y="1705026"/>
            <a:ext cx="835965" cy="80677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2273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4400" lang="en-US" spc="150">
                <a:solidFill>
                  <a:srgbClr val="FFFFFF"/>
                </a:solidFill>
                <a:latin typeface="+mn-ea"/>
              </a:rPr>
              <a:t>01</a:t>
            </a:r>
            <a:endParaRPr altLang="zh-CN" b="1" dirty="0" sz="4400" lang="en-US" spc="15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49088" name="矩形 22"/>
          <p:cNvSpPr/>
          <p:nvPr>
            <p:custDataLst>
              <p:tags r:id="rId5"/>
            </p:custDataLst>
          </p:nvPr>
        </p:nvSpPr>
        <p:spPr>
          <a:xfrm>
            <a:off x="2394859" y="4077959"/>
            <a:ext cx="8679963" cy="2244457"/>
          </a:xfrm>
          <a:prstGeom prst="rect"/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 fontAlgn="auto">
              <a:lnSpc>
                <a:spcPct val="130000"/>
              </a:lnSpc>
            </a:pPr>
            <a:endParaRPr altLang="en-US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90" name="文本框 23"/>
          <p:cNvSpPr txBox="1"/>
          <p:nvPr>
            <p:custDataLst>
              <p:tags r:id="rId6"/>
            </p:custDataLst>
          </p:nvPr>
        </p:nvSpPr>
        <p:spPr>
          <a:xfrm>
            <a:off x="2477406" y="4220195"/>
            <a:ext cx="8488372" cy="19757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sz="240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数字化转型的意义：数字化转型是企业适应数字化时代的重要举措，可以提高企业的生产效率、降低成本、优化客户体验，增强企业的市场竞争力。同时，数字化转型也是企业实现可持续发展的必要手段。</a:t>
            </a:r>
            <a:endParaRPr altLang="en-US" sz="240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剪去对角的矩形 25"/>
          <p:cNvSpPr/>
          <p:nvPr>
            <p:custDataLst>
              <p:tags r:id="rId7"/>
            </p:custDataLst>
          </p:nvPr>
        </p:nvSpPr>
        <p:spPr>
          <a:xfrm>
            <a:off x="1212520" y="4123043"/>
            <a:ext cx="1000613" cy="1001362"/>
          </a:xfrm>
          <a:prstGeom prst="snip2Diag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94" name="文本框 26"/>
          <p:cNvSpPr txBox="1"/>
          <p:nvPr>
            <p:custDataLst>
              <p:tags r:id="rId8"/>
            </p:custDataLst>
          </p:nvPr>
        </p:nvSpPr>
        <p:spPr>
          <a:xfrm>
            <a:off x="1295068" y="4220195"/>
            <a:ext cx="835965" cy="80677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2273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4400" lang="en-US" spc="150">
                <a:solidFill>
                  <a:srgbClr val="FFFFFF"/>
                </a:solidFill>
                <a:latin typeface="+mn-ea"/>
              </a:rPr>
              <a:t>02</a:t>
            </a:r>
            <a:endParaRPr altLang="zh-CN" b="1" dirty="0" sz="4400" lang="en-US" spc="150">
              <a:solidFill>
                <a:srgbClr val="FFFFFF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数字化转型的背景和趋势</a:t>
            </a:r>
            <a:endParaRPr altLang="en-US" lang="zh-CN"/>
          </a:p>
        </p:txBody>
      </p:sp>
      <p:sp>
        <p:nvSpPr>
          <p:cNvPr id="1049142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2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4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6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背景：互联网技术的发展，市场竞争的加剧，消费者需求的多样化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数字化转型的机遇：提高生产效率，降低成本，增强市场竞争力等方面的机遇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数字化转型的挑战：技术、人才、资金等方面的挑战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趋势：数字化转型是企业发展的必然趋势，未来将更加注重数据驱动和智能化发展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数字化转型的关键因素</a:t>
            </a:r>
            <a:endParaRPr altLang="en-US" lang="zh-CN"/>
          </a:p>
        </p:txBody>
      </p:sp>
      <p:sp>
        <p:nvSpPr>
          <p:cNvPr id="104923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适应数字化趋势：随着互联网技术的发展，数字化转型是企业适应市场变化、提高竞争力的必然选择。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提升运营效率：数字化转型可以优化企业运营流程，提高生产效率和服务质量，降低成本。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创新商业模式：数字化转型可以推动企业创新商业模式，开拓新的市场和业务领域。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增强企业竞争力：数字化转型可以提升企业品牌形象和市场影响力，增强企业竞争力。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数字化转型的实践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数字化转型的实践案例</a:t>
            </a:r>
            <a:endParaRPr altLang="en-US" lang="zh-CN"/>
          </a:p>
        </p:txBody>
      </p:sp>
      <p:sp>
        <p:nvSpPr>
          <p:cNvPr id="1049406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案例一：某制造企业通过数字化转型实现生产效率提升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案例二：某零售企业通过智能化技术提升客户体验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案例三：某金融企业利用大数据分析优化风险管理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案例四：某医疗企业通过数字化转型提高医疗服务质量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数字化转型的实践经验</a:t>
            </a:r>
            <a:endParaRPr altLang="en-US" lang="zh-CN"/>
          </a:p>
        </p:txBody>
      </p:sp>
      <p:sp>
        <p:nvSpPr>
          <p:cNvPr id="104946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235791" y="233930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251666" y="4312284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4"/>
          <p:cNvSpPr/>
          <p:nvPr>
            <p:custDataLst>
              <p:tags r:id="rId3"/>
            </p:custDataLst>
          </p:nvPr>
        </p:nvSpPr>
        <p:spPr>
          <a:xfrm>
            <a:off x="745562" y="2917798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5"/>
          <p:cNvSpPr/>
          <p:nvPr>
            <p:custDataLst>
              <p:tags r:id="rId4"/>
            </p:custDataLst>
          </p:nvPr>
        </p:nvSpPr>
        <p:spPr>
          <a:xfrm flipV="1">
            <a:off x="654755" y="2462494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5562" y="3365481"/>
            <a:ext cx="1589759" cy="15542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制定数字化转型战略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4879491" y="2338667"/>
            <a:ext cx="608705" cy="177148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4894096" y="4312284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8"/>
          <p:cNvSpPr/>
          <p:nvPr>
            <p:custDataLst>
              <p:tags r:id="rId8"/>
            </p:custDataLst>
          </p:nvPr>
        </p:nvSpPr>
        <p:spPr>
          <a:xfrm>
            <a:off x="4389262" y="2917798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9"/>
          <p:cNvSpPr/>
          <p:nvPr>
            <p:custDataLst>
              <p:tags r:id="rId9"/>
            </p:custDataLst>
          </p:nvPr>
        </p:nvSpPr>
        <p:spPr>
          <a:xfrm flipV="1">
            <a:off x="4297820" y="2462494"/>
            <a:ext cx="1771480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88627" y="3358496"/>
            <a:ext cx="1590352" cy="156719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培养数字化人才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0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6700706" y="236597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6715946" y="433768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25"/>
          <p:cNvSpPr/>
          <p:nvPr>
            <p:custDataLst>
              <p:tags r:id="rId13"/>
            </p:custDataLst>
          </p:nvPr>
        </p:nvSpPr>
        <p:spPr>
          <a:xfrm>
            <a:off x="6209841" y="294383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26"/>
          <p:cNvSpPr/>
          <p:nvPr>
            <p:custDataLst>
              <p:tags r:id="rId14"/>
            </p:custDataLst>
          </p:nvPr>
        </p:nvSpPr>
        <p:spPr>
          <a:xfrm flipV="1">
            <a:off x="6119670" y="248916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210476" y="3384532"/>
            <a:ext cx="1589759" cy="156719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实施数字化项目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五边形 10"/>
          <p:cNvSpPr/>
          <p:nvPr>
            <p:custDataLst>
              <p:tags r:id="rId16"/>
            </p:custDataLst>
          </p:nvPr>
        </p:nvSpPr>
        <p:spPr>
          <a:xfrm rot="16200000" flipH="1">
            <a:off x="3072881" y="4321175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057006" y="234819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1"/>
          <p:cNvSpPr/>
          <p:nvPr>
            <p:custDataLst>
              <p:tags r:id="rId18"/>
            </p:custDataLst>
          </p:nvPr>
        </p:nvSpPr>
        <p:spPr>
          <a:xfrm>
            <a:off x="2567412" y="2926053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2"/>
          <p:cNvSpPr/>
          <p:nvPr>
            <p:custDataLst>
              <p:tags r:id="rId19"/>
            </p:custDataLst>
          </p:nvPr>
        </p:nvSpPr>
        <p:spPr>
          <a:xfrm flipV="1">
            <a:off x="2476605" y="2471384"/>
            <a:ext cx="1770292" cy="85159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567412" y="3361671"/>
            <a:ext cx="1589759" cy="157725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建立数字化组织架构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8521921" y="236597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8537161" y="433768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25"/>
          <p:cNvSpPr/>
          <p:nvPr>
            <p:custDataLst>
              <p:tags r:id="rId23"/>
            </p:custDataLst>
          </p:nvPr>
        </p:nvSpPr>
        <p:spPr>
          <a:xfrm>
            <a:off x="8031691" y="294383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26"/>
          <p:cNvSpPr/>
          <p:nvPr>
            <p:custDataLst>
              <p:tags r:id="rId24"/>
            </p:custDataLst>
          </p:nvPr>
        </p:nvSpPr>
        <p:spPr>
          <a:xfrm flipV="1">
            <a:off x="7940885" y="248916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8031691" y="3376912"/>
            <a:ext cx="1589759" cy="158228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优化数字化流程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0" name="五边形 23"/>
          <p:cNvSpPr/>
          <p:nvPr>
            <p:custDataLst>
              <p:tags r:id="rId26"/>
            </p:custDataLst>
          </p:nvPr>
        </p:nvSpPr>
        <p:spPr>
          <a:xfrm rot="16200000" flipH="1">
            <a:off x="10433942" y="236597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24"/>
          <p:cNvSpPr/>
          <p:nvPr>
            <p:custDataLst>
              <p:tags r:id="rId27"/>
            </p:custDataLst>
          </p:nvPr>
        </p:nvSpPr>
        <p:spPr>
          <a:xfrm rot="16200000" flipH="1">
            <a:off x="10449818" y="433768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25"/>
          <p:cNvSpPr/>
          <p:nvPr>
            <p:custDataLst>
              <p:tags r:id="rId28"/>
            </p:custDataLst>
          </p:nvPr>
        </p:nvSpPr>
        <p:spPr>
          <a:xfrm>
            <a:off x="9943713" y="294383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26"/>
          <p:cNvSpPr/>
          <p:nvPr>
            <p:custDataLst>
              <p:tags r:id="rId29"/>
            </p:custDataLst>
          </p:nvPr>
        </p:nvSpPr>
        <p:spPr>
          <a:xfrm flipV="1">
            <a:off x="9853541" y="248916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9944348" y="3382627"/>
            <a:ext cx="1589759" cy="1570791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评估数字化效果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数字化转型的实践挑战</a:t>
            </a:r>
            <a:endParaRPr altLang="en-US" lang="zh-CN"/>
          </a:p>
        </p:txBody>
      </p:sp>
      <p:sp>
        <p:nvSpPr>
          <p:cNvPr id="1049566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数据整合与标准化：实现不同系统间的数据整合，提高数据质量和标准化程度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技术更新与人才培养：不断跟进新技术，培养数字化转型所需的人才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信息安全与隐私保护：加强信息安全防护，确保企业数据和客户信息的安全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跨部门协作与沟通：促进不同部门之间的协作和沟通，确保数字化转型的顺利进行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智能化技术的应用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58750"/>
          </a:bodyPr>
          <a:p>
            <a:r>
              <a:rPr altLang="en-US" lang="zh-CN"/>
              <a:t>定义：智能化技术是一种基于人工智能、机器学习等技术，使计算机系统能够模拟人类智能行为的技术。</a:t>
            </a:r>
            <a:endParaRPr altLang="en-US" lang="zh-CN"/>
          </a:p>
          <a:p>
            <a:r>
              <a:rPr altLang="en-US" lang="zh-CN"/>
              <a:t>分类：根据应用领域和特点，智能化技术可分为自然语言处理、计算机视觉、机器人技术等。  智能化技术的应用</a:t>
            </a:r>
            <a:endParaRPr altLang="en-US" lang="zh-CN"/>
          </a:p>
          <a:p>
            <a:pPr lvl="1"/>
            <a:r>
              <a:rPr altLang="en-US" lang="zh-CN"/>
              <a:t>智能化技术的应用</a:t>
            </a:r>
            <a:endParaRPr altLang="en-US" lang="zh-CN"/>
          </a:p>
          <a:p>
            <a:r>
              <a:rPr altLang="en-US" lang="zh-CN"/>
              <a:t>智能制造：通过智能化技术提高生产效率、降低成本、提高产品质量。</a:t>
            </a:r>
            <a:endParaRPr altLang="en-US" lang="zh-CN"/>
          </a:p>
          <a:p>
            <a:r>
              <a:rPr altLang="en-US" lang="zh-CN"/>
              <a:t>智能医疗：通过智能化技术辅助医生进行疾病诊断和治疗，提高医疗水平。</a:t>
            </a:r>
            <a:endParaRPr altLang="en-US" lang="zh-CN"/>
          </a:p>
          <a:p>
            <a:r>
              <a:rPr altLang="en-US" lang="zh-CN"/>
              <a:t>智能交通：通过智能化技术提高交通运行效率，减少交通拥堵和事故。</a:t>
            </a:r>
            <a:endParaRPr altLang="en-US" lang="zh-CN"/>
          </a:p>
          <a:p>
            <a:r>
              <a:rPr altLang="en-US" lang="zh-CN"/>
              <a:t>智能家居：通过智能化技术实现家庭设备的自动化控制和智能化管理，提高生活品质。  智能化技术的优势</a:t>
            </a:r>
            <a:endParaRPr altLang="en-US" lang="zh-CN"/>
          </a:p>
          <a:p>
            <a:pPr lvl="1"/>
            <a:r>
              <a:rPr altLang="en-US" lang="zh-CN"/>
              <a:t>智能化技术的优势</a:t>
            </a:r>
            <a:endParaRPr altLang="en-US" lang="zh-CN"/>
          </a:p>
          <a:p>
            <a:r>
              <a:rPr altLang="en-US" lang="zh-CN"/>
              <a:t>提高效率：通过自动化和智能化处理，减少人工干预，提高工作效率。</a:t>
            </a:r>
            <a:endParaRPr altLang="en-US" lang="zh-CN"/>
          </a:p>
          <a:p>
            <a:r>
              <a:rPr altLang="en-US" lang="zh-CN"/>
              <a:t>降低成本：通过优化流程和减少人力成本，降低企业运营成本。</a:t>
            </a:r>
            <a:endParaRPr altLang="en-US" lang="zh-CN"/>
          </a:p>
          <a:p>
            <a:r>
              <a:rPr altLang="en-US" lang="zh-CN"/>
              <a:t>提高质量：通过精确的数据分析和预测，提高产品质量和客户满意度。</a:t>
            </a:r>
            <a:endParaRPr altLang="en-US" lang="zh-CN"/>
          </a:p>
          <a:p>
            <a:r>
              <a:rPr altLang="en-US" lang="zh-CN"/>
              <a:t>创新发展：为企业提供新的发展思路和商业模式，推动产业升级和创新发展。  智能化技术的挑战与对策</a:t>
            </a:r>
            <a:endParaRPr altLang="en-US" lang="zh-CN"/>
          </a:p>
          <a:p>
            <a:pPr lvl="1"/>
            <a:r>
              <a:rPr altLang="en-US" lang="zh-CN"/>
              <a:t>智能化技术的挑战与对策</a:t>
            </a:r>
            <a:endParaRPr altLang="en-US" lang="zh-CN"/>
          </a:p>
          <a:p>
            <a:r>
              <a:rPr altLang="en-US" lang="zh-CN"/>
              <a:t>技术成熟度：目前智能化技术仍处于发展阶段，需要不断完善和优化。</a:t>
            </a:r>
            <a:endParaRPr altLang="en-US" lang="zh-CN"/>
          </a:p>
          <a:p>
            <a:r>
              <a:rPr altLang="en-US" lang="zh-CN"/>
              <a:t>数据安全：智能化技术涉及大量数据分析和处理，需要加强数据安全保护。</a:t>
            </a:r>
            <a:endParaRPr altLang="en-US" lang="zh-CN"/>
          </a:p>
          <a:p>
            <a:r>
              <a:rPr altLang="en-US" lang="zh-CN"/>
              <a:t>法律法规：随着智能化技术的广泛应用，需要完善相关法律法规和政策支持。</a:t>
            </a:r>
            <a:endParaRPr altLang="en-US" lang="zh-CN"/>
          </a:p>
          <a:p>
            <a:r>
              <a:rPr altLang="en-US" lang="zh-CN"/>
              <a:t>人才培养：加强人才培养和引进，为智能化技术的发展提供人才保障。</a:t>
            </a:r>
            <a:endParaRPr altLang="en-US" lang="zh-CN"/>
          </a:p>
        </p:txBody>
      </p:sp>
      <p:sp>
        <p:nvSpPr>
          <p:cNvPr id="10497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智能化技术的定义和分类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智能化技术的应用场景</a:t>
            </a:r>
            <a:endParaRPr altLang="en-US" lang="zh-CN"/>
          </a:p>
        </p:txBody>
      </p:sp>
      <p:sp>
        <p:nvSpPr>
          <p:cNvPr id="104977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客户服务领域：提升服务体验、提高客户满意度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生产制造领域：实现自动化、高效化生产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物流运输领域：提高运输效率、降低成本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市场营销领域：精准定位目标客户、提高营销效果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智能化技术的实施步骤</a:t>
            </a:r>
            <a:endParaRPr altLang="en-US" lang="zh-CN"/>
          </a:p>
        </p:txBody>
      </p:sp>
      <p:sp>
        <p:nvSpPr>
          <p:cNvPr id="1049850" name="矩形 3"/>
          <p:cNvSpPr/>
          <p:nvPr>
            <p:custDataLst>
              <p:tags r:id="rId1"/>
            </p:custDataLst>
          </p:nvPr>
        </p:nvSpPr>
        <p:spPr>
          <a:xfrm>
            <a:off x="1019069" y="184758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52" name="矩形 13"/>
          <p:cNvSpPr/>
          <p:nvPr>
            <p:custDataLst>
              <p:tags r:id="rId2"/>
            </p:custDataLst>
          </p:nvPr>
        </p:nvSpPr>
        <p:spPr>
          <a:xfrm>
            <a:off x="654755" y="184758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854" name="文本框 4"/>
          <p:cNvSpPr txBox="1"/>
          <p:nvPr>
            <p:custDataLst>
              <p:tags r:id="rId3"/>
            </p:custDataLst>
          </p:nvPr>
        </p:nvSpPr>
        <p:spPr>
          <a:xfrm>
            <a:off x="1206999" y="195469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确定需求和目标：明确企业需要实现的功能和目标，以及技术实施的范围和限制。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39"/>
          <p:cNvSpPr/>
          <p:nvPr>
            <p:custDataLst>
              <p:tags r:id="rId4"/>
            </p:custDataLst>
          </p:nvPr>
        </p:nvSpPr>
        <p:spPr>
          <a:xfrm>
            <a:off x="1019069" y="332151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58" name="矩形 5"/>
          <p:cNvSpPr/>
          <p:nvPr>
            <p:custDataLst>
              <p:tags r:id="rId5"/>
            </p:custDataLst>
          </p:nvPr>
        </p:nvSpPr>
        <p:spPr>
          <a:xfrm>
            <a:off x="654755" y="332151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0" name="文本框 41"/>
          <p:cNvSpPr txBox="1"/>
          <p:nvPr>
            <p:custDataLst>
              <p:tags r:id="rId6"/>
            </p:custDataLst>
          </p:nvPr>
        </p:nvSpPr>
        <p:spPr>
          <a:xfrm>
            <a:off x="1206999" y="342863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选择合适的技术：根据需求和目标，选择适合的智能化技术，包括人工智能、机器学习、自动化等技术。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12"/>
          <p:cNvSpPr/>
          <p:nvPr>
            <p:custDataLst>
              <p:tags r:id="rId7"/>
            </p:custDataLst>
          </p:nvPr>
        </p:nvSpPr>
        <p:spPr>
          <a:xfrm>
            <a:off x="1019069" y="479545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4" name="矩形 17"/>
          <p:cNvSpPr/>
          <p:nvPr>
            <p:custDataLst>
              <p:tags r:id="rId8"/>
            </p:custDataLst>
          </p:nvPr>
        </p:nvSpPr>
        <p:spPr>
          <a:xfrm>
            <a:off x="654755" y="479545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6" name="文本框 19"/>
          <p:cNvSpPr txBox="1"/>
          <p:nvPr>
            <p:custDataLst>
              <p:tags r:id="rId9"/>
            </p:custDataLst>
          </p:nvPr>
        </p:nvSpPr>
        <p:spPr>
          <a:xfrm>
            <a:off x="1206999" y="490256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制定实施计划：根据技术选择和需求，制定详细的实施计划，包括技术选型、系统设计、开发、测试等环节。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9"/>
          <p:cNvSpPr/>
          <p:nvPr>
            <p:custDataLst>
              <p:tags r:id="rId10"/>
            </p:custDataLst>
          </p:nvPr>
        </p:nvSpPr>
        <p:spPr>
          <a:xfrm>
            <a:off x="6705710" y="184758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70" name="矩形 26"/>
          <p:cNvSpPr/>
          <p:nvPr>
            <p:custDataLst>
              <p:tags r:id="rId11"/>
            </p:custDataLst>
          </p:nvPr>
        </p:nvSpPr>
        <p:spPr>
          <a:xfrm>
            <a:off x="6341396" y="184758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72" name="文本框 27"/>
          <p:cNvSpPr txBox="1"/>
          <p:nvPr>
            <p:custDataLst>
              <p:tags r:id="rId12"/>
            </p:custDataLst>
          </p:nvPr>
        </p:nvSpPr>
        <p:spPr>
          <a:xfrm>
            <a:off x="6893640" y="195469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实施技术：按照实施计划，逐步实施智能化技术，包括系统集成、数据采集、处理和分析等环节。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64"/>
          <p:cNvSpPr/>
          <p:nvPr>
            <p:custDataLst>
              <p:tags r:id="rId13"/>
            </p:custDataLst>
          </p:nvPr>
        </p:nvSpPr>
        <p:spPr>
          <a:xfrm>
            <a:off x="6705710" y="332151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76" name="矩形 65"/>
          <p:cNvSpPr/>
          <p:nvPr>
            <p:custDataLst>
              <p:tags r:id="rId14"/>
            </p:custDataLst>
          </p:nvPr>
        </p:nvSpPr>
        <p:spPr>
          <a:xfrm>
            <a:off x="6341396" y="332151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78" name="文本框 66"/>
          <p:cNvSpPr txBox="1"/>
          <p:nvPr>
            <p:custDataLst>
              <p:tags r:id="rId15"/>
            </p:custDataLst>
          </p:nvPr>
        </p:nvSpPr>
        <p:spPr>
          <a:xfrm>
            <a:off x="6893640" y="342863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监控和优化：在技术实施过程中，需要不断监控和优化技术实施的效果，确保技术能够满足企业的需求和目标。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67"/>
          <p:cNvSpPr/>
          <p:nvPr>
            <p:custDataLst>
              <p:tags r:id="rId16"/>
            </p:custDataLst>
          </p:nvPr>
        </p:nvSpPr>
        <p:spPr>
          <a:xfrm>
            <a:off x="6705710" y="4795450"/>
            <a:ext cx="4918093" cy="1241586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82" name="矩形 68"/>
          <p:cNvSpPr/>
          <p:nvPr>
            <p:custDataLst>
              <p:tags r:id="rId17"/>
            </p:custDataLst>
          </p:nvPr>
        </p:nvSpPr>
        <p:spPr>
          <a:xfrm>
            <a:off x="6341396" y="4795450"/>
            <a:ext cx="177667" cy="1241586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84" name="文本框 69"/>
          <p:cNvSpPr txBox="1"/>
          <p:nvPr>
            <p:custDataLst>
              <p:tags r:id="rId18"/>
            </p:custDataLst>
          </p:nvPr>
        </p:nvSpPr>
        <p:spPr>
          <a:xfrm>
            <a:off x="6893640" y="490256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持续改进：随着技术的不断发展和企业需求的变化，需要不断改进和优化智能化技术的应用，以保持其竞争力和适应性。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智能化技术的优势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提高生产效率</a:t>
            </a:r>
            <a:endParaRPr altLang="en-US" lang="zh-CN"/>
          </a:p>
        </p:txBody>
      </p:sp>
      <p:sp>
        <p:nvSpPr>
          <p:cNvPr id="10500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8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自动化生产：减少人工干预，提高生产效率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4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智能化决策：基于数据分析和人工智能技术，实现更精准的决策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0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优化资源配置：通过智能化技术，实现资源的高效利用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2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6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提升产品质量：通过智能化技术，提高产品质量和稳定性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降低运营成本</a:t>
            </a:r>
            <a:endParaRPr altLang="en-US" lang="zh-CN"/>
          </a:p>
        </p:txBody>
      </p:sp>
      <p:sp>
        <p:nvSpPr>
          <p:cNvPr id="105010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智能化决策：基于数据分析和预测，提高决策准确性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智能化服务：提升客户体验，降低售后服务成本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自动化生产：减少人工干预，提高生产效率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智能化管理：优化资源配置，降低库存成本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5017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创新产品：智能化技术能够推动企业创新，开发出更具竞争力的新产品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拓展市场：智能化技术能够提高企业的市场响应速度，拓展市场份额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降低成本：智能化技术能够提高生产效率，减少人力和物力成本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提高质量：智能化技术能够实现精准控制，提高产品质量和稳定性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增强创新能力</a:t>
            </a:r>
            <a:endParaRPr altLang="en-US" lang="zh-CN"/>
          </a:p>
        </p:txBody>
      </p:sp>
      <p:sp>
        <p:nvSpPr>
          <p:cNvPr id="105024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智能化技术能够促进企业的研发和创新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智能化技术能够提高企业的生产效率和产品质量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智能化技术能够提高企业的市场竞争力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智能化技术能够推动企业的可持续发展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3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数字化和智能化水平的提升策略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制定数字化和智能化战略</a:t>
            </a:r>
            <a:endParaRPr altLang="en-US" lang="zh-CN"/>
          </a:p>
        </p:txBody>
      </p:sp>
      <p:sp>
        <p:nvSpPr>
          <p:cNvPr id="1050412" name="圆角矩形 30"/>
          <p:cNvSpPr/>
          <p:nvPr>
            <p:custDataLst>
              <p:tags r:id="rId1"/>
            </p:custDataLst>
          </p:nvPr>
        </p:nvSpPr>
        <p:spPr>
          <a:xfrm>
            <a:off x="2444723" y="15627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414" name="圆角矩形 65"/>
          <p:cNvSpPr/>
          <p:nvPr>
            <p:custDataLst>
              <p:tags r:id="rId2"/>
            </p:custDataLst>
          </p:nvPr>
        </p:nvSpPr>
        <p:spPr>
          <a:xfrm>
            <a:off x="2444723" y="278523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416" name="圆角矩形 72"/>
          <p:cNvSpPr/>
          <p:nvPr>
            <p:custDataLst>
              <p:tags r:id="rId3"/>
            </p:custDataLst>
          </p:nvPr>
        </p:nvSpPr>
        <p:spPr>
          <a:xfrm>
            <a:off x="2444723" y="400768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418" name="圆角矩形 78"/>
          <p:cNvSpPr/>
          <p:nvPr>
            <p:custDataLst>
              <p:tags r:id="rId4"/>
            </p:custDataLst>
          </p:nvPr>
        </p:nvSpPr>
        <p:spPr>
          <a:xfrm>
            <a:off x="2444723" y="523012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420" name="圆角矩形 35"/>
          <p:cNvSpPr/>
          <p:nvPr>
            <p:custDataLst>
              <p:tags r:id="rId5"/>
            </p:custDataLst>
          </p:nvPr>
        </p:nvSpPr>
        <p:spPr>
          <a:xfrm>
            <a:off x="2055193" y="176862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22" name="圆角矩形 35"/>
          <p:cNvSpPr/>
          <p:nvPr>
            <p:custDataLst>
              <p:tags r:id="rId6"/>
            </p:custDataLst>
          </p:nvPr>
        </p:nvSpPr>
        <p:spPr>
          <a:xfrm>
            <a:off x="2055193" y="543595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24" name="圆角矩形 35"/>
          <p:cNvSpPr/>
          <p:nvPr>
            <p:custDataLst>
              <p:tags r:id="rId7"/>
            </p:custDataLst>
          </p:nvPr>
        </p:nvSpPr>
        <p:spPr>
          <a:xfrm>
            <a:off x="2055193" y="421351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26" name="圆角矩形 35"/>
          <p:cNvSpPr/>
          <p:nvPr>
            <p:custDataLst>
              <p:tags r:id="rId8"/>
            </p:custDataLst>
          </p:nvPr>
        </p:nvSpPr>
        <p:spPr>
          <a:xfrm>
            <a:off x="2055193" y="299106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28" name="文本框 4"/>
          <p:cNvSpPr txBox="1"/>
          <p:nvPr>
            <p:custDataLst>
              <p:tags r:id="rId9"/>
            </p:custDataLst>
          </p:nvPr>
        </p:nvSpPr>
        <p:spPr>
          <a:xfrm>
            <a:off x="4370978" y="161738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明确数字化和智能化目标：制定战略前需要明确企业的数字化和智能化目标，包括提高生产效率、降低成本、优化管理等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430" name="文本框 5"/>
          <p:cNvSpPr txBox="1"/>
          <p:nvPr>
            <p:custDataLst>
              <p:tags r:id="rId10"/>
            </p:custDataLst>
          </p:nvPr>
        </p:nvSpPr>
        <p:spPr>
          <a:xfrm>
            <a:off x="4370978" y="283982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分析现状和市场需求：了解企业当前的数字化和智能化水平以及市场需求，找出需要改进的方面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432" name="文本框 6"/>
          <p:cNvSpPr txBox="1"/>
          <p:nvPr>
            <p:custDataLst>
              <p:tags r:id="rId11"/>
            </p:custDataLst>
          </p:nvPr>
        </p:nvSpPr>
        <p:spPr>
          <a:xfrm>
            <a:off x="4370978" y="406227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制定具体实施计划：根据目标和现状，制定具体的实施计划，包括技术选型、系统建设、人员培训等方面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434" name="文本框 8"/>
          <p:cNvSpPr txBox="1"/>
          <p:nvPr>
            <p:custDataLst>
              <p:tags r:id="rId12"/>
            </p:custDataLst>
          </p:nvPr>
        </p:nvSpPr>
        <p:spPr>
          <a:xfrm>
            <a:off x="4370978" y="528471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持续优化和改进：在实施过程中不断优化和改进，确保数字化和智能化战略的有效实施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加强人才培养和引进</a:t>
            </a:r>
            <a:endParaRPr altLang="en-US" lang="zh-CN"/>
          </a:p>
        </p:txBody>
      </p:sp>
      <p:sp>
        <p:nvSpPr>
          <p:cNvPr id="1050482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培养数字化和智能化人才：通过内部培训、外部学习等方式，提高员工在数字化和智能化方面的技能和知识水平。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引进优秀人才：积极招聘具有数字化和智能化背景和经验的人才，为企业注入新的活力和创新力量。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建立激励机制：通过设立奖励机制、晋升机制等方式，激励员工积极学习和掌握数字化和智能化技能。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加强团队建设：通过团队建设活动、交流会等方式，促进员工之间的交流和合作，共同推动数字化和智能化水平的提升。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加大技术研发投入</a:t>
            </a:r>
            <a:endParaRPr altLang="en-US" lang="zh-CN"/>
          </a:p>
        </p:txBody>
      </p:sp>
      <p:sp>
        <p:nvSpPr>
          <p:cNvPr id="10505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提升数字化和智能化水平的关键在于技术研发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加大技术研发投入，引进先进技术和设备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培养技术人才，提高研发团队能力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持续创新，保持技术领先地位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建立数字化和智能化管理体系</a:t>
            </a:r>
            <a:endParaRPr altLang="en-US" lang="zh-CN"/>
          </a:p>
        </p:txBody>
      </p:sp>
      <p:sp>
        <p:nvSpPr>
          <p:cNvPr id="10506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制定数字化和智能化战略规划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制定数字化和智能化管理制度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建立数字化和智能化技术平台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建立数字化和智能化组织架构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6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数字化和智能化水平的未来展望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数字化和智能化技术的发展趋势</a:t>
            </a:r>
            <a:endParaRPr altLang="en-US" lang="zh-CN"/>
          </a:p>
        </p:txBody>
      </p:sp>
      <p:sp>
        <p:nvSpPr>
          <p:cNvPr id="1050796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8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0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2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4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云计算技术的成熟和普及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06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8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0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大数据技术的广泛应用和价值挖掘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2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4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6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物联网技术的普及和发展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18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0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2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人工智能技术的不断进步和应用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数字化和智能化技术在企业中的应用前景</a:t>
            </a:r>
            <a:endParaRPr altLang="en-US" lang="zh-CN"/>
          </a:p>
        </p:txBody>
      </p:sp>
      <p:sp>
        <p:nvSpPr>
          <p:cNvPr id="10508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72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74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数字化和智能化技术将为企业带来更高的效率和生产力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78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80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数字化和智能化技术将改变企业的商业模式和运营方式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84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数字化和智能化技术将为企业提供更好的客户体验和服务质量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86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90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92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数字化和智能化技术将促进企业创新和发展，提高竞争力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数字化和智能化水平提升的挑战与机遇</a:t>
            </a:r>
            <a:endParaRPr altLang="en-US" lang="zh-CN"/>
          </a:p>
        </p:txBody>
      </p:sp>
      <p:cxnSp>
        <p:nvCxnSpPr>
          <p:cNvPr id="3145743" name="直接连接符 29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2588413" y="2292752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940" name="标题"/>
          <p:cNvSpPr txBox="1"/>
          <p:nvPr>
            <p:custDataLst>
              <p:tags r:id="rId2"/>
            </p:custDataLst>
          </p:nvPr>
        </p:nvSpPr>
        <p:spPr>
          <a:xfrm>
            <a:off x="2818252" y="1562790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挑战：技术更新换代快，需要不断学习和掌握新技术；数据安全和隐私保护问题需要重视；数字化和智能化转型需要投入大量资源和时间。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942" name="正文"/>
          <p:cNvSpPr txBox="1"/>
          <p:nvPr>
            <p:custDataLst>
              <p:tags r:id="rId3"/>
            </p:custDataLst>
          </p:nvPr>
        </p:nvSpPr>
        <p:spPr>
          <a:xfrm>
            <a:off x="2818894" y="1937080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5" name="直接连接符 19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2588413" y="308755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944" name="标题"/>
          <p:cNvSpPr txBox="1"/>
          <p:nvPr>
            <p:custDataLst>
              <p:tags r:id="rId5"/>
            </p:custDataLst>
          </p:nvPr>
        </p:nvSpPr>
        <p:spPr>
          <a:xfrm>
            <a:off x="2818252" y="2357595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机遇：数字化和智能化转型可以提高企业效率和竞争力；可以开拓新的市场和商业模式；可以提高客户体验和满意度；可以创造新的就业机会和产业。  数字化和智能化水平提升的未来展望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946" name="正文"/>
          <p:cNvSpPr txBox="1"/>
          <p:nvPr>
            <p:custDataLst>
              <p:tags r:id="rId6"/>
            </p:custDataLst>
          </p:nvPr>
        </p:nvSpPr>
        <p:spPr>
          <a:xfrm>
            <a:off x="2818894" y="2731885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数字化和智能化水平提升的未来展望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7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2588413" y="3906116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948" name="标题"/>
          <p:cNvSpPr txBox="1"/>
          <p:nvPr>
            <p:custDataLst>
              <p:tags r:id="rId8"/>
            </p:custDataLst>
          </p:nvPr>
        </p:nvSpPr>
        <p:spPr>
          <a:xfrm>
            <a:off x="2818252" y="317615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人工智能技术的广泛应用：人工智能技术将在未来发挥更加重要的作用，包括自动化、智能制造、智能家居等领域。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950" name="正文"/>
          <p:cNvSpPr txBox="1"/>
          <p:nvPr>
            <p:custDataLst>
              <p:tags r:id="rId9"/>
            </p:custDataLst>
          </p:nvPr>
        </p:nvSpPr>
        <p:spPr>
          <a:xfrm>
            <a:off x="2818894" y="355044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9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2588413" y="4724676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952" name="标题"/>
          <p:cNvSpPr txBox="1"/>
          <p:nvPr>
            <p:custDataLst>
              <p:tags r:id="rId11"/>
            </p:custDataLst>
          </p:nvPr>
        </p:nvSpPr>
        <p:spPr>
          <a:xfrm>
            <a:off x="2818252" y="3994713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5G技术的普及：5G技术将带来更快的网络速度和更低的延迟，为数字化和智能化转型提供更好的支持。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954" name="正文"/>
          <p:cNvSpPr txBox="1"/>
          <p:nvPr>
            <p:custDataLst>
              <p:tags r:id="rId12"/>
            </p:custDataLst>
          </p:nvPr>
        </p:nvSpPr>
        <p:spPr>
          <a:xfrm>
            <a:off x="2818894" y="436900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1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2588413" y="5519481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956" name="标题"/>
          <p:cNvSpPr txBox="1"/>
          <p:nvPr>
            <p:custDataLst>
              <p:tags r:id="rId14"/>
            </p:custDataLst>
          </p:nvPr>
        </p:nvSpPr>
        <p:spPr>
          <a:xfrm>
            <a:off x="2818252" y="4789518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云计算的广泛应用：云计算技术将为企业提供更加灵活、高效和可靠的计算服务，为数字化和智能化转型提供更好的基础设施。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958" name="正文"/>
          <p:cNvSpPr txBox="1"/>
          <p:nvPr>
            <p:custDataLst>
              <p:tags r:id="rId15"/>
            </p:custDataLst>
          </p:nvPr>
        </p:nvSpPr>
        <p:spPr>
          <a:xfrm>
            <a:off x="2818894" y="5163809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0" name="标题"/>
          <p:cNvSpPr txBox="1"/>
          <p:nvPr>
            <p:custDataLst>
              <p:tags r:id="rId16"/>
            </p:custDataLst>
          </p:nvPr>
        </p:nvSpPr>
        <p:spPr>
          <a:xfrm>
            <a:off x="2818252" y="5584323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物联网的普及：物联网技术将实现设备之间的互联互通，为数字化和智能化转型提供更好的感知和控制能力。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962" name="正文"/>
          <p:cNvSpPr txBox="1"/>
          <p:nvPr>
            <p:custDataLst>
              <p:tags r:id="rId17"/>
            </p:custDataLst>
          </p:nvPr>
        </p:nvSpPr>
        <p:spPr>
          <a:xfrm>
            <a:off x="2818894" y="595861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10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6_1*l_h_i*1_1_2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6_1*l_h_f*1_1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6_1*l_h_i*1_1_3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6_1*l_h_i*1_1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6_1*l_h_i*1_2_2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6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6_1*l_h_f*1_2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UNIT_VALUE" val="276"/>
  <p:tag name="KSO_WM_BEAUTIFY_FLAG" val="#wm#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6_1*l_h_i*1_2_3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6_1*l_h_i*1_2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5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5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5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5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5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5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5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5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5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5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5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5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5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5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5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5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5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5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5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5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5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5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5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5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5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16_5*l_h_i*1_6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16_5*l_h_i*1_6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16_5*l_h_i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16_5*l_h_i*1_6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16_5*l_h_f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6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5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5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5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5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5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5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5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5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5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5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00_5*l_h_a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00_5*l_h_f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0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2023-12-20T01:37:10Z</dcterms:created>
  <dcterms:modified xsi:type="dcterms:W3CDTF">2023-12-20T01:37:10Z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68a301e3f46c4fc098b19aa52517ecfe_21</vt:lpwstr>
  </property>
</Properties>
</file>