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475" r:id="rId1"/>
    <p:sldMasterId id="2147495512" r:id="rId2"/>
  </p:sldMasterIdLst>
  <p:notesMasterIdLst>
    <p:notesMasterId r:id="rId3"/>
  </p:notesMasterIdLst>
  <p:sldIdLst>
    <p:sldId id="5567" r:id="rId4"/>
    <p:sldId id="5571" r:id="rId5"/>
    <p:sldId id="5574" r:id="rId6"/>
    <p:sldId id="5577" r:id="rId7"/>
    <p:sldId id="5580" r:id="rId8"/>
    <p:sldId id="5583" r:id="rId9"/>
    <p:sldId id="5586" r:id="rId10"/>
    <p:sldId id="5589" r:id="rId11"/>
    <p:sldId id="5592" r:id="rId12"/>
    <p:sldId id="5595" r:id="rId13"/>
    <p:sldId id="5598" r:id="rId14"/>
    <p:sldId id="5601" r:id="rId15"/>
    <p:sldId id="5604" r:id="rId16"/>
    <p:sldId id="5607" r:id="rId17"/>
    <p:sldId id="5610" r:id="rId18"/>
    <p:sldId id="5613" r:id="rId19"/>
    <p:sldId id="5616" r:id="rId20"/>
    <p:sldId id="5619" r:id="rId21"/>
    <p:sldId id="5622" r:id="rId22"/>
    <p:sldId id="5625" r:id="rId23"/>
    <p:sldId id="5628" r:id="rId24"/>
    <p:sldId id="5631" r:id="rId25"/>
    <p:sldId id="563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76" r:id="rId1"/>
    <p:sldLayoutId id="2147495477" r:id="rId2"/>
    <p:sldLayoutId id="2147495478" r:id="rId3"/>
    <p:sldLayoutId id="2147495479" r:id="rId4"/>
    <p:sldLayoutId id="2147495480" r:id="rId5"/>
    <p:sldLayoutId id="2147495481" r:id="rId6"/>
    <p:sldLayoutId id="2147495482" r:id="rId7"/>
    <p:sldLayoutId id="2147495483" r:id="rId8"/>
    <p:sldLayoutId id="2147495484" r:id="rId9"/>
    <p:sldLayoutId id="2147495485" r:id="rId10"/>
    <p:sldLayoutId id="21474954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513" r:id="rId1"/>
    <p:sldLayoutId id="2147495514" r:id="rId2"/>
    <p:sldLayoutId id="2147495515" r:id="rId3"/>
    <p:sldLayoutId id="2147495516" r:id="rId4"/>
    <p:sldLayoutId id="2147495517" r:id="rId5"/>
    <p:sldLayoutId id="2147495518" r:id="rId6"/>
    <p:sldLayoutId id="2147495519" r:id="rId7"/>
    <p:sldLayoutId id="2147495520" r:id="rId8"/>
    <p:sldLayoutId id="2147495521" r:id="rId9"/>
    <p:sldLayoutId id="2147495522" r:id="rId10"/>
    <p:sldLayoutId id="21474955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tags" Target="../tags/tag246.xml"/><Relationship Id="rId22" Type="http://schemas.openxmlformats.org/officeDocument/2006/relationships/tags" Target="../tags/tag247.xml"/><Relationship Id="rId23" Type="http://schemas.openxmlformats.org/officeDocument/2006/relationships/tags" Target="../tags/tag248.xml"/><Relationship Id="rId24" Type="http://schemas.openxmlformats.org/officeDocument/2006/relationships/tags" Target="../tags/tag249.xml"/><Relationship Id="rId25" Type="http://schemas.openxmlformats.org/officeDocument/2006/relationships/tags" Target="../tags/tag250.xml"/><Relationship Id="rId26" Type="http://schemas.openxmlformats.org/officeDocument/2006/relationships/tags" Target="../tags/tag251.xml"/><Relationship Id="rId27" Type="http://schemas.openxmlformats.org/officeDocument/2006/relationships/tags" Target="../tags/tag252.xml"/><Relationship Id="rId28" Type="http://schemas.openxmlformats.org/officeDocument/2006/relationships/tags" Target="../tags/tag253.xml"/><Relationship Id="rId29" Type="http://schemas.openxmlformats.org/officeDocument/2006/relationships/tags" Target="../tags/tag254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初中音乐教育中的音乐欣赏与音乐创作发掘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初中音乐教育概述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初中音乐欣赏教学方法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初中音乐创作教学策略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初中音乐欣赏与创作的融合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初中音乐教育中的创新与发展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初中音乐教育概述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初中音乐教育的目的和意义</a:t>
            </a:r>
            <a:endParaRPr altLang="en-US" lang="zh-CN"/>
          </a:p>
        </p:txBody>
      </p:sp>
      <p:sp>
        <p:nvSpPr>
          <p:cNvPr id="1048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目的：培养学生的音乐审美能力和创造力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意义：促进学生全面发展，提高综合素质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目标：培养学生对音乐的兴趣和爱好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价值：传承和弘扬民族音乐文化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音乐欣赏与音乐创作在教育中的地位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音乐欣赏是培养学生审美能力的有效途径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音乐创作发掘能够激发学生的创造力和想象力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音乐欣赏与音乐创作在初中音乐教育中的重要地位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音乐欣赏与音乐创作对于学生全面发展的影响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音乐欣赏与音乐创作的关系</a:t>
            </a:r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音乐欣赏是音乐创作的重要基础，能够培养学生的审美能力和鉴赏能力，为创作提供灵感和素材。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音乐创作是音乐欣赏的重要延伸，能够将欣赏所获得的感受和体验转化为具体的音乐作品，实现艺术的再创造。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音乐欣赏与音乐创作相互促进，相辅相成，共同构成了初中音乐教育的重要组成部分，有助于提高学生的综合素质和艺术修养。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在初中音乐教育中，应注重音乐欣赏与音乐创作的有机结合，通过欣赏优秀的音乐作品激发学生的创作灵感，同时通过创作实践提高学生的欣赏水平和艺术感知能力。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初中音乐欣赏教学方法</a:t>
            </a:r>
            <a:endParaRPr altLang="en-US" lang="zh-CN"/>
          </a:p>
        </p:txBody>
      </p:sp>
      <p:sp>
        <p:nvSpPr>
          <p:cNvPr id="104911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音乐欣赏教学的基本原则</a:t>
            </a:r>
            <a:endParaRPr altLang="en-US" lang="zh-CN"/>
          </a:p>
        </p:txBody>
      </p:sp>
      <p:sp>
        <p:nvSpPr>
          <p:cNvPr id="10491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音乐性原则：强调音乐本身的特点和美感，引导学生感受音乐的节奏、旋律、和声等要素。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实践性原则：通过各种音乐实践活动，如演奏、演唱、舞蹈等，让学生亲身体验音乐的魅力，提高欣赏能力。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多元文化原则：引导学生了解不同地域、不同民族的音乐文化，拓宽音乐视野，培养跨文化交流的意识。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创造性原则：鼓励学生发挥想象力和创造力，通过音乐创作、改编等方式表达个人情感和思想。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音乐欣赏教学的方法和技巧</a:t>
            </a:r>
            <a:endParaRPr altLang="en-US" lang="zh-CN"/>
          </a:p>
        </p:txBody>
      </p:sp>
      <p:sp>
        <p:nvSpPr>
          <p:cNvPr id="1049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介绍音乐欣赏的基本方法：通过听、唱、看、动等方式，引导学生感受音乐的美妙。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强调音乐欣赏的技巧：学会分析音乐的结构、节奏、旋律等元素，提高学生的音乐鉴赏能力。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注重情感体验：引导学生深入体验音乐所表达的情感，增强学生的情感共鸣。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结合实际应用：将音乐欣赏与实际生活相结合，让学生更好地理解音乐的内涵和应用价值。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音乐欣赏教学的实践与应用</a:t>
            </a:r>
            <a:endParaRPr altLang="en-US" lang="zh-CN"/>
          </a:p>
        </p:txBody>
      </p:sp>
      <p:sp>
        <p:nvSpPr>
          <p:cNvPr id="10492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音乐欣赏教学的重要性和意义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音乐欣赏教学未来的发展趋势与挑战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音乐欣赏教学在实践中的应用案例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初中音乐欣赏教学方法的分类与特点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初中音乐创作教学策略</a:t>
            </a:r>
            <a:endParaRPr altLang="en-US" lang="zh-CN"/>
          </a:p>
        </p:txBody>
      </p:sp>
      <p:sp>
        <p:nvSpPr>
          <p:cNvPr id="104937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音乐创作教学的目标和方法</a:t>
            </a:r>
            <a:endParaRPr altLang="en-US" lang="zh-CN"/>
          </a:p>
        </p:txBody>
      </p:sp>
      <p:sp>
        <p:nvSpPr>
          <p:cNvPr id="104941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目标：培养学生的音乐创作兴趣和创造力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方法：提供多元化的创作素材，引导学生进行音乐创作实践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音乐创作教学的实践与应用</a:t>
            </a:r>
            <a:endParaRPr altLang="en-US" lang="zh-CN"/>
          </a:p>
        </p:txBody>
      </p:sp>
      <p:sp>
        <p:nvSpPr>
          <p:cNvPr id="10494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音乐创作教学在初中音乐教育中的重要性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音乐创作教学对初中生音乐素养的提升作用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音乐创作教学的应用场景：课堂活动、课外拓展、音乐比赛等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音乐创作教学的实践方法：即兴创作、模仿创作、自由创作等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音乐创作教学的评价与反馈</a:t>
            </a:r>
            <a:endParaRPr altLang="en-US" lang="zh-CN"/>
          </a:p>
        </p:txBody>
      </p:sp>
      <p:sp>
        <p:nvSpPr>
          <p:cNvPr id="1049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评价标准：注重学生的创造力、表现力和合作能力等方面的评价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反馈机制：及时给予学生正面的鼓励和建设性的建议，帮助学生改进和提高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评价方式：采用多种评价方式，如教师评价、学生自评和同学互评等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反馈效果：定期对教学策略进行调整和改进，确保评价与反馈的有效性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初中音乐欣赏与创作的融合</a:t>
            </a:r>
            <a:endParaRPr altLang="en-US" lang="zh-CN"/>
          </a:p>
        </p:txBody>
      </p:sp>
      <p:sp>
        <p:nvSpPr>
          <p:cNvPr id="104962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音乐欣赏与创作融合的意义和价值</a:t>
            </a:r>
            <a:endParaRPr altLang="en-US" lang="zh-CN"/>
          </a:p>
        </p:txBody>
      </p:sp>
      <p:sp>
        <p:nvSpPr>
          <p:cNvPr id="10496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提升学生的审美能力和创造力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培养学生的音乐兴趣和爱好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传承和发扬音乐文化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音乐欣赏与创作融合的方法和技巧</a:t>
            </a:r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音乐欣赏与创作相互促进：通过欣赏优秀的音乐作品，激发学生的创作灵感，同时将自己的创作与欣赏的作品进行比较和借鉴。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发掘学生的音乐潜能：通过系统的音乐欣赏课程，引导学生发掘自己的音乐潜能，提高音乐创作能力。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音乐知识与技能的应用：在音乐欣赏和创作中，需要学生掌握一定的音乐知识和技能，如节奏、旋律、和声等，通过实践应用提高学生的创作能力。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多元化的音乐欣赏与创作活动：组织丰富的音乐欣赏与创作活动，如音乐比赛、创作比赛等，激发学生的创作热情和表现力。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音乐欣赏与创作融合的实践与应用</a:t>
            </a:r>
            <a:endParaRPr altLang="en-US" lang="zh-CN"/>
          </a:p>
        </p:txBody>
      </p:sp>
      <p:sp>
        <p:nvSpPr>
          <p:cNvPr id="10497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实践方法：组织音乐欣赏活动，引导学生进行创作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音乐欣赏与创作融合的意义：提升学生的音乐素养和创造力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应用场景：学校音乐课堂、学生音乐社团等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实际效果：提高学生的音乐兴趣和创作能力，促进音乐教育的多元化发展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初中音乐教育中的创新与发展</a:t>
            </a:r>
            <a:endParaRPr altLang="en-US" lang="zh-CN"/>
          </a:p>
        </p:txBody>
      </p:sp>
      <p:sp>
        <p:nvSpPr>
          <p:cNvPr id="104984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创新在初中音乐教育中的应用</a:t>
            </a:r>
            <a:endParaRPr altLang="en-US" lang="zh-CN"/>
          </a:p>
        </p:txBody>
      </p:sp>
      <p:sp>
        <p:nvSpPr>
          <p:cNvPr id="10498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创新教学方法：采用启发式、探究式等教学方法，激发学生学习兴趣和创造力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创新合作模式：加强校际合作和校企合作，共享优质教育资源，提升教育质量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创新评价方式：注重过程评价和学生自评，激发学生学习动力和自信心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创新教学内容：引入多元文化元素，丰富音乐欣赏和创作素材，拓宽学生视野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初中音乐教育的发展趋势和未来展望</a:t>
            </a:r>
            <a:endParaRPr altLang="en-US" lang="zh-CN"/>
          </a:p>
        </p:txBody>
      </p:sp>
      <p:sp>
        <p:nvSpPr>
          <p:cNvPr id="10499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数字化音乐教育：利用数字技术提升音乐教育的互动性和参与性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跨学科音乐教育：将音乐与其他学科结合，培养学生的综合素质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个性化音乐教育：关注学生的个性化需求，提供定制化的音乐教育服务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音乐创作与科技融合：借助现代科技工具发掘学生的音乐创作潜力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提升初中音乐教育质量的建议和措施</a:t>
            </a:r>
            <a:endParaRPr altLang="en-US" lang="zh-CN"/>
          </a:p>
        </p:txBody>
      </p:sp>
      <p:sp>
        <p:nvSpPr>
          <p:cNvPr id="10500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丰富教学内容：除了传统的音乐欣赏，加入音乐创作、音乐表演等内容，培养学生的创造力和表现力。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创新教学方式：采用多元化的教学方法，如互动式、体验式等，激发学生对音乐的兴趣。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提高教师素质：加强对音乐教师的培训和交流，提高教师的专业素养和教育教学方法。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完善评价体系：建立科学合理的评价体系，关注学生的全面发展，鼓励学生的创新精神和创造力。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1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0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6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2023-12-31T14:33:03Z</dcterms:created>
  <dcterms:modified xsi:type="dcterms:W3CDTF">2023-12-31T14:33:03Z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dadc85351ac544d2b290de062f079101_21</vt:lpwstr>
  </property>
</Properties>
</file>