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301" r:id="rId1"/>
    <p:sldMasterId id="2147490338" r:id="rId2"/>
  </p:sldMasterIdLst>
  <p:notesMasterIdLst>
    <p:notesMasterId r:id="rId3"/>
  </p:notesMasterIdLst>
  <p:sldIdLst>
    <p:sldId id="3197" r:id="rId4"/>
    <p:sldId id="3202" r:id="rId5"/>
    <p:sldId id="3206" r:id="rId6"/>
    <p:sldId id="3209" r:id="rId7"/>
    <p:sldId id="3212" r:id="rId8"/>
    <p:sldId id="3215" r:id="rId9"/>
    <p:sldId id="3218" r:id="rId10"/>
    <p:sldId id="3221" r:id="rId11"/>
    <p:sldId id="3224" r:id="rId12"/>
    <p:sldId id="3227" r:id="rId13"/>
    <p:sldId id="3230" r:id="rId14"/>
    <p:sldId id="3233" r:id="rId15"/>
    <p:sldId id="3236" r:id="rId16"/>
    <p:sldId id="3239" r:id="rId17"/>
    <p:sldId id="3242" r:id="rId18"/>
    <p:sldId id="3245" r:id="rId19"/>
    <p:sldId id="3248" r:id="rId20"/>
    <p:sldId id="3251" r:id="rId21"/>
    <p:sldId id="3254" r:id="rId22"/>
    <p:sldId id="3257" r:id="rId23"/>
    <p:sldId id="3260" r:id="rId24"/>
    <p:sldId id="3263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302" r:id="rId1"/>
    <p:sldLayoutId id="2147490303" r:id="rId2"/>
    <p:sldLayoutId id="2147490304" r:id="rId3"/>
    <p:sldLayoutId id="2147490305" r:id="rId4"/>
    <p:sldLayoutId id="2147490306" r:id="rId5"/>
    <p:sldLayoutId id="2147490307" r:id="rId6"/>
    <p:sldLayoutId id="2147490308" r:id="rId7"/>
    <p:sldLayoutId id="2147490309" r:id="rId8"/>
    <p:sldLayoutId id="2147490310" r:id="rId9"/>
    <p:sldLayoutId id="2147490311" r:id="rId10"/>
    <p:sldLayoutId id="214749031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339" r:id="rId1"/>
    <p:sldLayoutId id="2147490340" r:id="rId2"/>
    <p:sldLayoutId id="2147490341" r:id="rId3"/>
    <p:sldLayoutId id="2147490342" r:id="rId4"/>
    <p:sldLayoutId id="2147490343" r:id="rId5"/>
    <p:sldLayoutId id="2147490344" r:id="rId6"/>
    <p:sldLayoutId id="2147490345" r:id="rId7"/>
    <p:sldLayoutId id="2147490346" r:id="rId8"/>
    <p:sldLayoutId id="2147490347" r:id="rId9"/>
    <p:sldLayoutId id="2147490348" r:id="rId10"/>
    <p:sldLayoutId id="214749034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tags" Target="../tags/tag184.xml"/><Relationship Id="rId20" Type="http://schemas.openxmlformats.org/officeDocument/2006/relationships/tags" Target="../tags/tag185.xml"/><Relationship Id="rId21" Type="http://schemas.openxmlformats.org/officeDocument/2006/relationships/tags" Target="../tags/tag186.xml"/><Relationship Id="rId22" Type="http://schemas.openxmlformats.org/officeDocument/2006/relationships/tags" Target="../tags/tag187.xml"/><Relationship Id="rId23" Type="http://schemas.openxmlformats.org/officeDocument/2006/relationships/tags" Target="../tags/tag188.xml"/><Relationship Id="rId24" Type="http://schemas.openxmlformats.org/officeDocument/2006/relationships/tags" Target="../tags/tag189.xml"/><Relationship Id="rId25" Type="http://schemas.openxmlformats.org/officeDocument/2006/relationships/tags" Target="../tags/tag190.xml"/><Relationship Id="rId26" Type="http://schemas.openxmlformats.org/officeDocument/2006/relationships/tags" Target="../tags/tag191.xml"/><Relationship Id="rId27" Type="http://schemas.openxmlformats.org/officeDocument/2006/relationships/tags" Target="../tags/tag192.xml"/><Relationship Id="rId28" Type="http://schemas.openxmlformats.org/officeDocument/2006/relationships/tags" Target="../tags/tag193.xml"/><Relationship Id="rId29" Type="http://schemas.openxmlformats.org/officeDocument/2006/relationships/tags" Target="../tags/tag194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1515"/>
          </a:bodyPr>
          <a:p>
            <a:r>
              <a:rPr altLang="en-US" lang="zh-CN"/>
              <a:t>2024小学教育的教学资源平台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4185920" y="1477010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4280187" y="1534921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22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22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5274945" y="1619250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教学资源平台的概述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4185920" y="4713605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4280187" y="4771516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 fontScale="94167"/>
          </a:bodyPr>
          <a:p>
            <a:pPr algn="ctr" lvl="0">
              <a:buClrTx/>
              <a:buSzTx/>
              <a:buFontTx/>
            </a:pPr>
            <a:r>
              <a:rPr altLang="zh-CN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5274945" y="4855845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教学资源平台的未来发展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4185920" y="2555875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4280187" y="2613786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22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22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5274945" y="2698115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教学资源平台的建设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4185920" y="3634740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4280187" y="3692651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 fontScale="94167"/>
          </a:bodyPr>
          <a:p>
            <a:pPr algn="ctr" lvl="0">
              <a:buClrTx/>
              <a:buSzTx/>
              <a:buFontTx/>
            </a:pPr>
            <a:r>
              <a:rPr altLang="zh-CN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5274945" y="3776980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教学资源平台的运营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教学资源平台的概述</a:t>
            </a:r>
            <a:endParaRPr altLang="en-US" lang="zh-CN"/>
          </a:p>
        </p:txBody>
      </p:sp>
      <p:sp>
        <p:nvSpPr>
          <p:cNvPr id="104891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1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定义和功能</a:t>
            </a:r>
            <a:endParaRPr altLang="en-US" lang="zh-CN"/>
          </a:p>
        </p:txBody>
      </p:sp>
      <p:sp>
        <p:nvSpPr>
          <p:cNvPr id="1048962" name="圆角矩形 21"/>
          <p:cNvSpPr/>
          <p:nvPr>
            <p:custDataLst>
              <p:tags r:id="rId1"/>
            </p:custDataLst>
          </p:nvPr>
        </p:nvSpPr>
        <p:spPr>
          <a:xfrm rot="16200000">
            <a:off x="5609884" y="-2402825"/>
            <a:ext cx="966397" cy="109676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22"/>
          <p:cNvSpPr/>
          <p:nvPr>
            <p:custDataLst>
              <p:tags r:id="rId2"/>
            </p:custDataLst>
          </p:nvPr>
        </p:nvSpPr>
        <p:spPr>
          <a:xfrm rot="16200000">
            <a:off x="198600" y="3007819"/>
            <a:ext cx="964805" cy="1447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524" y="-825094"/>
            <a:ext cx="966397" cy="109684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圆角矩形 6"/>
          <p:cNvSpPr/>
          <p:nvPr>
            <p:custDataLst>
              <p:tags r:id="rId4"/>
            </p:custDataLst>
          </p:nvPr>
        </p:nvSpPr>
        <p:spPr>
          <a:xfrm rot="16200000">
            <a:off x="199240" y="4586830"/>
            <a:ext cx="964805" cy="1447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文本框 3"/>
          <p:cNvSpPr txBox="1"/>
          <p:nvPr>
            <p:custDataLst>
              <p:tags r:id="rId5"/>
            </p:custDataLst>
          </p:nvPr>
        </p:nvSpPr>
        <p:spPr>
          <a:xfrm>
            <a:off x="1069425" y="2597378"/>
            <a:ext cx="10507075" cy="966397"/>
          </a:xfrm>
          <a:prstGeom prst="rect"/>
        </p:spPr>
        <p:txBody>
          <a:bodyPr anchor="ctr" anchorCtr="0" bIns="46800" lIns="90000" rIns="0" rtlCol="0" tIns="46800" vert="horz" wrap="square">
            <a:normAutofit fontScale="95455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定义：小学教育的教学资源平台是一种数字化教育资源平台，旨在为小学教师和学生提供优质的教学和学习资源。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8972" name="文本框 4"/>
          <p:cNvSpPr txBox="1"/>
          <p:nvPr>
            <p:custDataLst>
              <p:tags r:id="rId6"/>
            </p:custDataLst>
          </p:nvPr>
        </p:nvSpPr>
        <p:spPr>
          <a:xfrm>
            <a:off x="1069425" y="4177030"/>
            <a:ext cx="10507075" cy="965601"/>
          </a:xfrm>
          <a:prstGeom prst="rect"/>
        </p:spPr>
        <p:txBody>
          <a:bodyPr anchor="ctr" anchorCtr="0" bIns="46800" lIns="90000" rIns="90000" rtlCol="0" tIns="46800" vert="horz" wrap="square">
            <a:normAutofit fontScale="85833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功能：提供多样化的教学资源，如课件、教案、习题等；支持在线备课、在线授课、在线学习等功能；促进教师之间的交流与合作，提升教学质量。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平台的构成要素</a:t>
            </a:r>
            <a:endParaRPr altLang="en-US" lang="zh-CN"/>
          </a:p>
        </p:txBody>
      </p:sp>
      <p:sp>
        <p:nvSpPr>
          <p:cNvPr id="10490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平台功能：包括用户管理、资源管理、在线教学等功能，是平台的核心。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硬件设施：包括服务器、网络设备等，是平台运行的基础。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软件资源：包括各种教学软件、课件等，是平台提供的主要内容。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运营维护：包括日常维护、安全管理等，是平台稳定运行的保障。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平台的优势和特点</a:t>
            </a:r>
            <a:endParaRPr altLang="en-US" lang="zh-CN"/>
          </a:p>
        </p:txBody>
      </p:sp>
      <p:sp>
        <p:nvSpPr>
          <p:cNvPr id="104907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资源丰富：涵盖了各类学科、各种形式的教学资源，满足不同教师的需求。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更新及时：平台会及时更新教学资源，确保教师能够获取最新的教学资料。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互动性强：平台提供了多种互动功能，方便教师与学生、教师与教师之间的交流与合作。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个性化推荐：平台能够根据教师的使用习惯和需求，为其推荐相关的教学资源，提高教学效率。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教学资源平台的建设</a:t>
            </a:r>
            <a:endParaRPr altLang="en-US" lang="zh-CN"/>
          </a:p>
        </p:txBody>
      </p:sp>
      <p:sp>
        <p:nvSpPr>
          <p:cNvPr id="104913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3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建设目标</a:t>
            </a:r>
            <a:endParaRPr altLang="en-US" lang="zh-CN"/>
          </a:p>
        </p:txBody>
      </p:sp>
      <p:sp>
        <p:nvSpPr>
          <p:cNvPr id="104917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提供丰富的教学资源，满足教师和学生的需求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促进教育公平，缩小城乡教育资源差距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构建智能化的教学资源平台，提升教育信息化水平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实现教学资源的共享和交流，提高教学质量和效率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建设内容</a:t>
            </a:r>
            <a:endParaRPr altLang="en-US" lang="zh-CN"/>
          </a:p>
        </p:txBody>
      </p:sp>
      <p:sp>
        <p:nvSpPr>
          <p:cNvPr id="104925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平台架构：采用云计算技术，实现数据存储和计算资源的动态扩展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资源整合：整合各类优质教学资源，包括课件、教案、习题等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互动教学：支持在线直播、视频会议、在线问答等功能，促进师生互动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个性化推荐：根据学生的学习情况和兴趣，推荐合适的教学资源和学习路径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建设方式</a:t>
            </a:r>
            <a:endParaRPr altLang="en-US" lang="zh-CN"/>
          </a:p>
        </p:txBody>
      </p:sp>
      <p:sp>
        <p:nvSpPr>
          <p:cNvPr id="104931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平台架构：采用云计算技术，实现数据存储和计算资源的动态分配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资源整合：将各类教学资源进行分类、筛选和优化，形成完整的资源体系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互动教学：提供在线问答、讨论区等功能，增强师生之间的互动与交流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更新维护：定期更新教学资源，保证平台的时效性和可用性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建设步骤</a:t>
            </a:r>
            <a:endParaRPr altLang="en-US" lang="zh-CN"/>
          </a:p>
        </p:txBody>
      </p:sp>
      <p:sp>
        <p:nvSpPr>
          <p:cNvPr id="10493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需求分析：了解学校、教师和学生的需求，明确平台的功能和特点。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平台规划：制定平台的建设方案，包括平台结构、功能模块、数据流程等。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平台开发：根据规划进行平台开发，实现各项功能和特点。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测试与优化：对平台进行测试和优化，确保平台的稳定性和性能。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教学资源平台的运营</a:t>
            </a:r>
            <a:endParaRPr altLang="en-US" lang="zh-CN"/>
          </a:p>
        </p:txBody>
      </p:sp>
      <p:sp>
        <p:nvSpPr>
          <p:cNvPr id="104941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41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运营模式</a:t>
            </a:r>
            <a:endParaRPr altLang="en-US" lang="zh-CN"/>
          </a:p>
        </p:txBody>
      </p:sp>
      <p:sp>
        <p:nvSpPr>
          <p:cNvPr id="104946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资源内容：涵盖各个学科，包括课件、教案、习题等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运营方式：通过合作、购买、共享等方式获取和整合资源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平台定位：为小学教育提供优质的教学资源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用户群体：小学教师、学生和家长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运营策略</a:t>
            </a:r>
            <a:endParaRPr altLang="en-US" lang="zh-CN"/>
          </a:p>
        </p:txBody>
      </p:sp>
      <p:sp>
        <p:nvSpPr>
          <p:cNvPr id="104951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合作共赢：与教育机构、教师等合作，共同丰富平台资源，提升用户体验。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持续更新：保持平台内容的持续更新，以满足用户不断变化的需求。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资源整合：将各类优质教学资源进行整合，方便用户获取所需内容。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数据分析：通过数据分析了解用户需求，优化平台功能和资源推荐。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运营效果评估</a:t>
            </a:r>
            <a:endParaRPr altLang="en-US" lang="zh-CN"/>
          </a:p>
        </p:txBody>
      </p:sp>
      <p:sp>
        <p:nvSpPr>
          <p:cNvPr id="104957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资源质量：评估平台提供的资源质量，包括教学资源、课程质量等方面的评估。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用户活跃度：评估平台用户的使用情况，包括访问量、在线时长等指标。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用户满意度：通过调查问卷、在线评价等方式收集用户对平台的满意度数据，了解用户对平台的评价和反馈。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运营成本：评估平台的运营成本，包括人力、物力、财力等方面的投入，以及产出效益的比例。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运营改进措施</a:t>
            </a:r>
            <a:endParaRPr altLang="en-US" lang="zh-CN"/>
          </a:p>
        </p:txBody>
      </p:sp>
      <p:sp>
        <p:nvSpPr>
          <p:cNvPr id="104962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丰富教学资源：不断引进优质教学资源，提高平台内容的多样性和丰富性。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优化平台功能：根据用户需求，不断升级和完善平台功能，提高用户体验。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加强数据分析：对用户使用数据进行分析，了解用户需求和行为，优化运营策略。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提升服务质量：加强客服团队建设，提高服务质量和效率，增强用户满意度。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教学资源平台的未来发展</a:t>
            </a:r>
            <a:endParaRPr altLang="en-US" lang="zh-CN"/>
          </a:p>
        </p:txBody>
      </p:sp>
      <p:sp>
        <p:nvSpPr>
          <p:cNvPr id="104967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67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技术发展趋势</a:t>
            </a:r>
            <a:endParaRPr altLang="en-US" lang="zh-CN"/>
          </a:p>
        </p:txBody>
      </p:sp>
      <p:sp>
        <p:nvSpPr>
          <p:cNvPr id="10497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云计算技术：提升教学资源平台的可扩展性和可靠性，实现快速部署和弹性伸缩。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人工智能技术：提升教学资源平台的智能化水平，实现个性化推荐和学习路径规划。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大数据分析技术：对教学资源平台的数据进行深度挖掘和分析，优化平台功能和用户体验。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虚拟现实技术：创新教学资源平台的呈现方式，提升学习者的沉浸感和参与度。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服务模式创新</a:t>
            </a:r>
            <a:endParaRPr altLang="en-US" lang="zh-CN"/>
          </a:p>
        </p:txBody>
      </p:sp>
      <p:sp>
        <p:nvSpPr>
          <p:cNvPr id="10497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人工智能技术：提升个性化教学体验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云计算技术：实现资源共享和动态扩展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大数据分析：精准分析学生需求和教学效果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在线协作工具：加强教师团队协作和交流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资源共享与合作</a:t>
            </a:r>
            <a:endParaRPr altLang="en-US" lang="zh-CN"/>
          </a:p>
        </p:txBody>
      </p:sp>
      <p:sp>
        <p:nvSpPr>
          <p:cNvPr id="10498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跨地区、跨学校的教学资源共享，实现优质资源最大化利用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平台将与更多教育机构、企业合作，提供更丰富、更高质量的教学资源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借助人工智能技术，实现个性化推荐学习资源，提高学习效率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鼓励教师、学生、家长等多方参与，共同建设一个开放、共享、共赢的教学资源生态圈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未来发展方向和展望</a:t>
            </a:r>
            <a:endParaRPr altLang="en-US" lang="zh-CN"/>
          </a:p>
        </p:txBody>
      </p:sp>
      <p:sp>
        <p:nvSpPr>
          <p:cNvPr id="104990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智能化：利用人工智能技术提升教学资源平台的智能化水平，实现个性化推荐和学习辅导。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云端化：借助云计算技术，实现教学资源平台的云端化，方便用户随时随地访问和学习。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社区化：加强用户之间的互动和交流，形成学习社区，提高学习效果和用户黏性。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多元化：丰富教学资源平台的资源类型和来源，满足不同用户的学习需求和兴趣。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996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4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4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4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4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4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4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SLIDE_ID" val="custom2023030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2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3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5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4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26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25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2024-01-03T15:18:26Z</dcterms:created>
  <dcterms:modified xsi:type="dcterms:W3CDTF">2024-01-03T15:18:26Z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28964e59d10d4e359164bffd6cde8fca_21</vt:lpwstr>
  </property>
</Properties>
</file>