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313" r:id="rId1"/>
    <p:sldMasterId id="2147485350" r:id="rId2"/>
  </p:sldMasterIdLst>
  <p:notesMasterIdLst>
    <p:notesMasterId r:id="rId3"/>
  </p:notesMasterIdLst>
  <p:sldIdLst>
    <p:sldId id="992" r:id="rId4"/>
    <p:sldId id="995" r:id="rId5"/>
    <p:sldId id="998" r:id="rId6"/>
    <p:sldId id="1001" r:id="rId7"/>
    <p:sldId id="1004" r:id="rId8"/>
    <p:sldId id="1007" r:id="rId9"/>
    <p:sldId id="1010" r:id="rId10"/>
    <p:sldId id="1013" r:id="rId11"/>
    <p:sldId id="1016" r:id="rId12"/>
    <p:sldId id="1019" r:id="rId13"/>
    <p:sldId id="1022" r:id="rId14"/>
    <p:sldId id="1025" r:id="rId15"/>
    <p:sldId id="1028" r:id="rId16"/>
    <p:sldId id="1031" r:id="rId17"/>
    <p:sldId id="1034" r:id="rId18"/>
    <p:sldId id="1037" r:id="rId19"/>
    <p:sldId id="1040" r:id="rId20"/>
    <p:sldId id="1043" r:id="rId21"/>
    <p:sldId id="1046" r:id="rId22"/>
    <p:sldId id="1049" r:id="rId23"/>
    <p:sldId id="1052" r:id="rId24"/>
    <p:sldId id="1055" r:id="rId25"/>
    <p:sldId id="1058" r:id="rId26"/>
    <p:sldId id="1061" r:id="rId27"/>
    <p:sldId id="1064" r:id="rId28"/>
    <p:sldId id="1067" r:id="rId29"/>
    <p:sldId id="1070"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314" r:id="rId1"/>
    <p:sldLayoutId id="2147485315" r:id="rId2"/>
    <p:sldLayoutId id="2147485316" r:id="rId3"/>
    <p:sldLayoutId id="2147485317" r:id="rId4"/>
    <p:sldLayoutId id="2147485318" r:id="rId5"/>
    <p:sldLayoutId id="2147485319" r:id="rId6"/>
    <p:sldLayoutId id="2147485320" r:id="rId7"/>
    <p:sldLayoutId id="2147485321" r:id="rId8"/>
    <p:sldLayoutId id="2147485322" r:id="rId9"/>
    <p:sldLayoutId id="2147485323" r:id="rId10"/>
    <p:sldLayoutId id="214748532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351" r:id="rId1"/>
    <p:sldLayoutId id="2147485352" r:id="rId2"/>
    <p:sldLayoutId id="2147485353" r:id="rId3"/>
    <p:sldLayoutId id="2147485354" r:id="rId4"/>
    <p:sldLayoutId id="2147485355" r:id="rId5"/>
    <p:sldLayoutId id="2147485356" r:id="rId6"/>
    <p:sldLayoutId id="2147485357" r:id="rId7"/>
    <p:sldLayoutId id="2147485358" r:id="rId8"/>
    <p:sldLayoutId id="2147485359" r:id="rId9"/>
    <p:sldLayoutId id="2147485360" r:id="rId10"/>
    <p:sldLayoutId id="2147485361" r:id="rId11"/>
  </p:sldLayoutIdLs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tags" Target="../tags/tag11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tags" Target="../tags/tag124.xml"/><Relationship Id="rId14" Type="http://schemas.openxmlformats.org/officeDocument/2006/relationships/tags" Target="../tags/tag125.xml"/><Relationship Id="rId15" Type="http://schemas.openxmlformats.org/officeDocument/2006/relationships/tags" Target="../tags/tag126.xml"/><Relationship Id="rId16" Type="http://schemas.openxmlformats.org/officeDocument/2006/relationships/tags" Target="../tags/tag127.xml"/><Relationship Id="rId17" Type="http://schemas.openxmlformats.org/officeDocument/2006/relationships/tags" Target="../tags/tag128.xml"/><Relationship Id="rId18" Type="http://schemas.openxmlformats.org/officeDocument/2006/relationships/tags" Target="../tags/tag129.xml"/><Relationship Id="rId19" Type="http://schemas.openxmlformats.org/officeDocument/2006/relationships/tags" Target="../tags/tag130.xml"/><Relationship Id="rId20" Type="http://schemas.openxmlformats.org/officeDocument/2006/relationships/tags" Target="../tags/tag131.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tags" Target="../tags/tag165.xml"/><Relationship Id="rId16" Type="http://schemas.openxmlformats.org/officeDocument/2006/relationships/tags" Target="../tags/tag166.xml"/><Relationship Id="rId17" Type="http://schemas.openxmlformats.org/officeDocument/2006/relationships/tags" Target="../tags/tag167.xml"/><Relationship Id="rId18" Type="http://schemas.openxmlformats.org/officeDocument/2006/relationships/tags" Target="../tags/tag168.xml"/><Relationship Id="rId19" Type="http://schemas.openxmlformats.org/officeDocument/2006/relationships/tags" Target="../tags/tag169.xml"/><Relationship Id="rId20" Type="http://schemas.openxmlformats.org/officeDocument/2006/relationships/tags" Target="../tags/tag170.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tags" Target="../tags/tag319.xml"/><Relationship Id="rId16" Type="http://schemas.openxmlformats.org/officeDocument/2006/relationships/tags" Target="../tags/tag320.xml"/><Relationship Id="rId17" Type="http://schemas.openxmlformats.org/officeDocument/2006/relationships/tags" Target="../tags/tag321.xml"/><Relationship Id="rId18" Type="http://schemas.openxmlformats.org/officeDocument/2006/relationships/tags" Target="../tags/tag322.xml"/><Relationship Id="rId19" Type="http://schemas.openxmlformats.org/officeDocument/2006/relationships/tags" Target="../tags/tag323.xml"/><Relationship Id="rId20" Type="http://schemas.openxmlformats.org/officeDocument/2006/relationships/tags" Target="../tags/tag324.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3333"/>
          </a:bodyPr>
          <a:p>
            <a:r>
              <a:rPr altLang="en-US" dirty="0" lang="zh-CN">
                <a:solidFill>
                  <a:schemeClr val="lt1">
                    <a:lumMod val="100000"/>
                  </a:schemeClr>
                </a:solidFill>
              </a:rPr>
              <a:t>初中教育质量评价与监测体系研究</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初中教育质量评价与监测体系概述</a:t>
            </a:r>
            <a:endParaRPr altLang="en-US" b="1" dirty="0" sz="1400" lang="zh-CN"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初中教育质量评价标准与指标</a:t>
            </a:r>
            <a:endParaRPr altLang="en-US" b="1" dirty="0" sz="14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初中教育质量监测方法与手段</a:t>
            </a:r>
            <a:endParaRPr altLang="en-US" b="1" dirty="0" sz="1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初中教育质量评价与监测体系实施</a:t>
            </a:r>
            <a:endParaRPr altLang="en-US" b="1" dirty="0" sz="14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a:bodyPr>
          <a:p>
            <a:pPr algn="ctr">
              <a:lnSpc>
                <a:spcPct val="100000"/>
              </a:lnSpc>
            </a:pPr>
            <a:r>
              <a:rPr altLang="en-US" b="1" dirty="0" sz="1400" lang="zh-CN" spc="300">
                <a:solidFill>
                  <a:schemeClr val="lt1">
                    <a:lumMod val="100000"/>
                  </a:schemeClr>
                </a:solidFill>
                <a:latin typeface="+mj-ea"/>
                <a:ea typeface="+mj-ea"/>
              </a:rPr>
              <a:t>初中教育质量评价与监测体系案例分析</a:t>
            </a:r>
            <a:endParaRPr altLang="en-US" b="1" dirty="0" sz="14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fontScale="68333"/>
          </a:bodyPr>
          <a:p>
            <a:pPr algn="ctr">
              <a:lnSpc>
                <a:spcPct val="100000"/>
              </a:lnSpc>
            </a:pPr>
            <a:r>
              <a:rPr altLang="en-US" b="1" dirty="0" sz="2400" lang="zh-CN" spc="300">
                <a:solidFill>
                  <a:schemeClr val="lt1">
                    <a:lumMod val="100000"/>
                  </a:schemeClr>
                </a:solidFill>
                <a:latin typeface="+mj-ea"/>
                <a:ea typeface="+mj-ea"/>
              </a:rPr>
              <a:t>初中教育质量评价与监测体系发展趋势与展望</a:t>
            </a:r>
            <a:endParaRPr altLang="en-US" b="1" dirty="0" sz="2400" lang="zh-CN" spc="300">
              <a:solidFill>
                <a:schemeClr val="lt1">
                  <a:lumMod val="100000"/>
                </a:schemeClr>
              </a:solidFill>
              <a:latin typeface="+mj-ea"/>
              <a:ea typeface="+mj-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初中教育质量评价与监测体系概述</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1"/>
          <p:cNvSpPr>
            <a:spLocks noGrp="1"/>
          </p:cNvSpPr>
          <p:nvPr>
            <p:ph type="title"/>
          </p:nvPr>
        </p:nvSpPr>
        <p:spPr/>
        <p:txBody>
          <a:bodyPr/>
          <a:p>
            <a:r>
              <a:rPr altLang="en-US" lang="zh-CN"/>
              <a:t>定义与目的</a:t>
            </a:r>
            <a:endParaRPr altLang="en-US" lang="zh-CN"/>
          </a:p>
        </p:txBody>
      </p:sp>
      <p:sp>
        <p:nvSpPr>
          <p:cNvPr id="104891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定义：对初中教育质量进行评估和监测的体系</a:t>
            </a:r>
            <a:endParaRPr altLang="en-US" dirty="0" sz="2000" lang="zh-CN" spc="150">
              <a:solidFill>
                <a:schemeClr val="tx1">
                  <a:lumMod val="85000"/>
                  <a:lumOff val="15000"/>
                </a:schemeClr>
              </a:solidFill>
              <a:latin typeface="+mn-ea"/>
              <a:sym typeface="+mn-ea"/>
            </a:endParaRPr>
          </a:p>
        </p:txBody>
      </p:sp>
      <p:sp>
        <p:nvSpPr>
          <p:cNvPr id="104892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目的：提高教育质量，促进教育公平，提升学生综合素质</a:t>
            </a:r>
            <a:endParaRPr altLang="en-US" dirty="0" sz="2000" lang="zh-CN" spc="150">
              <a:solidFill>
                <a:schemeClr val="tx1">
                  <a:lumMod val="85000"/>
                  <a:lumOff val="15000"/>
                </a:schemeClr>
              </a:solidFill>
              <a:latin typeface="+mn-ea"/>
              <a:sym typeface="+mn-ea"/>
            </a:endParaRPr>
          </a:p>
        </p:txBody>
      </p:sp>
      <p:sp>
        <p:nvSpPr>
          <p:cNvPr id="104892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监测内容：教学质量、学生发展、学校管理等方面</a:t>
            </a:r>
            <a:endParaRPr altLang="en-US" dirty="0" sz="2000" lang="zh-CN" spc="150">
              <a:solidFill>
                <a:schemeClr val="tx1">
                  <a:lumMod val="85000"/>
                  <a:lumOff val="15000"/>
                </a:schemeClr>
              </a:solidFill>
              <a:latin typeface="+mn-ea"/>
              <a:sym typeface="+mn-ea"/>
            </a:endParaRPr>
          </a:p>
        </p:txBody>
      </p:sp>
      <p:sp>
        <p:nvSpPr>
          <p:cNvPr id="104893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评估方式：定量与定性相结合，多维度、多层次的评价方法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0" name="标题 1"/>
          <p:cNvSpPr>
            <a:spLocks noGrp="1"/>
          </p:cNvSpPr>
          <p:nvPr>
            <p:ph type="title"/>
          </p:nvPr>
        </p:nvSpPr>
        <p:spPr/>
        <p:txBody>
          <a:bodyPr/>
          <a:p>
            <a:r>
              <a:rPr altLang="en-US" lang="zh-CN"/>
              <a:t>国内外研究现状</a:t>
            </a:r>
            <a:endParaRPr altLang="en-US" lang="zh-CN"/>
          </a:p>
        </p:txBody>
      </p:sp>
      <p:sp>
        <p:nvSpPr>
          <p:cNvPr id="104897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国内研究现状：我国初中教育质量评价与监测体系的发展历程、现状及存在的问题。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比较分析：国内外初中教育质量评价与监测体系的异同点及原因分析。</a:t>
            </a:r>
            <a:endParaRPr dirty="0" err="1">
              <a:solidFill>
                <a:schemeClr val="tx1">
                  <a:lumMod val="75000"/>
                  <a:lumOff val="25000"/>
                </a:schemeClr>
              </a:solidFill>
              <a:latin typeface="+mn-ea"/>
              <a:ea typeface="+mn-ea"/>
              <a:cs typeface="+mn-ea"/>
              <a:sym typeface="+mn-lt"/>
            </a:endParaRPr>
          </a:p>
        </p:txBody>
      </p:sp>
      <p:sp>
        <p:nvSpPr>
          <p:cNvPr id="104899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9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发展趋势：我国初中教育质量评价与监测体系未来的发展方向和改革重点。</a:t>
            </a:r>
            <a:endParaRPr dirty="0" err="1">
              <a:solidFill>
                <a:schemeClr val="tx1">
                  <a:lumMod val="75000"/>
                  <a:lumOff val="25000"/>
                </a:schemeClr>
              </a:solidFill>
              <a:latin typeface="+mn-ea"/>
              <a:ea typeface="+mn-ea"/>
              <a:cs typeface="+mn-ea"/>
              <a:sym typeface="+mn-lt"/>
            </a:endParaRPr>
          </a:p>
        </p:txBody>
      </p:sp>
      <p:sp>
        <p:nvSpPr>
          <p:cNvPr id="10490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国外研究现状：发达国家初中教育质量评价与监测体系的成功经验、发展趋势和启示。</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4" name="标题 1"/>
          <p:cNvSpPr>
            <a:spLocks noGrp="1"/>
          </p:cNvSpPr>
          <p:nvPr>
            <p:ph type="title"/>
          </p:nvPr>
        </p:nvSpPr>
        <p:spPr/>
        <p:txBody>
          <a:bodyPr/>
          <a:p>
            <a:r>
              <a:rPr altLang="en-US" lang="zh-CN"/>
              <a:t>体系构成要素</a:t>
            </a:r>
            <a:endParaRPr altLang="en-US" lang="zh-CN"/>
          </a:p>
        </p:txBody>
      </p:sp>
      <p:sp>
        <p:nvSpPr>
          <p:cNvPr id="104904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评价主体：确定评价的执行者和参与者</a:t>
            </a:r>
            <a:endParaRPr altLang="zh-CN" dirty="0" lang="en-US">
              <a:solidFill>
                <a:schemeClr val="dk1">
                  <a:lumMod val="80000"/>
                  <a:lumOff val="20000"/>
                </a:schemeClr>
              </a:solidFill>
              <a:latin typeface="+mn-ea"/>
              <a:sym typeface="+mn-ea"/>
            </a:endParaRPr>
          </a:p>
        </p:txBody>
      </p:sp>
      <p:sp>
        <p:nvSpPr>
          <p:cNvPr id="104905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评价目标：明确评价的目的和重点</a:t>
            </a:r>
            <a:endParaRPr altLang="en-US" dirty="0" lang="zh-CN">
              <a:solidFill>
                <a:schemeClr val="dk1">
                  <a:lumMod val="80000"/>
                  <a:lumOff val="20000"/>
                </a:schemeClr>
              </a:solidFill>
              <a:latin typeface="+mn-ea"/>
              <a:sym typeface="+mn-ea"/>
            </a:endParaRPr>
          </a:p>
        </p:txBody>
      </p:sp>
      <p:sp>
        <p:nvSpPr>
          <p:cNvPr id="104906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评价标准：制定科学的评价标准和方法</a:t>
            </a:r>
            <a:endParaRPr altLang="en-US" dirty="0" lang="zh-CN">
              <a:solidFill>
                <a:schemeClr val="dk1">
                  <a:lumMod val="80000"/>
                  <a:lumOff val="20000"/>
                </a:schemeClr>
              </a:solidFill>
              <a:latin typeface="+mn-ea"/>
              <a:sym typeface="+mn-ea"/>
            </a:endParaRPr>
          </a:p>
        </p:txBody>
      </p:sp>
      <p:sp>
        <p:nvSpPr>
          <p:cNvPr id="104907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评价过程：实施评价的具体步骤和操作流程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0" name="标题"/>
          <p:cNvSpPr>
            <a:spLocks noGrp="1"/>
          </p:cNvSpPr>
          <p:nvPr>
            <p:ph type="title"/>
            <p:custDataLst>
              <p:tags r:id="rId1"/>
            </p:custDataLst>
          </p:nvPr>
        </p:nvSpPr>
        <p:spPr/>
        <p:txBody>
          <a:bodyPr/>
          <a:p>
            <a:r>
              <a:rPr altLang="en-US" dirty="0" lang="zh-CN">
                <a:solidFill>
                  <a:schemeClr val="lt1">
                    <a:lumMod val="100000"/>
                  </a:schemeClr>
                </a:solidFill>
              </a:rPr>
              <a:t>初中教育质量评价标准与指标</a:t>
            </a:r>
            <a:endParaRPr altLang="en-US" dirty="0" lang="zh-CN">
              <a:solidFill>
                <a:schemeClr val="lt1">
                  <a:lumMod val="100000"/>
                </a:schemeClr>
              </a:solidFill>
            </a:endParaRPr>
          </a:p>
        </p:txBody>
      </p:sp>
      <p:sp>
        <p:nvSpPr>
          <p:cNvPr id="1049112"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6" name="标题 1"/>
          <p:cNvSpPr>
            <a:spLocks noGrp="1"/>
          </p:cNvSpPr>
          <p:nvPr>
            <p:ph type="title"/>
          </p:nvPr>
        </p:nvSpPr>
        <p:spPr/>
        <p:txBody>
          <a:bodyPr/>
          <a:p>
            <a:r>
              <a:rPr altLang="en-US" lang="zh-CN"/>
              <a:t>评价标准制定原则</a:t>
            </a:r>
            <a:endParaRPr altLang="en-US" lang="zh-CN"/>
          </a:p>
        </p:txBody>
      </p:sp>
      <p:sp>
        <p:nvSpPr>
          <p:cNvPr id="104914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科学性：评价标准应基于科学的教育理念和方法，反映初中教育的本质和规律。</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可操作性：评价标准应具有可操作性，能够在实际评价中得到有效应用和实施。</a:t>
            </a:r>
            <a:endParaRPr dirty="0" err="1">
              <a:solidFill>
                <a:schemeClr val="tx1">
                  <a:lumMod val="75000"/>
                  <a:lumOff val="25000"/>
                </a:schemeClr>
              </a:solidFill>
              <a:latin typeface="+mn-ea"/>
              <a:ea typeface="+mn-ea"/>
              <a:cs typeface="+mn-ea"/>
              <a:sym typeface="+mn-lt"/>
            </a:endParaRPr>
          </a:p>
        </p:txBody>
      </p:sp>
      <p:sp>
        <p:nvSpPr>
          <p:cNvPr id="104916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7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动态性：评价标准应具有一定的动态性，能够根据教育发展的实际情况进行适时调整和完善。</a:t>
            </a:r>
            <a:endParaRPr dirty="0" sz="2000" err="1">
              <a:solidFill>
                <a:schemeClr val="tx1">
                  <a:lumMod val="75000"/>
                  <a:lumOff val="25000"/>
                </a:schemeClr>
              </a:solidFill>
              <a:latin typeface="+mn-ea"/>
              <a:ea typeface="+mn-ea"/>
              <a:cs typeface="+mn-ea"/>
              <a:sym typeface="+mn-lt"/>
            </a:endParaRPr>
          </a:p>
        </p:txBody>
      </p:sp>
      <p:sp>
        <p:nvSpPr>
          <p:cNvPr id="1049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导向性：评价标准应具有明确的导向性，引导初中教育向更加优质、均衡、创新的方向发展。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0" name="标题 1"/>
          <p:cNvSpPr>
            <a:spLocks noGrp="1"/>
          </p:cNvSpPr>
          <p:nvPr>
            <p:ph type="title"/>
          </p:nvPr>
        </p:nvSpPr>
        <p:spPr/>
        <p:txBody>
          <a:bodyPr/>
          <a:p>
            <a:r>
              <a:rPr altLang="en-US" lang="zh-CN"/>
              <a:t>评价指标体系构建</a:t>
            </a:r>
            <a:endParaRPr altLang="en-US" lang="zh-CN"/>
          </a:p>
        </p:txBody>
      </p:sp>
      <p:sp>
        <p:nvSpPr>
          <p:cNvPr id="104922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评价指标的标准化处理：模糊数学方法、灰色关联度分析等</a:t>
            </a:r>
            <a:endParaRPr altLang="en-US" dirty="0" sz="2400" lang="zh-CN">
              <a:latin typeface="+mn-ea"/>
              <a:ea typeface="+mn-ea"/>
            </a:endParaRPr>
          </a:p>
        </p:txBody>
      </p:sp>
      <p:sp>
        <p:nvSpPr>
          <p:cNvPr id="104924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评价指标体系的适用范围：不同地区、不同学校、不同学科</a:t>
            </a:r>
            <a:endParaRPr altLang="en-US" dirty="0" sz="2400" lang="zh-CN">
              <a:latin typeface="+mn-ea"/>
              <a:ea typeface="+mn-ea"/>
            </a:endParaRPr>
          </a:p>
        </p:txBody>
      </p:sp>
      <p:sp>
        <p:nvSpPr>
          <p:cNvPr id="104924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评价指标的选取原则：科学性、客观性、可操作性</a:t>
            </a:r>
            <a:endParaRPr altLang="en-US" dirty="0" sz="2400" lang="zh-CN">
              <a:latin typeface="+mn-ea"/>
              <a:ea typeface="+mn-ea"/>
            </a:endParaRPr>
          </a:p>
        </p:txBody>
      </p:sp>
      <p:sp>
        <p:nvSpPr>
          <p:cNvPr id="104924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评价指标的权重确定：层次分析法、熵权法等</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8" name="标题 1"/>
          <p:cNvSpPr>
            <a:spLocks noGrp="1"/>
          </p:cNvSpPr>
          <p:nvPr>
            <p:ph type="title"/>
          </p:nvPr>
        </p:nvSpPr>
        <p:spPr/>
        <p:txBody>
          <a:bodyPr/>
          <a:p>
            <a:r>
              <a:rPr altLang="en-US" lang="zh-CN"/>
              <a:t>评价指标权重确定</a:t>
            </a:r>
            <a:endParaRPr altLang="en-US" lang="zh-CN"/>
          </a:p>
        </p:txBody>
      </p:sp>
      <p:sp>
        <p:nvSpPr>
          <p:cNvPr id="104928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专家调查法：通过专家打分或投票确定权重</a:t>
            </a:r>
            <a:endParaRPr altLang="en-US" dirty="0" sz="2000" lang="zh-CN" spc="150">
              <a:solidFill>
                <a:schemeClr val="tx1">
                  <a:lumMod val="75000"/>
                  <a:lumOff val="25000"/>
                </a:schemeClr>
              </a:solidFill>
              <a:latin typeface="+mn-ea"/>
              <a:sym typeface="+mn-ea"/>
            </a:endParaRPr>
          </a:p>
        </p:txBody>
      </p:sp>
      <p:sp>
        <p:nvSpPr>
          <p:cNvPr id="104928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层次分析法：将评价指标分层，利用矩阵运算确定权重</a:t>
            </a:r>
            <a:endParaRPr altLang="en-US" dirty="0" sz="2000" lang="zh-CN" spc="150">
              <a:solidFill>
                <a:schemeClr val="tx1">
                  <a:lumMod val="75000"/>
                  <a:lumOff val="25000"/>
                </a:schemeClr>
              </a:solidFill>
              <a:latin typeface="+mn-ea"/>
              <a:sym typeface="+mn-ea"/>
            </a:endParaRPr>
          </a:p>
        </p:txBody>
      </p:sp>
      <p:sp>
        <p:nvSpPr>
          <p:cNvPr id="104929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熵权法：根据指标变异程度确定权重，反映指标信息量的大小</a:t>
            </a:r>
            <a:endParaRPr altLang="en-US" dirty="0" sz="2000" lang="zh-CN" spc="150">
              <a:solidFill>
                <a:schemeClr val="tx1">
                  <a:lumMod val="75000"/>
                  <a:lumOff val="25000"/>
                </a:schemeClr>
              </a:solidFill>
              <a:latin typeface="+mn-ea"/>
              <a:sym typeface="+mn-ea"/>
            </a:endParaRPr>
          </a:p>
        </p:txBody>
      </p:sp>
      <p:sp>
        <p:nvSpPr>
          <p:cNvPr id="104929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因子分析法：通过因子旋转和因子得分确定权重，反映各指标对总体的贡献程度</a:t>
            </a:r>
            <a:endParaRPr altLang="en-US" dirty="0" sz="2000" lang="zh-CN" spc="150">
              <a:solidFill>
                <a:schemeClr val="tx1">
                  <a:lumMod val="75000"/>
                  <a:lumOff val="25000"/>
                </a:schemeClr>
              </a:solidFill>
              <a:latin typeface="+mn-ea"/>
              <a:sym typeface="+mn-ea"/>
            </a:endParaRPr>
          </a:p>
        </p:txBody>
      </p:sp>
      <p:sp>
        <p:nvSpPr>
          <p:cNvPr id="104930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6" name="标题"/>
          <p:cNvSpPr>
            <a:spLocks noGrp="1"/>
          </p:cNvSpPr>
          <p:nvPr>
            <p:ph type="title"/>
            <p:custDataLst>
              <p:tags r:id="rId1"/>
            </p:custDataLst>
          </p:nvPr>
        </p:nvSpPr>
        <p:spPr/>
        <p:txBody>
          <a:bodyPr/>
          <a:p>
            <a:r>
              <a:rPr altLang="en-US" dirty="0" lang="zh-CN">
                <a:solidFill>
                  <a:schemeClr val="lt1">
                    <a:lumMod val="100000"/>
                  </a:schemeClr>
                </a:solidFill>
              </a:rPr>
              <a:t>初中教育质量监测方法与手段</a:t>
            </a:r>
            <a:endParaRPr altLang="en-US" dirty="0" lang="zh-CN">
              <a:solidFill>
                <a:schemeClr val="lt1">
                  <a:lumMod val="100000"/>
                </a:schemeClr>
              </a:solidFill>
            </a:endParaRPr>
          </a:p>
        </p:txBody>
      </p:sp>
      <p:sp>
        <p:nvSpPr>
          <p:cNvPr id="1049338"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数据采集与整理</a:t>
            </a:r>
            <a:endParaRPr altLang="en-US" lang="zh-CN"/>
          </a:p>
        </p:txBody>
      </p:sp>
      <p:sp>
        <p:nvSpPr>
          <p:cNvPr id="104937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采集方式：采用问卷调查、实地考察、课堂观察等多种方式进行数据采集。</a:t>
            </a:r>
            <a:endParaRPr altLang="en-US" dirty="0" sz="1200" lang="zh-CN" spc="150">
              <a:solidFill>
                <a:schemeClr val="tx1">
                  <a:lumMod val="85000"/>
                  <a:lumOff val="15000"/>
                </a:schemeClr>
              </a:solidFill>
              <a:latin typeface="+mn-ea"/>
              <a:sym typeface="+mn-ea"/>
            </a:endParaRPr>
          </a:p>
        </p:txBody>
      </p:sp>
      <p:sp>
        <p:nvSpPr>
          <p:cNvPr id="104937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采集内容：包括学生的学习情况、教师的教学情况、学校的管理情况等方面。</a:t>
            </a:r>
            <a:endParaRPr altLang="en-US" dirty="0" sz="1200" lang="zh-CN" spc="150">
              <a:solidFill>
                <a:schemeClr val="tx1">
                  <a:lumMod val="85000"/>
                  <a:lumOff val="15000"/>
                </a:schemeClr>
              </a:solidFill>
              <a:latin typeface="+mn-ea"/>
              <a:sym typeface="+mn-ea"/>
            </a:endParaRPr>
          </a:p>
        </p:txBody>
      </p:sp>
      <p:sp>
        <p:nvSpPr>
          <p:cNvPr id="104938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整理方法：对采集的数据进行分类、筛选、统计和分析，形成有效的信息。</a:t>
            </a:r>
            <a:endParaRPr altLang="en-US" dirty="0" sz="1200" lang="zh-CN" spc="150">
              <a:solidFill>
                <a:schemeClr val="tx1">
                  <a:lumMod val="85000"/>
                  <a:lumOff val="15000"/>
                </a:schemeClr>
              </a:solidFill>
              <a:latin typeface="+mn-ea"/>
              <a:sym typeface="+mn-ea"/>
            </a:endParaRPr>
          </a:p>
        </p:txBody>
      </p:sp>
      <p:sp>
        <p:nvSpPr>
          <p:cNvPr id="104938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注意事项：确保数据的真实性和可靠性，避免主观因素的影响。</a:t>
            </a:r>
            <a:endParaRPr altLang="en-US" dirty="0" sz="1200" lang="zh-CN" spc="150">
              <a:solidFill>
                <a:schemeClr val="tx1">
                  <a:lumMod val="85000"/>
                  <a:lumOff val="15000"/>
                </a:schemeClr>
              </a:solidFill>
              <a:latin typeface="+mn-ea"/>
              <a:sym typeface="+mn-ea"/>
            </a:endParaRPr>
          </a:p>
        </p:txBody>
      </p:sp>
      <p:sp>
        <p:nvSpPr>
          <p:cNvPr id="104939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0" name="标题 1"/>
          <p:cNvSpPr>
            <a:spLocks noGrp="1"/>
          </p:cNvSpPr>
          <p:nvPr>
            <p:ph type="title"/>
          </p:nvPr>
        </p:nvSpPr>
        <p:spPr/>
        <p:txBody>
          <a:bodyPr/>
          <a:p>
            <a:r>
              <a:rPr altLang="en-US" lang="zh-CN"/>
              <a:t>监测方法选择</a:t>
            </a:r>
            <a:endParaRPr altLang="en-US" lang="zh-CN"/>
          </a:p>
        </p:txBody>
      </p:sp>
      <p:sp>
        <p:nvSpPr>
          <p:cNvPr id="104943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抽样调查法：通过随机抽取一定数量的样本进行调查，了解整体情况。</a:t>
            </a:r>
            <a:endParaRPr altLang="en-US" dirty="0" sz="2000" lang="zh-CN" spc="150">
              <a:solidFill>
                <a:schemeClr val="tx1">
                  <a:lumMod val="75000"/>
                  <a:lumOff val="25000"/>
                </a:schemeClr>
              </a:solidFill>
              <a:latin typeface="+mn-ea"/>
              <a:sym typeface="+mn-ea"/>
            </a:endParaRPr>
          </a:p>
        </p:txBody>
      </p:sp>
      <p:sp>
        <p:nvSpPr>
          <p:cNvPr id="104943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问卷调查法：设计问卷，针对目标群体进行调查，收集数据。</a:t>
            </a:r>
            <a:endParaRPr altLang="en-US" dirty="0" sz="2000" lang="zh-CN" spc="150">
              <a:solidFill>
                <a:schemeClr val="tx1">
                  <a:lumMod val="75000"/>
                  <a:lumOff val="25000"/>
                </a:schemeClr>
              </a:solidFill>
              <a:latin typeface="+mn-ea"/>
              <a:sym typeface="+mn-ea"/>
            </a:endParaRPr>
          </a:p>
        </p:txBody>
      </p:sp>
      <p:sp>
        <p:nvSpPr>
          <p:cNvPr id="104944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实地观察法：深入现场，观察实际情况，获取一手资料。</a:t>
            </a:r>
            <a:endParaRPr altLang="en-US" dirty="0" sz="2000" lang="zh-CN" spc="150">
              <a:solidFill>
                <a:schemeClr val="tx1">
                  <a:lumMod val="75000"/>
                  <a:lumOff val="25000"/>
                </a:schemeClr>
              </a:solidFill>
              <a:latin typeface="+mn-ea"/>
              <a:sym typeface="+mn-ea"/>
            </a:endParaRPr>
          </a:p>
        </p:txBody>
      </p:sp>
      <p:sp>
        <p:nvSpPr>
          <p:cNvPr id="104944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数据分析法：对已有数据进行处理和分析，挖掘数据背后的规律和趋势。</a:t>
            </a:r>
            <a:endParaRPr altLang="en-US" dirty="0" sz="2000" lang="zh-CN" spc="150">
              <a:solidFill>
                <a:schemeClr val="tx1">
                  <a:lumMod val="75000"/>
                  <a:lumOff val="25000"/>
                </a:schemeClr>
              </a:solidFill>
              <a:latin typeface="+mn-ea"/>
              <a:sym typeface="+mn-ea"/>
            </a:endParaRPr>
          </a:p>
        </p:txBody>
      </p:sp>
      <p:sp>
        <p:nvSpPr>
          <p:cNvPr id="104945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8" name="标题 1"/>
          <p:cNvSpPr>
            <a:spLocks noGrp="1"/>
          </p:cNvSpPr>
          <p:nvPr>
            <p:ph type="title"/>
          </p:nvPr>
        </p:nvSpPr>
        <p:spPr/>
        <p:txBody>
          <a:bodyPr/>
          <a:p>
            <a:r>
              <a:rPr altLang="en-US" lang="zh-CN"/>
              <a:t>监测手段优化</a:t>
            </a:r>
            <a:endParaRPr altLang="en-US" lang="zh-CN"/>
          </a:p>
        </p:txBody>
      </p:sp>
      <p:sp>
        <p:nvSpPr>
          <p:cNvPr id="104949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定期评估：定期对初中教育质量进行评估，确保教育质量的持续提升。</a:t>
            </a:r>
            <a:endParaRPr altLang="en-US" dirty="0" sz="2000" lang="zh-CN" spc="150">
              <a:solidFill>
                <a:schemeClr val="tx1">
                  <a:lumMod val="75000"/>
                  <a:lumOff val="25000"/>
                </a:schemeClr>
              </a:solidFill>
              <a:latin typeface="+mn-ea"/>
              <a:sym typeface="+mn-ea"/>
            </a:endParaRPr>
          </a:p>
        </p:txBody>
      </p:sp>
      <p:sp>
        <p:nvSpPr>
          <p:cNvPr id="104949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多样化手段：采用问卷调查、实地考察、学生成绩分析等多种手段进行监测。</a:t>
            </a:r>
            <a:endParaRPr altLang="en-US" dirty="0" sz="2000" lang="zh-CN" spc="150">
              <a:solidFill>
                <a:schemeClr val="tx1">
                  <a:lumMod val="75000"/>
                  <a:lumOff val="25000"/>
                </a:schemeClr>
              </a:solidFill>
              <a:latin typeface="+mn-ea"/>
              <a:sym typeface="+mn-ea"/>
            </a:endParaRPr>
          </a:p>
        </p:txBody>
      </p:sp>
      <p:sp>
        <p:nvSpPr>
          <p:cNvPr id="104950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数据分析：对收集到的数据进行深入分析，发现教育过程中的问题与不足。</a:t>
            </a:r>
            <a:endParaRPr altLang="en-US" dirty="0" sz="2000" lang="zh-CN" spc="150">
              <a:solidFill>
                <a:schemeClr val="tx1">
                  <a:lumMod val="75000"/>
                  <a:lumOff val="25000"/>
                </a:schemeClr>
              </a:solidFill>
              <a:latin typeface="+mn-ea"/>
              <a:sym typeface="+mn-ea"/>
            </a:endParaRPr>
          </a:p>
        </p:txBody>
      </p:sp>
      <p:sp>
        <p:nvSpPr>
          <p:cNvPr id="104950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反馈与改进：将监测结果及时反馈给相关部门和学校，促进教育质量的持续改进。</a:t>
            </a:r>
            <a:endParaRPr altLang="en-US" dirty="0" sz="2000" lang="zh-CN" spc="150">
              <a:solidFill>
                <a:schemeClr val="tx1">
                  <a:lumMod val="75000"/>
                  <a:lumOff val="25000"/>
                </a:schemeClr>
              </a:solidFill>
              <a:latin typeface="+mn-ea"/>
              <a:sym typeface="+mn-ea"/>
            </a:endParaRPr>
          </a:p>
        </p:txBody>
      </p:sp>
      <p:sp>
        <p:nvSpPr>
          <p:cNvPr id="104951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6" name="标题"/>
          <p:cNvSpPr>
            <a:spLocks noGrp="1"/>
          </p:cNvSpPr>
          <p:nvPr>
            <p:ph type="title"/>
            <p:custDataLst>
              <p:tags r:id="rId1"/>
            </p:custDataLst>
          </p:nvPr>
        </p:nvSpPr>
        <p:spPr/>
        <p:txBody>
          <a:bodyPr/>
          <a:p>
            <a:r>
              <a:rPr altLang="en-US" dirty="0" lang="zh-CN">
                <a:solidFill>
                  <a:schemeClr val="lt1">
                    <a:lumMod val="100000"/>
                  </a:schemeClr>
                </a:solidFill>
              </a:rPr>
              <a:t>初中教育质量评价与监测体系实施</a:t>
            </a:r>
            <a:endParaRPr altLang="en-US" dirty="0" lang="zh-CN">
              <a:solidFill>
                <a:schemeClr val="lt1">
                  <a:lumMod val="100000"/>
                </a:schemeClr>
              </a:solidFill>
            </a:endParaRPr>
          </a:p>
        </p:txBody>
      </p:sp>
      <p:sp>
        <p:nvSpPr>
          <p:cNvPr id="1049548"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实施步骤与流程</a:t>
            </a:r>
            <a:endParaRPr altLang="en-US" lang="zh-CN"/>
          </a:p>
        </p:txBody>
      </p:sp>
      <p:sp>
        <p:nvSpPr>
          <p:cNvPr id="1049584"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确定评价目标：明确评价的目的和重点</a:t>
            </a:r>
            <a:endParaRPr altLang="en-US" dirty="0" sz="1200" lang="zh-CN" spc="150">
              <a:solidFill>
                <a:schemeClr val="tx1">
                  <a:lumMod val="65000"/>
                  <a:lumOff val="35000"/>
                </a:schemeClr>
              </a:solidFill>
              <a:latin typeface="+mn-ea"/>
              <a:sym typeface="+mn-ea"/>
            </a:endParaRPr>
          </a:p>
        </p:txBody>
      </p:sp>
      <p:sp>
        <p:nvSpPr>
          <p:cNvPr id="1049586"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制定评价标准：根据教育目标和实际情况制定合理的评价标准</a:t>
            </a:r>
            <a:endParaRPr altLang="en-US" dirty="0" sz="1200" lang="zh-CN" spc="150">
              <a:solidFill>
                <a:schemeClr val="tx1">
                  <a:lumMod val="65000"/>
                  <a:lumOff val="35000"/>
                </a:schemeClr>
              </a:solidFill>
              <a:latin typeface="+mn-ea"/>
              <a:sym typeface="+mn-ea"/>
            </a:endParaRPr>
          </a:p>
        </p:txBody>
      </p:sp>
      <p:sp>
        <p:nvSpPr>
          <p:cNvPr id="1049588"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采集数据：通过多种途径采集相关数据，如考试成绩、教师评估等</a:t>
            </a:r>
            <a:endParaRPr altLang="en-US" dirty="0" sz="1200" lang="zh-CN" spc="150">
              <a:solidFill>
                <a:schemeClr val="tx1">
                  <a:lumMod val="65000"/>
                  <a:lumOff val="35000"/>
                </a:schemeClr>
              </a:solidFill>
              <a:latin typeface="+mn-ea"/>
              <a:sym typeface="+mn-ea"/>
            </a:endParaRPr>
          </a:p>
        </p:txBody>
      </p:sp>
      <p:sp>
        <p:nvSpPr>
          <p:cNvPr id="1049590"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分析数据：对采集的数据进行统计分析，了解教育质量的现状和问题</a:t>
            </a:r>
            <a:endParaRPr altLang="en-US" dirty="0" sz="1200" lang="zh-CN" spc="150">
              <a:solidFill>
                <a:schemeClr val="tx1">
                  <a:lumMod val="65000"/>
                  <a:lumOff val="35000"/>
                </a:schemeClr>
              </a:solidFill>
              <a:latin typeface="+mn-ea"/>
              <a:sym typeface="+mn-ea"/>
            </a:endParaRPr>
          </a:p>
        </p:txBody>
      </p:sp>
      <p:sp>
        <p:nvSpPr>
          <p:cNvPr id="1049592"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制定改进措施：根据分析结果制定针对性的改进措施，提高教育质量</a:t>
            </a:r>
            <a:endParaRPr altLang="en-US" dirty="0" sz="1200" lang="zh-CN" spc="150">
              <a:solidFill>
                <a:schemeClr val="tx1">
                  <a:lumMod val="65000"/>
                  <a:lumOff val="35000"/>
                </a:schemeClr>
              </a:solidFill>
              <a:latin typeface="+mn-ea"/>
              <a:sym typeface="+mn-ea"/>
            </a:endParaRPr>
          </a:p>
        </p:txBody>
      </p:sp>
      <p:sp>
        <p:nvSpPr>
          <p:cNvPr id="1049594"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反馈与调整：将评价结果及时反馈给相关部门和个人，并根据实际情况进行调整和改进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保障措施与支持条件</a:t>
            </a:r>
            <a:endParaRPr altLang="en-US" lang="zh-CN"/>
          </a:p>
        </p:txBody>
      </p:sp>
      <p:sp>
        <p:nvSpPr>
          <p:cNvPr id="104963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资金投入：政府和企业提供充足的资金支持，保障评价与监测体系的顺利实施。</a:t>
            </a:r>
            <a:endParaRPr altLang="en-US" sz="1400" lang="zh-CN" spc="150">
              <a:solidFill>
                <a:schemeClr val="tx1"/>
              </a:solidFill>
              <a:effectLst/>
              <a:latin typeface="+mn-ea"/>
              <a:sym typeface="+mn-ea"/>
            </a:endParaRPr>
          </a:p>
        </p:txBody>
      </p:sp>
      <p:sp>
        <p:nvSpPr>
          <p:cNvPr id="104964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政策支持：政府出台相关政策，为初中教育质量评价与监测体系的实施提供政策保障。</a:t>
            </a:r>
            <a:endParaRPr altLang="en-US" dirty="0" sz="1400" lang="zh-CN" spc="150">
              <a:solidFill>
                <a:schemeClr val="tx1"/>
              </a:solidFill>
              <a:effectLst/>
              <a:latin typeface="+mn-ea"/>
              <a:sym typeface="+mn-ea"/>
            </a:endParaRPr>
          </a:p>
        </p:txBody>
      </p:sp>
      <p:sp>
        <p:nvSpPr>
          <p:cNvPr id="104964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人员培训：加强对评价人员的培训，提高评价的准确性和可靠性。</a:t>
            </a:r>
            <a:endParaRPr altLang="en-US" sz="1400" lang="zh-CN" spc="150">
              <a:solidFill>
                <a:schemeClr val="tx1"/>
              </a:solidFill>
              <a:effectLst/>
              <a:latin typeface="+mn-ea"/>
              <a:sym typeface="+mn-ea"/>
            </a:endParaRPr>
          </a:p>
        </p:txBody>
      </p:sp>
      <p:sp>
        <p:nvSpPr>
          <p:cNvPr id="104964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宣传推广：通过各种渠道宣传初中教育质量评价与监测体系的重要性和意义，提高社会认知度。</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实施效果评估与反馈</a:t>
            </a:r>
            <a:endParaRPr altLang="en-US" lang="zh-CN"/>
          </a:p>
        </p:txBody>
      </p:sp>
      <p:sp>
        <p:nvSpPr>
          <p:cNvPr id="10496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评估过程：制定详细的评估计划，确保评估过程的公正、客观和有效性。</a:t>
            </a:r>
            <a:endParaRPr altLang="zh-CN" dirty="0" sz="1600" lang="en-US">
              <a:solidFill>
                <a:schemeClr val="dk1">
                  <a:lumMod val="80000"/>
                  <a:lumOff val="20000"/>
                </a:schemeClr>
              </a:solidFill>
              <a:latin typeface="+mn-ea"/>
              <a:sym typeface="+mn-ea"/>
            </a:endParaRPr>
          </a:p>
        </p:txBody>
      </p:sp>
      <p:sp>
        <p:nvSpPr>
          <p:cNvPr id="10496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评估指标：根据评价目标确定合理的评估指标，如学生成绩、教师教学质量等。</a:t>
            </a:r>
            <a:endParaRPr altLang="en-US" dirty="0" sz="1600" lang="zh-CN">
              <a:solidFill>
                <a:schemeClr val="dk1">
                  <a:lumMod val="80000"/>
                  <a:lumOff val="20000"/>
                </a:schemeClr>
              </a:solidFill>
              <a:latin typeface="+mn-ea"/>
              <a:sym typeface="+mn-ea"/>
            </a:endParaRPr>
          </a:p>
        </p:txBody>
      </p:sp>
      <p:sp>
        <p:nvSpPr>
          <p:cNvPr id="10496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评估方法：采用多种评估方法，如问卷调查、实地考察、数据统计等。</a:t>
            </a:r>
            <a:endParaRPr altLang="en-US" dirty="0" sz="1600" lang="zh-CN">
              <a:solidFill>
                <a:schemeClr val="dk1">
                  <a:lumMod val="80000"/>
                  <a:lumOff val="20000"/>
                </a:schemeClr>
              </a:solidFill>
              <a:latin typeface="+mn-ea"/>
              <a:sym typeface="+mn-ea"/>
            </a:endParaRPr>
          </a:p>
        </p:txBody>
      </p:sp>
      <p:sp>
        <p:nvSpPr>
          <p:cNvPr id="10497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反馈机制：建立有效的反馈机制，及时收集和分析评估结果，为改进教育质量提供依据。</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4"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初中教育质量评价与监测体系案例分析</a:t>
            </a:r>
            <a:endParaRPr altLang="en-US" dirty="0" lang="zh-CN">
              <a:solidFill>
                <a:schemeClr val="lt1">
                  <a:lumMod val="100000"/>
                </a:schemeClr>
              </a:solidFill>
            </a:endParaRPr>
          </a:p>
        </p:txBody>
      </p:sp>
      <p:sp>
        <p:nvSpPr>
          <p:cNvPr id="1049746"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案例选择标准与原则</a:t>
            </a:r>
            <a:endParaRPr altLang="en-US" lang="zh-CN"/>
          </a:p>
        </p:txBody>
      </p:sp>
      <p:sp>
        <p:nvSpPr>
          <p:cNvPr id="104978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完整性：案例应具有完整的故事情节和背景信息，能够全面反映初中教育质量评价与监测体系的实际情况。</a:t>
            </a:r>
            <a:endParaRPr altLang="en-US" dirty="0" sz="2400" lang="zh-CN">
              <a:latin typeface="+mn-ea"/>
              <a:ea typeface="+mn-ea"/>
            </a:endParaRPr>
          </a:p>
        </p:txBody>
      </p:sp>
      <p:sp>
        <p:nvSpPr>
          <p:cNvPr id="104980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启发性：案例应具有一定的启发性和思考价值，能够引导观众深入思考初中教育质量评价与监测体系的问题和解决方案。</a:t>
            </a:r>
            <a:endParaRPr altLang="en-US" dirty="0" sz="2400" lang="zh-CN">
              <a:latin typeface="+mn-ea"/>
              <a:ea typeface="+mn-ea"/>
            </a:endParaRPr>
          </a:p>
        </p:txBody>
      </p:sp>
      <p:sp>
        <p:nvSpPr>
          <p:cNvPr id="104980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代表性：案例应具有典型性和代表性，能够反映初中教育质量评价与监测体系的普遍问题。</a:t>
            </a:r>
            <a:endParaRPr altLang="en-US" dirty="0" sz="2400" lang="zh-CN">
              <a:latin typeface="+mn-ea"/>
              <a:ea typeface="+mn-ea"/>
            </a:endParaRPr>
          </a:p>
        </p:txBody>
      </p:sp>
      <p:sp>
        <p:nvSpPr>
          <p:cNvPr id="104980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真实性：案例应来源于实际，具有可信度和说服力，能够为初中教育质量评价与监测体系提供实际参考。</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案例分析内容与方法</a:t>
            </a:r>
            <a:endParaRPr altLang="en-US" lang="zh-CN"/>
          </a:p>
        </p:txBody>
      </p:sp>
      <p:sp>
        <p:nvSpPr>
          <p:cNvPr id="104984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案例选择：选择具有代表性的初中学校作为案例研究对象</a:t>
            </a:r>
            <a:endParaRPr altLang="en-US" dirty="0" sz="1200" lang="zh-CN" spc="150">
              <a:solidFill>
                <a:schemeClr val="tx1">
                  <a:lumMod val="65000"/>
                  <a:lumOff val="35000"/>
                </a:schemeClr>
              </a:solidFill>
              <a:latin typeface="+mn-ea"/>
              <a:sym typeface="+mn-ea"/>
            </a:endParaRPr>
          </a:p>
        </p:txBody>
      </p:sp>
      <p:sp>
        <p:nvSpPr>
          <p:cNvPr id="104984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数据收集：收集相关数据和资料，包括学生成绩、教师评价、课程设置等</a:t>
            </a:r>
            <a:endParaRPr altLang="en-US" dirty="0" sz="1200" lang="zh-CN" spc="150">
              <a:solidFill>
                <a:schemeClr val="tx1">
                  <a:lumMod val="65000"/>
                  <a:lumOff val="35000"/>
                </a:schemeClr>
              </a:solidFill>
              <a:latin typeface="+mn-ea"/>
              <a:sym typeface="+mn-ea"/>
            </a:endParaRPr>
          </a:p>
        </p:txBody>
      </p:sp>
      <p:sp>
        <p:nvSpPr>
          <p:cNvPr id="104984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数据分析：对收集到的数据进行分析，采用统计方法、比较分析等方法</a:t>
            </a:r>
            <a:endParaRPr altLang="en-US" dirty="0" sz="1200" lang="zh-CN" spc="150">
              <a:solidFill>
                <a:schemeClr val="tx1">
                  <a:lumMod val="65000"/>
                  <a:lumOff val="35000"/>
                </a:schemeClr>
              </a:solidFill>
              <a:latin typeface="+mn-ea"/>
              <a:sym typeface="+mn-ea"/>
            </a:endParaRPr>
          </a:p>
        </p:txBody>
      </p:sp>
      <p:sp>
        <p:nvSpPr>
          <p:cNvPr id="104984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结果呈现：将分析结果以图表、文字等形式呈现出来，并进行解释和讨论</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0" name="标题 1"/>
          <p:cNvSpPr>
            <a:spLocks noGrp="1"/>
          </p:cNvSpPr>
          <p:nvPr>
            <p:ph type="title"/>
          </p:nvPr>
        </p:nvSpPr>
        <p:spPr/>
        <p:txBody>
          <a:bodyPr/>
          <a:p>
            <a:r>
              <a:rPr altLang="en-US" lang="zh-CN"/>
              <a:t>案例分析结论与启示</a:t>
            </a:r>
            <a:endParaRPr altLang="en-US" lang="zh-CN"/>
          </a:p>
        </p:txBody>
      </p:sp>
      <p:sp>
        <p:nvSpPr>
          <p:cNvPr id="104988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未来发展方向：结合案例提出改进建议和展望</a:t>
            </a:r>
            <a:endParaRPr altLang="zh-CN" dirty="0" lang="en-US">
              <a:solidFill>
                <a:schemeClr val="dk1">
                  <a:lumMod val="80000"/>
                  <a:lumOff val="20000"/>
                </a:schemeClr>
              </a:solidFill>
              <a:latin typeface="+mn-ea"/>
              <a:sym typeface="+mn-ea"/>
            </a:endParaRPr>
          </a:p>
        </p:txBody>
      </p:sp>
      <p:sp>
        <p:nvSpPr>
          <p:cNvPr id="104989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案例分析总结：成功经验和不足之处</a:t>
            </a:r>
            <a:endParaRPr altLang="en-US" dirty="0" lang="zh-CN">
              <a:solidFill>
                <a:schemeClr val="dk1">
                  <a:lumMod val="80000"/>
                  <a:lumOff val="20000"/>
                </a:schemeClr>
              </a:solidFill>
              <a:latin typeface="+mn-ea"/>
              <a:sym typeface="+mn-ea"/>
            </a:endParaRPr>
          </a:p>
        </p:txBody>
      </p:sp>
      <p:sp>
        <p:nvSpPr>
          <p:cNvPr id="104989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启示：如何完善初中教育质量评价与监测体系</a:t>
            </a:r>
            <a:endParaRPr altLang="en-US" dirty="0" lang="zh-CN">
              <a:solidFill>
                <a:schemeClr val="dk1">
                  <a:lumMod val="80000"/>
                  <a:lumOff val="20000"/>
                </a:schemeClr>
              </a:solidFill>
              <a:latin typeface="+mn-ea"/>
              <a:sym typeface="+mn-ea"/>
            </a:endParaRPr>
          </a:p>
        </p:txBody>
      </p:sp>
      <p:sp>
        <p:nvSpPr>
          <p:cNvPr id="104990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实践意义：对其他地区或学校的借鉴意义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6"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初中教育质量评价与监测体系发展趋势与展望</a:t>
            </a:r>
            <a:endParaRPr altLang="en-US" dirty="0" lang="zh-CN">
              <a:solidFill>
                <a:schemeClr val="lt1">
                  <a:lumMod val="100000"/>
                </a:schemeClr>
              </a:solidFill>
            </a:endParaRPr>
          </a:p>
        </p:txBody>
      </p:sp>
      <p:sp>
        <p:nvSpPr>
          <p:cNvPr id="1049948"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2" name="标题 1"/>
          <p:cNvSpPr>
            <a:spLocks noGrp="1"/>
          </p:cNvSpPr>
          <p:nvPr>
            <p:ph type="title"/>
          </p:nvPr>
        </p:nvSpPr>
        <p:spPr/>
        <p:txBody>
          <a:bodyPr/>
          <a:p>
            <a:r>
              <a:rPr altLang="en-US" lang="zh-CN"/>
              <a:t>发展趋势分析</a:t>
            </a:r>
            <a:endParaRPr altLang="en-US" lang="zh-CN"/>
          </a:p>
        </p:txBody>
      </p:sp>
      <p:sp>
        <p:nvSpPr>
          <p:cNvPr id="104998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信息化手段在评价与监测中的应用将更加广泛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监测数据将更加精准和实时</a:t>
            </a:r>
            <a:endParaRPr dirty="0" sz="2000" err="1">
              <a:solidFill>
                <a:schemeClr val="tx1">
                  <a:lumMod val="75000"/>
                  <a:lumOff val="25000"/>
                </a:schemeClr>
              </a:solidFill>
              <a:latin typeface="+mn-ea"/>
              <a:ea typeface="+mn-ea"/>
              <a:cs typeface="+mn-ea"/>
              <a:sym typeface="+mn-lt"/>
            </a:endParaRPr>
          </a:p>
        </p:txBody>
      </p:sp>
      <p:sp>
        <p:nvSpPr>
          <p:cNvPr id="105000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1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评价与监测结果将更加透明和公开</a:t>
            </a:r>
            <a:endParaRPr dirty="0" sz="2000" err="1">
              <a:solidFill>
                <a:schemeClr val="tx1">
                  <a:lumMod val="75000"/>
                  <a:lumOff val="25000"/>
                </a:schemeClr>
              </a:solidFill>
              <a:latin typeface="+mn-ea"/>
              <a:ea typeface="+mn-ea"/>
              <a:cs typeface="+mn-ea"/>
              <a:sym typeface="+mn-lt"/>
            </a:endParaRPr>
          </a:p>
        </p:txBody>
      </p:sp>
      <p:sp>
        <p:nvSpPr>
          <p:cNvPr id="10500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多元化评价方式将成为主流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未来发展方向与重点</a:t>
            </a:r>
            <a:endParaRPr altLang="en-US" lang="zh-CN"/>
          </a:p>
        </p:txBody>
      </p:sp>
      <p:sp>
        <p:nvSpPr>
          <p:cNvPr id="10500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完善评价体系：建立科学、全面的评价指标体系，提高评价的准确性和客观性。</a:t>
            </a:r>
            <a:endParaRPr altLang="en-US" dirty="0" sz="1200" lang="zh-CN" spc="150">
              <a:solidFill>
                <a:schemeClr val="tx1">
                  <a:lumMod val="65000"/>
                  <a:lumOff val="35000"/>
                </a:schemeClr>
              </a:solidFill>
              <a:latin typeface="+mn-ea"/>
              <a:sym typeface="+mn-ea"/>
            </a:endParaRPr>
          </a:p>
        </p:txBody>
      </p:sp>
      <p:sp>
        <p:nvSpPr>
          <p:cNvPr id="10500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强化监测机制：加强数据采集、分析和反馈，及时发现问题并采取有效措施。</a:t>
            </a:r>
            <a:endParaRPr altLang="en-US" dirty="0" sz="1200" lang="zh-CN" spc="150">
              <a:solidFill>
                <a:schemeClr val="tx1">
                  <a:lumMod val="65000"/>
                  <a:lumOff val="35000"/>
                </a:schemeClr>
              </a:solidFill>
              <a:latin typeface="+mn-ea"/>
              <a:sym typeface="+mn-ea"/>
            </a:endParaRPr>
          </a:p>
        </p:txBody>
      </p:sp>
      <p:sp>
        <p:nvSpPr>
          <p:cNvPr id="10500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推进信息技术应用：利用大数据、人工智能等技术手段，提高评价与监测的效率和准确性。</a:t>
            </a:r>
            <a:endParaRPr altLang="en-US" dirty="0" sz="1200" lang="zh-CN" spc="150">
              <a:solidFill>
                <a:schemeClr val="tx1">
                  <a:lumMod val="65000"/>
                  <a:lumOff val="35000"/>
                </a:schemeClr>
              </a:solidFill>
              <a:latin typeface="+mn-ea"/>
              <a:sym typeface="+mn-ea"/>
            </a:endParaRPr>
          </a:p>
        </p:txBody>
      </p:sp>
      <p:sp>
        <p:nvSpPr>
          <p:cNvPr id="10500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注重学生全面发展：关注学生的综合素质和个性化需求，促进学生全面发展。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98" name="标题 1"/>
          <p:cNvSpPr>
            <a:spLocks noGrp="1"/>
          </p:cNvSpPr>
          <p:nvPr>
            <p:ph type="title"/>
          </p:nvPr>
        </p:nvSpPr>
        <p:spPr/>
        <p:txBody>
          <a:bodyPr/>
          <a:p>
            <a:r>
              <a:rPr altLang="en-US" lang="zh-CN"/>
              <a:t>对策建议与发展规划</a:t>
            </a:r>
            <a:endParaRPr altLang="en-US" lang="zh-CN"/>
          </a:p>
        </p:txBody>
      </p:sp>
      <p:sp>
        <p:nvSpPr>
          <p:cNvPr id="105010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完善评价与监测体系，提高评价的科学性和客观性。</a:t>
            </a:r>
            <a:endParaRPr altLang="en-US" dirty="0" sz="1200" lang="zh-CN" spc="150">
              <a:solidFill>
                <a:schemeClr val="tx1">
                  <a:lumMod val="85000"/>
                  <a:lumOff val="15000"/>
                </a:schemeClr>
              </a:solidFill>
              <a:latin typeface="+mn-ea"/>
              <a:sym typeface="+mn-ea"/>
            </a:endParaRPr>
          </a:p>
        </p:txBody>
      </p:sp>
      <p:sp>
        <p:nvSpPr>
          <p:cNvPr id="105010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加强政策引导，促进学校、家庭、社会共同参与评价与监测工作。</a:t>
            </a:r>
            <a:endParaRPr altLang="en-US" dirty="0" sz="1200" lang="zh-CN" spc="150">
              <a:solidFill>
                <a:schemeClr val="tx1">
                  <a:lumMod val="85000"/>
                  <a:lumOff val="15000"/>
                </a:schemeClr>
              </a:solidFill>
              <a:latin typeface="+mn-ea"/>
              <a:sym typeface="+mn-ea"/>
            </a:endParaRPr>
          </a:p>
        </p:txBody>
      </p:sp>
      <p:sp>
        <p:nvSpPr>
          <p:cNvPr id="105010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推进教育信息化，利用大数据、人工智能等技术手段提升评价与监测的效率和准确性。</a:t>
            </a:r>
            <a:endParaRPr altLang="en-US" dirty="0" sz="1200" lang="zh-CN" spc="150">
              <a:solidFill>
                <a:schemeClr val="tx1">
                  <a:lumMod val="85000"/>
                  <a:lumOff val="15000"/>
                </a:schemeClr>
              </a:solidFill>
              <a:latin typeface="+mn-ea"/>
              <a:sym typeface="+mn-ea"/>
            </a:endParaRPr>
          </a:p>
        </p:txBody>
      </p:sp>
      <p:sp>
        <p:nvSpPr>
          <p:cNvPr id="105011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建立健全初中教育质量监测长效机制，定期开展监测与评估工作，及时发现问题并采取有效措施进行改进。</a:t>
            </a:r>
            <a:endParaRPr altLang="en-US" dirty="0" sz="1200" lang="zh-CN" spc="150">
              <a:solidFill>
                <a:schemeClr val="tx1">
                  <a:lumMod val="85000"/>
                  <a:lumOff val="15000"/>
                </a:schemeClr>
              </a:solidFill>
              <a:latin typeface="+mn-ea"/>
              <a:sym typeface="+mn-ea"/>
            </a:endParaRPr>
          </a:p>
        </p:txBody>
      </p:sp>
      <p:sp>
        <p:nvSpPr>
          <p:cNvPr id="105012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56"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158"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160"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162"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5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3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04.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45.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2024-01-01T08:49:48Z</dcterms:created>
  <dcterms:modified xsi:type="dcterms:W3CDTF">2024-01-01T08:49:48Z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9a86d6d04943401590e656c659947dd1_21</vt:lpwstr>
  </property>
</Properties>
</file>