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33" r:id="rId1"/>
    <p:sldMasterId id="2147495970" r:id="rId2"/>
  </p:sldMasterIdLst>
  <p:notesMasterIdLst>
    <p:notesMasterId r:id="rId3"/>
  </p:notesMasterIdLst>
  <p:sldIdLst>
    <p:sldId id="5872" r:id="rId4"/>
    <p:sldId id="5876" r:id="rId5"/>
    <p:sldId id="5881" r:id="rId6"/>
    <p:sldId id="5885" r:id="rId7"/>
    <p:sldId id="5888" r:id="rId8"/>
    <p:sldId id="5891" r:id="rId9"/>
    <p:sldId id="5895" r:id="rId10"/>
    <p:sldId id="5899" r:id="rId11"/>
    <p:sldId id="5902" r:id="rId12"/>
    <p:sldId id="5905" r:id="rId13"/>
    <p:sldId id="5909" r:id="rId14"/>
    <p:sldId id="5913" r:id="rId15"/>
    <p:sldId id="5916" r:id="rId16"/>
    <p:sldId id="5919" r:id="rId17"/>
    <p:sldId id="5923" r:id="rId18"/>
    <p:sldId id="5927" r:id="rId19"/>
    <p:sldId id="5930" r:id="rId20"/>
    <p:sldId id="5933" r:id="rId21"/>
    <p:sldId id="5937" r:id="rId22"/>
    <p:sldId id="5941" r:id="rId23"/>
    <p:sldId id="5944" r:id="rId24"/>
    <p:sldId id="5947" r:id="rId25"/>
    <p:sldId id="5951" r:id="rId26"/>
    <p:sldId id="5955" r:id="rId27"/>
    <p:sldId id="5958" r:id="rId28"/>
    <p:sldId id="5961" r:id="rId29"/>
    <p:sldId id="596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34" r:id="rId1"/>
    <p:sldLayoutId id="2147495935" r:id="rId2"/>
    <p:sldLayoutId id="2147495936" r:id="rId3"/>
    <p:sldLayoutId id="2147495937" r:id="rId4"/>
    <p:sldLayoutId id="2147495938" r:id="rId5"/>
    <p:sldLayoutId id="2147495939" r:id="rId6"/>
    <p:sldLayoutId id="2147495940" r:id="rId7"/>
    <p:sldLayoutId id="2147495941" r:id="rId8"/>
    <p:sldLayoutId id="2147495942" r:id="rId9"/>
    <p:sldLayoutId id="2147495943" r:id="rId10"/>
    <p:sldLayoutId id="21474959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71" r:id="rId1"/>
    <p:sldLayoutId id="2147495972" r:id="rId2"/>
    <p:sldLayoutId id="2147495973" r:id="rId3"/>
    <p:sldLayoutId id="2147495974" r:id="rId4"/>
    <p:sldLayoutId id="2147495975" r:id="rId5"/>
    <p:sldLayoutId id="2147495976" r:id="rId6"/>
    <p:sldLayoutId id="2147495977" r:id="rId7"/>
    <p:sldLayoutId id="2147495978" r:id="rId8"/>
    <p:sldLayoutId id="2147495979" r:id="rId9"/>
    <p:sldLayoutId id="2147495980" r:id="rId10"/>
    <p:sldLayoutId id="214749598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tags" Target="../tags/tag220.xml"/><Relationship Id="rId22" Type="http://schemas.openxmlformats.org/officeDocument/2006/relationships/tags" Target="../tags/tag221.xml"/><Relationship Id="rId23" Type="http://schemas.openxmlformats.org/officeDocument/2006/relationships/tags" Target="../tags/tag222.xml"/><Relationship Id="rId24" Type="http://schemas.openxmlformats.org/officeDocument/2006/relationships/tags" Target="../tags/tag223.xml"/><Relationship Id="rId25" Type="http://schemas.openxmlformats.org/officeDocument/2006/relationships/tags" Target="../tags/tag224.xml"/><Relationship Id="rId26" Type="http://schemas.openxmlformats.org/officeDocument/2006/relationships/tags" Target="../tags/tag225.xml"/><Relationship Id="rId27" Type="http://schemas.openxmlformats.org/officeDocument/2006/relationships/tags" Target="../tags/tag226.xml"/><Relationship Id="rId28" Type="http://schemas.openxmlformats.org/officeDocument/2006/relationships/tags" Target="../tags/tag227.xml"/><Relationship Id="rId29" Type="http://schemas.openxmlformats.org/officeDocument/2006/relationships/tags" Target="../tags/tag228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物业管理与服务行业市场分析及2024年投资前景预测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物业管理与服务行业概述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物业管理与服务市场分析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物业管理与服务行业政策环境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物业管理与服务行业投资前景预测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物业管理与服务企业案例分析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物业管理与服务行业未来发展趋势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物业管理与服务行业概述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26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行业定义：物业管理与服务行业是指提供物业管理和服务活动的企业集合，旨在满足业主和物业使用者的需求，保障物业资产的价值。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8936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类：根据服务内容和业务范围，物业管理与服务行业可分为基础物业管理和增值服务两大类。基础物业管理包括物业维护、安全保卫、清洁绿化等基础服务，增值服务则包括商业租赁、装修设计、家政服务等个性化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行业历史与现状</a:t>
            </a:r>
            <a:endParaRPr altLang="en-US" lang="zh-CN"/>
          </a:p>
        </p:txBody>
      </p:sp>
      <p:sp>
        <p:nvSpPr>
          <p:cNvPr id="10489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物业管理与服务行业的发展历程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当前物业管理与服务行业的市场规模和竞争格局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行业内主要企业的经营状况和业务模式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物业管理与服务行业的发展趋势和未来展望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</a:t>
            </a:r>
            <a:endParaRPr altLang="en-US" lang="zh-CN"/>
          </a:p>
        </p:txBody>
      </p:sp>
      <p:sp>
        <p:nvSpPr>
          <p:cNvPr id="10490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物业管理与服务行业市场规模持续扩大，2022年达到近千亿规模。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随着城市化进程加速和房地产市场发展，行业市场规模预计在未来几年将保持稳定增长。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物业管理与服务行业在政策支持和市场需求双重驱动下，市场规模有望进一步扩大。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行业增长动力主要来源于城市化进程加速、房地产市场发展以及政策支持等因素。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物业管理与服务市场分析</a:t>
            </a:r>
            <a:endParaRPr altLang="en-US" dirty="0" lang="zh-CN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城市化进程推动物业管理市场需求增长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居民收入水平提高促进服务品质需求提升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政策法规不断完善规范市场秩序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新技术应用为市场带来创新机遇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行业集中度分析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物业管理企业区域分布情况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物业管理企业数量与规模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市场竞争格局分析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数字化转型：随着科技的发展，物业管理与服务行业将加速数字化转型，提高服务效率和质量。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智能化升级：人工智能、物联网等技术的应用将推动物业管理与服务行业的智能化升级，提升用户体验。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绿色环保理念：随着社会对环保问题的日益关注，物业管理与服务行业将更加注重绿色环保理念，推广节能减排技术。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多元化服务模式：物业管理与服务行业将不断创新服务模式，满足不同用户的需求，提升市场竞争力。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物业管理与服务行业政策环境</a:t>
            </a:r>
            <a:endParaRPr altLang="en-US" dirty="0" lang="zh-CN"/>
          </a:p>
        </p:txBody>
      </p:sp>
      <p:sp>
        <p:nvSpPr>
          <p:cNvPr id="10493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4935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监管加强：促进行业规范化和可持续发展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政策调整：影响行业的竞争格局和发展方向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法规完善：规范行业行为，提高服务质量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政策支持：推动物业管理与服务行业的发展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行业政策法规分析</a:t>
            </a:r>
            <a:endParaRPr altLang="en-US" lang="zh-CN"/>
          </a:p>
        </p:txBody>
      </p:sp>
      <p:sp>
        <p:nvSpPr>
          <p:cNvPr id="10494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物业管理与服务行业相关政策法规的出台和实施情况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政策法规对投资前景的影响和风险评估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行业政策法规的完善和创新趋势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政策法规对行业发展的影响和推动作用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物业管理与服务行业相关政策法规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行业标准制定和实施情况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规范服务内容和质量标准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监管措施和处罚机制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物业管理与服务行业投资前景预测</a:t>
            </a:r>
            <a:endParaRPr altLang="en-US" dirty="0" lang="zh-CN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投资机会与风险分析</a:t>
            </a:r>
            <a:endParaRPr altLang="en-US" lang="zh-CN"/>
          </a:p>
        </p:txBody>
      </p:sp>
      <p:sp>
        <p:nvSpPr>
          <p:cNvPr id="10495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投资机会：随着城市化进程加速和居民生活品质提升，物业管理与服务行业市场潜力巨大，为投资者提供了丰富的机会。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风险分析：市场竞争激烈、政策法规变动、服务质量不稳定等因素可能对投资收益产生影响，投资者需充分评估风险。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建议措施：投资者应关注行业发展趋势，选择具有良好品牌、技术和管理优势的企业进行投资，并注重风险控制和收益可持续性。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未来展望：随着科技应用和消费需求升级，物业管理与服务行业将呈现多元化、智能化的发展趋势，为投资者提供更多机遇和挑战。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行业投资前景预测</a:t>
            </a:r>
            <a:endParaRPr altLang="en-US" lang="zh-CN"/>
          </a:p>
        </p:txBody>
      </p:sp>
      <p:sp>
        <p:nvSpPr>
          <p:cNvPr id="10496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随着城市化进程加速和居民生活水平提高，物业管理与服务需求将进一步增加。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物业管理与服务行业市场规模持续扩大，预计到2024年将达到XX万亿元。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政策支持力度加大，政府将出台更多有利于物业管理与服务行业发展的政策。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技术创新将成为物业管理与服务行业发展的重要驱动力，智能化、信息化、绿色化将成为行业发展趋势。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7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了解政策法规，规避政策风险，合理规划投资计划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关注行业发展趋势，选择具有发展潜力的地区和项目进行投资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关注企业资质和服务质量，选择具有良好信誉和口碑的企业进行合作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多元化投资组合，降低投资风险，提高投资收益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物业管理与服务企业案例分析</a:t>
            </a:r>
            <a:endParaRPr altLang="en-US" dirty="0" lang="zh-CN"/>
          </a:p>
        </p:txBody>
      </p:sp>
      <p:sp>
        <p:nvSpPr>
          <p:cNvPr id="10497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优秀企业案例介绍</a:t>
            </a:r>
            <a:endParaRPr altLang="en-US" lang="zh-CN"/>
          </a:p>
        </p:txBody>
      </p:sp>
      <p:sp>
        <p:nvSpPr>
          <p:cNvPr id="10497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万科物业：作为国内领先的物业管理企业，万科物业在服务品质、技术创新和商业模式方面具有显著优势。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绿城服务：绿城服务以高端物业服务为主，注重客户需求和体验，提供全方位的物业服务解决方案。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保利物业：作为央企物业的代表，保利物业在社区经营、资产管理等方面具有较强实力，致力于提升客户居住体验。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碧桂园服务：碧桂园服务在智慧物业、增值服务等领域不断创新，为客户提供高效、便捷的物业服务。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企业成功因素分析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创新的技术应用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高效的管理团队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优质的服务质量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良好的品牌形象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企业发展战略与规划</a:t>
            </a:r>
            <a:endParaRPr altLang="en-US" lang="zh-CN"/>
          </a:p>
        </p:txBody>
      </p:sp>
      <p:sp>
        <p:nvSpPr>
          <p:cNvPr id="10499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物业管理与服务企业案例分析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规划目标：提高服务品质、拓展市场份额、实现可持续发展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实施策略：创新管理模式、优化资源配置、加强人才培养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发展战略：多元化、专业化、品牌化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物业管理与服务行业未来发展趋势</a:t>
            </a:r>
            <a:endParaRPr altLang="en-US" dirty="0" lang="zh-CN"/>
          </a:p>
        </p:txBody>
      </p:sp>
      <p:sp>
        <p:nvSpPr>
          <p:cNvPr id="10499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50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智能化技术应用：物业管理与服务行业将广泛应用人工智能、物联网等技术，提高服务质量和效率。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绿色环保理念：物业管理与服务行业将更加注重环保和可持续发展，推广绿色建筑和节能技术。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跨界合作与创新：物业管理与服务行业将与相关产业进行跨界合作，创新业务模式和服务内容，拓展市场空间。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数据分析与挖掘：利用大数据分析客户需求，优化服务流程，提升客户满意度。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智能化、信息化趋势</a:t>
            </a:r>
            <a:endParaRPr altLang="en-US" lang="zh-CN"/>
          </a:p>
        </p:txBody>
      </p:sp>
      <p:sp>
        <p:nvSpPr>
          <p:cNvPr id="10501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物业管理与服务行业将广泛应用人工智能技术，提高工作效率和降低成本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信息化管理将成为行业主流，实现资源共享和信息互通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物联网技术将应用于物业管理与服务领域，提升智能化水平和服务质量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数字化转型将加速行业创新，推动物业管理与服务行业向智能化、信息化方向发展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服务品质提升与品牌建设</a:t>
            </a:r>
            <a:endParaRPr altLang="en-US" lang="zh-CN"/>
          </a:p>
        </p:txBody>
      </p:sp>
      <p:sp>
        <p:nvSpPr>
          <p:cNvPr id="1050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物业管理与服务行业未来发展趋势：服务品质和品牌建设成为竞争关键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服务品质提升：注重细节，持续改进，提高客户满意度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品牌建设：强化品牌形象，提升品牌价值，增强市场竞争力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行业趋势分析：服务品质与品牌建设将成为行业发展的重要方向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2024-01-03T11:44:43Z</dcterms:created>
  <dcterms:modified xsi:type="dcterms:W3CDTF">2024-01-03T11:44:43Z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4bbd1a0caee64948834a4633d0ac7886_21</vt:lpwstr>
  </property>
</Properties>
</file>