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12" r:id="rId1"/>
    <p:sldMasterId id="2147484449" r:id="rId2"/>
  </p:sldMasterIdLst>
  <p:notesMasterIdLst>
    <p:notesMasterId r:id="rId3"/>
  </p:notesMasterIdLst>
  <p:sldIdLst>
    <p:sldId id="599" r:id="rId4"/>
    <p:sldId id="603" r:id="rId5"/>
    <p:sldId id="606" r:id="rId6"/>
    <p:sldId id="609" r:id="rId7"/>
    <p:sldId id="612" r:id="rId8"/>
    <p:sldId id="615" r:id="rId9"/>
    <p:sldId id="618" r:id="rId10"/>
    <p:sldId id="621" r:id="rId11"/>
    <p:sldId id="624" r:id="rId12"/>
    <p:sldId id="627" r:id="rId13"/>
    <p:sldId id="630" r:id="rId14"/>
    <p:sldId id="633" r:id="rId15"/>
    <p:sldId id="636" r:id="rId16"/>
    <p:sldId id="639" r:id="rId17"/>
    <p:sldId id="642" r:id="rId18"/>
    <p:sldId id="645" r:id="rId19"/>
    <p:sldId id="648" r:id="rId20"/>
    <p:sldId id="651" r:id="rId21"/>
    <p:sldId id="654" r:id="rId22"/>
    <p:sldId id="657" r:id="rId23"/>
    <p:sldId id="660" r:id="rId24"/>
    <p:sldId id="663" r:id="rId25"/>
    <p:sldId id="666" r:id="rId26"/>
    <p:sldId id="669" r:id="rId27"/>
    <p:sldId id="672" r:id="rId28"/>
    <p:sldId id="675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  <p:sldLayoutId id="2147484419" r:id="rId7"/>
    <p:sldLayoutId id="2147484420" r:id="rId8"/>
    <p:sldLayoutId id="2147484421" r:id="rId9"/>
    <p:sldLayoutId id="2147484422" r:id="rId10"/>
    <p:sldLayoutId id="21474844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50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56" r:id="rId7"/>
    <p:sldLayoutId id="2147484457" r:id="rId8"/>
    <p:sldLayoutId id="2147484458" r:id="rId9"/>
    <p:sldLayoutId id="2147484459" r:id="rId10"/>
    <p:sldLayoutId id="21474844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tags" Target="../tags/tag152.xml"/><Relationship Id="rId22" Type="http://schemas.openxmlformats.org/officeDocument/2006/relationships/tags" Target="../tags/tag153.xml"/><Relationship Id="rId23" Type="http://schemas.openxmlformats.org/officeDocument/2006/relationships/tags" Target="../tags/tag154.xml"/><Relationship Id="rId24" Type="http://schemas.openxmlformats.org/officeDocument/2006/relationships/tags" Target="../tags/tag155.xml"/><Relationship Id="rId25" Type="http://schemas.openxmlformats.org/officeDocument/2006/relationships/tags" Target="../tags/tag156.xml"/><Relationship Id="rId26" Type="http://schemas.openxmlformats.org/officeDocument/2006/relationships/tags" Target="../tags/tag157.xml"/><Relationship Id="rId27" Type="http://schemas.openxmlformats.org/officeDocument/2006/relationships/tags" Target="../tags/tag158.xml"/><Relationship Id="rId28" Type="http://schemas.openxmlformats.org/officeDocument/2006/relationships/tags" Target="../tags/tag159.xml"/><Relationship Id="rId29" Type="http://schemas.openxmlformats.org/officeDocument/2006/relationships/tags" Target="../tags/tag160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tags" Target="../tags/tag302.xml"/><Relationship Id="rId22" Type="http://schemas.openxmlformats.org/officeDocument/2006/relationships/tags" Target="../tags/tag303.xml"/><Relationship Id="rId23" Type="http://schemas.openxmlformats.org/officeDocument/2006/relationships/tags" Target="../tags/tag304.xml"/><Relationship Id="rId24" Type="http://schemas.openxmlformats.org/officeDocument/2006/relationships/tags" Target="../tags/tag305.xml"/><Relationship Id="rId25" Type="http://schemas.openxmlformats.org/officeDocument/2006/relationships/tags" Target="../tags/tag306.xml"/><Relationship Id="rId26" Type="http://schemas.openxmlformats.org/officeDocument/2006/relationships/tags" Target="../tags/tag307.xml"/><Relationship Id="rId27" Type="http://schemas.openxmlformats.org/officeDocument/2006/relationships/tags" Target="../tags/tag308.xml"/><Relationship Id="rId28" Type="http://schemas.openxmlformats.org/officeDocument/2006/relationships/tags" Target="../tags/tag309.xml"/><Relationship Id="rId29" Type="http://schemas.openxmlformats.org/officeDocument/2006/relationships/tags" Target="../tags/tag310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学校双减对素质教育的影响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双减政策的背景和目的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双减政策对学校教育的影响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双减政策对素质教育的影响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双减政策的实施效果和问题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双减政策对教师和家长的影响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结论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双减政策的背景和目的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背景：教育焦虑普遍，学生课业负担过重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提出文件：《进一步减轻义务教育阶段学生作业负担和校外培训负担的意见》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提出时间：2021年7月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深化教育改革，促进教育现代化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推进教育公平，提高教育质量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培养创新精神和实践能力，提高学生综合素质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09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减轻学生负担</a:t>
            </a:r>
            <a:endParaRPr altLang="en-US" lang="zh-CN"/>
          </a:p>
        </p:txBody>
      </p:sp>
      <p:sp>
        <p:nvSpPr>
          <p:cNvPr id="104914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减少作业量：双减政策下，学校减少了学生的作业量，减轻了学生的学业负担。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降低考试压力：双减政策通过减少考试次数、取消排名等方式，减轻了学生的考试压力。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丰富课外活动：双减政策鼓励学校开展丰富多彩的课外活动，让学生在轻松愉快的氛围中发展兴趣爱好和特长。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提高课堂效率：双减政策要求学校优化教学方式，提高课堂教学效率，让学生在有限的时间内掌握更多知识。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提高教学质量</a:t>
            </a:r>
            <a:endParaRPr altLang="en-US" lang="zh-CN"/>
          </a:p>
        </p:txBody>
      </p:sp>
      <p:sp>
        <p:nvSpPr>
          <p:cNvPr id="1049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双减政策减轻了学生的作业负担，让教师有更多时间关注学生的个性化需求，提高教学质量。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双减政策减少了考试次数，减轻了学生的考试压力，有利于提高教学质量。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双减政策鼓励学校开展课外活动，丰富学生的课余生活，有利于提高教学质量。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学校在双减政策下，可以更加注重培养学生的综合素质，提高教学质量。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2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双减政策鼓励学校开展丰富多彩的素质教育活动，让不同学生的兴趣得到充分发展。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双减政策减轻了学生的学业负担，让教育资源更加公平地分配。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双减政策推动了教育评价体系的改革，不再以单一的考试成绩作为评价学生的唯一标准，让每个学生都有机会展现自己的优点和特长。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双减政策促进了家校合作，让家长更加了解孩子的成长需求，共同促进孩子的全面发展。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双减政策对素质教育的影响</a:t>
            </a:r>
            <a:endParaRPr altLang="en-US" lang="zh-CN"/>
          </a:p>
        </p:txBody>
      </p:sp>
      <p:sp>
        <p:nvSpPr>
          <p:cNvPr id="104932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强化素质教育的重要性</a:t>
            </a:r>
            <a:endParaRPr altLang="en-US" lang="zh-CN"/>
          </a:p>
        </p:txBody>
      </p:sp>
      <p:sp>
        <p:nvSpPr>
          <p:cNvPr id="10493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双减政策实施后，学生有更多时间参与课外活动，提高综合素质。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减轻学生负担的同时，强化了素质教育在学校教育中的地位。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双减政策的实施，有助于培养德智体美劳全面发展的优秀人才。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学校和家长更加注重学生的个性化发展，促进学生潜能的挖掘。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丰富学生的课外活动</a:t>
            </a:r>
            <a:endParaRPr altLang="en-US" lang="zh-CN"/>
          </a:p>
        </p:txBody>
      </p:sp>
      <p:sp>
        <p:nvSpPr>
          <p:cNvPr id="10494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双减政策实施后，学校可以增加课外活动时间，如艺术、体育等，有助于培养学生的兴趣和特长。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学生在课外活动中可以发展社交能力、团队协作等非学术技能，这些技能在未来的生活和工作中同样重要。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丰富的课外活动可以减轻学生的学习压力，有助于学生的身心健康，提高学生的幸福感。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学生在参与课外活动的过程中，可以发现自己的兴趣和激情，从而激发他们的内在动力，促进自主学习和终身学习。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培养学生的创新精神和实践能力</a:t>
            </a:r>
            <a:endParaRPr altLang="en-US" lang="zh-CN"/>
          </a:p>
        </p:txBody>
      </p:sp>
      <p:sp>
        <p:nvSpPr>
          <p:cNvPr id="10495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双减政策减轻了学生的课业负担，让他们有更多的时间去发展自己的兴趣和特长。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学校可以开展更多的实践活动，让学生在实践中学习和成长，提高他们的实践能力。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学生在实践中可以发现问题，并尝试解决问题，培养他们的创新思维和创新能力。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双减政策有利于营造一个更加宽松的教育环境，让学生更加自由地发挥自己的想象力和创造力。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5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减少考试次数，降低考试难度，让学生有更多时间去发展自己的兴趣和特长。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减轻学生课业负担，增加学生课外活动时间，促进学生全面发展。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鼓励学校开展丰富多彩的素质教育活动，提高学生的综合素质和能力。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推动学校加强体育、美育、劳动教育等方面的课程建设，促进学生身心健康和全面发展。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双减政策的实施效果和问题</a:t>
            </a:r>
            <a:endParaRPr altLang="en-US" lang="zh-CN"/>
          </a:p>
        </p:txBody>
      </p:sp>
      <p:sp>
        <p:nvSpPr>
          <p:cNvPr id="104963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双减政策的实施情况</a:t>
            </a:r>
            <a:endParaRPr altLang="en-US" lang="zh-CN"/>
          </a:p>
        </p:txBody>
      </p:sp>
      <p:sp>
        <p:nvSpPr>
          <p:cNvPr id="10496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减轻学生作业负担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规范校外培训机构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促进学校教育改革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存在的问题和挑战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双减政策存在的问题和挑战</a:t>
            </a:r>
            <a:endParaRPr altLang="en-US" lang="zh-CN"/>
          </a:p>
        </p:txBody>
      </p:sp>
      <p:sp>
        <p:nvSpPr>
          <p:cNvPr id="10497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学科类培训转地下，隐形变异问题突出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学校课后服务供给不足，质量有待提高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学生课业负担减轻，但综合素质培养仍需加强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家长焦虑心理依然存在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双减政策的改进建议和展望</a:t>
            </a:r>
            <a:endParaRPr altLang="en-US" lang="zh-CN"/>
          </a:p>
        </p:txBody>
      </p:sp>
      <p:sp>
        <p:nvSpPr>
          <p:cNvPr id="10498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加强家校合作，形成教育合力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丰富课后服务供给，满足学生多样化需求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强化学校教育主阵地作用，提高课堂教学质量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完善监督机制，确保政策落实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双减政策对教师和家长的影响</a:t>
            </a:r>
            <a:endParaRPr altLang="en-US" lang="zh-CN"/>
          </a:p>
        </p:txBody>
      </p:sp>
      <p:sp>
        <p:nvSpPr>
          <p:cNvPr id="104990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教师角色的转变</a:t>
            </a:r>
            <a:endParaRPr altLang="en-US" lang="zh-CN"/>
          </a:p>
        </p:txBody>
      </p:sp>
      <p:sp>
        <p:nvSpPr>
          <p:cNvPr id="10499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转变教学方式：从应试教育向素质教育转变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提升自身素质：加强自身学习，提高教育教学能力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关注学生全面发展：注重学生的个性发展、身心健康和兴趣爱好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积极参与家校合作：加强与家长的沟通与合作，共同推进素质教育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家长的教育观念和态度</a:t>
            </a:r>
            <a:endParaRPr altLang="en-US" lang="zh-CN"/>
          </a:p>
        </p:txBody>
      </p:sp>
      <p:sp>
        <p:nvSpPr>
          <p:cNvPr id="10500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更加重视孩子的全面发展，减少过度竞争心态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更加关注孩子的兴趣和特长，支持个性化发展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更加注重培养孩子的自主性和创新性，鼓励探索和尝试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更加重视与学校的沟通和合作，积极参与学校的教育教学活动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家校共育的新模式</a:t>
            </a:r>
            <a:endParaRPr altLang="en-US" lang="zh-CN"/>
          </a:p>
        </p:txBody>
      </p:sp>
      <p:sp>
        <p:nvSpPr>
          <p:cNvPr id="10500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教师角色转变：从知识传授者转变为学生学习和成长的引导者和陪伴者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家长参与度提高：家长需更多参与孩子的学习和成长过程，形成良好的家校合作关系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家校沟通方式多样化：利用现代信息技术手段，如微信群、钉钉等，加强家校之间的沟通与交流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家庭教育指导：学校加强对家长的教育理念和方法的指导，提高家庭教育的质量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5010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双减政策对素质教育的影响总结</a:t>
            </a:r>
            <a:endParaRPr altLang="en-US" lang="zh-CN"/>
          </a:p>
        </p:txBody>
      </p:sp>
      <p:sp>
        <p:nvSpPr>
          <p:cNvPr id="10501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双减政策有利于减轻学生和家庭的负担，促进学生全面发展。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双减政策对学校和教师提出了更高的要求，需要加强素质教育。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双减政策有利于促进教育公平，减少教育资源的浪费。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双减政策需要与相关政策相互配合，形成良好的教育生态。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对未来教育的展望</a:t>
            </a:r>
            <a:endParaRPr altLang="en-US" lang="zh-CN"/>
          </a:p>
        </p:txBody>
      </p:sp>
      <p:sp>
        <p:nvSpPr>
          <p:cNvPr id="10502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推进教育信息化，实现优质教育资源共享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加强教师队伍建设，提高教师素质和教育教学水平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减轻学生负担，提高教育质量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注重学生全面发展，培养创新精神和实践能力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8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1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6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2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2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35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7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77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2024-01-05T11:01:12Z</dcterms:created>
  <dcterms:modified xsi:type="dcterms:W3CDTF">2024-01-05T11:01:12Z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618fa0ec718440b79fd4a6e9ba1e52ab_21</vt:lpwstr>
  </property>
</Properties>
</file>